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3" r:id="rId2"/>
    <p:sldId id="310" r:id="rId3"/>
    <p:sldId id="338" r:id="rId4"/>
    <p:sldId id="353" r:id="rId5"/>
    <p:sldId id="339" r:id="rId6"/>
    <p:sldId id="313" r:id="rId7"/>
    <p:sldId id="337" r:id="rId8"/>
    <p:sldId id="352" r:id="rId9"/>
    <p:sldId id="326" r:id="rId10"/>
    <p:sldId id="354" r:id="rId11"/>
    <p:sldId id="324" r:id="rId12"/>
    <p:sldId id="351" r:id="rId13"/>
    <p:sldId id="356" r:id="rId14"/>
    <p:sldId id="355" r:id="rId15"/>
    <p:sldId id="286" r:id="rId16"/>
    <p:sldId id="274" r:id="rId17"/>
  </p:sldIdLst>
  <p:sldSz cx="9144000" cy="5143500" type="screen16x9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6CFE6"/>
    <a:srgbClr val="E725BD"/>
    <a:srgbClr val="4C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71345" autoAdjust="0"/>
  </p:normalViewPr>
  <p:slideViewPr>
    <p:cSldViewPr>
      <p:cViewPr>
        <p:scale>
          <a:sx n="61" d="100"/>
          <a:sy n="61" d="100"/>
        </p:scale>
        <p:origin x="-11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1F-4B61-9B03-0D9AA341CF90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1F-4B61-9B03-0D9AA341CF90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572.54219999999998</c:v>
                </c:pt>
                <c:pt idx="1">
                  <c:v>982.36040000000003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1F-4B61-9B03-0D9AA341C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Лист1!$A$1:$E$1</c:f>
              <c:strCache>
                <c:ptCount val="4"/>
                <c:pt idx="0">
                  <c:v> 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Лист1!$A$2:$E$2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D8-4035-AA39-9CA86C8FAB2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fld id="{B3B39E77-BCC6-4E1E-BBB8-61E4668ED63F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D8-4035-AA39-9CA86C8FA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4"/>
                <c:pt idx="0">
                  <c:v> 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Лист1!$A$3:$E$3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1.3399986597231235</c:v>
                </c:pt>
                <c:pt idx="2">
                  <c:v>0.92877408237429704</c:v>
                </c:pt>
                <c:pt idx="3">
                  <c:v>1.2771386126876936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D8-4035-AA39-9CA86C8F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3312"/>
        <c:axId val="6431488"/>
      </c:lineChart>
      <c:catAx>
        <c:axId val="641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31488"/>
        <c:crosses val="autoZero"/>
        <c:auto val="1"/>
        <c:lblAlgn val="ctr"/>
        <c:lblOffset val="100"/>
        <c:noMultiLvlLbl val="0"/>
      </c:catAx>
      <c:valAx>
        <c:axId val="6431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13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528727141523273E-2"/>
          <c:y val="0.15008829144319705"/>
          <c:w val="0.84094254571695348"/>
          <c:h val="0.800887078997565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AEE-4C4C-AD51-737A503C3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AEE-4C4C-AD51-737A503C3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EE-4C4C-AD51-737A503C3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EE-4C4C-AD51-737A503C37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EE-4C4C-AD51-737A503C37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EE-4C4C-AD51-737A503C37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EE-4C4C-AD51-737A503C37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EE-4C4C-AD51-737A503C37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AEE-4C4C-AD51-737A503C37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AEE-4C4C-AD51-737A503C370D}"/>
              </c:ext>
            </c:extLst>
          </c:dPt>
          <c:dLbls>
            <c:dLbl>
              <c:idx val="0"/>
              <c:layout>
                <c:manualLayout>
                  <c:x val="3.5500790287727763E-2"/>
                  <c:y val="-1.05419088651437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EE-4C4C-AD51-737A503C370D}"/>
                </c:ext>
              </c:extLst>
            </c:dLbl>
            <c:dLbl>
              <c:idx val="1"/>
              <c:layout>
                <c:manualLayout>
                  <c:x val="0.15316280647179542"/>
                  <c:y val="8.8375983443768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E-4C4C-AD51-737A503C370D}"/>
                </c:ext>
              </c:extLst>
            </c:dLbl>
            <c:dLbl>
              <c:idx val="2"/>
              <c:layout>
                <c:manualLayout>
                  <c:x val="9.574938011376441E-2"/>
                  <c:y val="0.187610143796418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E-4C4C-AD51-737A503C370D}"/>
                </c:ext>
              </c:extLst>
            </c:dLbl>
            <c:dLbl>
              <c:idx val="3"/>
              <c:layout>
                <c:manualLayout>
                  <c:x val="4.177167449230787E-2"/>
                  <c:y val="0.2509877929803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E-4C4C-AD51-737A503C370D}"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EE-4C4C-AD51-737A503C370D}"/>
                </c:ext>
              </c:extLst>
            </c:dLbl>
            <c:dLbl>
              <c:idx val="5"/>
              <c:layout>
                <c:manualLayout>
                  <c:x val="-0.14852150930598354"/>
                  <c:y val="0.346433855099572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EE-4C4C-AD51-737A503C370D}"/>
                </c:ext>
              </c:extLst>
            </c:dLbl>
            <c:dLbl>
              <c:idx val="6"/>
              <c:layout>
                <c:manualLayout>
                  <c:x val="-0.16863379702450218"/>
                  <c:y val="0.279268107682308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E-4C4C-AD51-737A503C370D}"/>
                </c:ext>
              </c:extLst>
            </c:dLbl>
            <c:dLbl>
              <c:idx val="7"/>
              <c:layout>
                <c:manualLayout>
                  <c:x val="-0.20421707529572738"/>
                  <c:y val="0.19442716357629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E-4C4C-AD51-737A503C370D}"/>
                </c:ext>
              </c:extLst>
            </c:dLbl>
            <c:dLbl>
              <c:idx val="8"/>
              <c:layout>
                <c:manualLayout>
                  <c:x val="-0.23670615545641127"/>
                  <c:y val="4.595551139075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E-4C4C-AD51-737A503C370D}"/>
                </c:ext>
              </c:extLst>
            </c:dLbl>
            <c:dLbl>
              <c:idx val="9"/>
              <c:layout>
                <c:manualLayout>
                  <c:x val="-7.7354962492716742E-2"/>
                  <c:y val="-9.7738640882081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035313327758903"/>
                      <c:h val="0.12538784531001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AEE-4C4C-AD51-737A503C3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0"/>
                <c:pt idx="0">
                  <c:v>178.3142</c:v>
                </c:pt>
                <c:pt idx="1">
                  <c:v>18.0245</c:v>
                </c:pt>
                <c:pt idx="2">
                  <c:v>186.72399999999999</c:v>
                </c:pt>
                <c:pt idx="3">
                  <c:v>264.82220000000001</c:v>
                </c:pt>
                <c:pt idx="4">
                  <c:v>1154.6772000000001</c:v>
                </c:pt>
                <c:pt idx="5">
                  <c:v>96.398200000000003</c:v>
                </c:pt>
                <c:pt idx="6">
                  <c:v>0.72430000000000005</c:v>
                </c:pt>
                <c:pt idx="7">
                  <c:v>88.522300000000001</c:v>
                </c:pt>
                <c:pt idx="8">
                  <c:v>92.989500000000007</c:v>
                </c:pt>
                <c:pt idx="9">
                  <c:v>2.0085999999999999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E-4C4C-AD51-737A503C37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8080469691403E-2"/>
          <c:y val="5.5646822070848583E-2"/>
          <c:w val="0.90081120018922634"/>
          <c:h val="0.67027880093095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СОФИНАНСИРОВАНИЕ ИЗ БЮДЖЕТА ОКРУГА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1"/>
                <c:pt idx="0">
                  <c:v>2020г.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1"/>
                <c:pt idx="0">
                  <c:v>18.679300000000001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A-4A43-83C8-4786694A325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ПЛАНИРУЕТСЯ ПРИВЛЕЧЬ ИЗ ФЕДЕРАЛЬНОГО И КРАЕВОГО БЮДЖЕТОВ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1"/>
                <c:pt idx="0">
                  <c:v>2020г.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1"/>
                <c:pt idx="0">
                  <c:v>283.74290000000002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6A-4A43-83C8-4786694A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8913920"/>
        <c:axId val="38915456"/>
      </c:barChart>
      <c:catAx>
        <c:axId val="389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8915456"/>
        <c:crosses val="autoZero"/>
        <c:auto val="1"/>
        <c:lblAlgn val="ctr"/>
        <c:lblOffset val="100"/>
        <c:noMultiLvlLbl val="0"/>
      </c:catAx>
      <c:valAx>
        <c:axId val="38915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9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97473757396132E-2"/>
          <c:y val="5.5646950908588504E-2"/>
          <c:w val="0.90081120018922634"/>
          <c:h val="0.67027880093095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СОФИНАНСИРОВАНИЕ ИЗ БЮДЖЕТА ОКРУГА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1"/>
                <c:pt idx="0">
                  <c:v>2020г.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1"/>
                <c:pt idx="0">
                  <c:v>46.011400000000002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A-4A43-83C8-4786694A325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ВЫДЕЛЕНО ИЗ ФЕДЕРАЛЬНОГО И КРАЕВОГО БЮДЖЕТОВ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1"/>
                <c:pt idx="0">
                  <c:v>2020г.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1"/>
                <c:pt idx="0">
                  <c:v>468.02510000000001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6A-4A43-83C8-4786694A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8950784"/>
        <c:axId val="38952320"/>
      </c:barChart>
      <c:catAx>
        <c:axId val="389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8952320"/>
        <c:crosses val="autoZero"/>
        <c:auto val="1"/>
        <c:lblAlgn val="ctr"/>
        <c:lblOffset val="100"/>
        <c:noMultiLvlLbl val="0"/>
      </c:catAx>
      <c:valAx>
        <c:axId val="38952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89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9164379941868E-2"/>
          <c:y val="0.15483878562332595"/>
          <c:w val="0.92900989897757991"/>
          <c:h val="0.628568113300117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77-48D8-B970-78B85F7BF15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77-48D8-B970-78B85F7BF15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22-4FA3-9109-8C427CFA927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2020 Прогноз</c:v>
                </c:pt>
                <c:pt idx="1">
                  <c:v>2021 Прогноз</c:v>
                </c:pt>
                <c:pt idx="2">
                  <c:v>2022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3"/>
                <c:pt idx="0">
                  <c:v>82.593599999999995</c:v>
                </c:pt>
                <c:pt idx="1">
                  <c:v>85.574399999999997</c:v>
                </c:pt>
                <c:pt idx="2">
                  <c:v>88.232700000000008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2D-4FE0-A363-06A32B7971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pattFill prst="pct6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2020 Прогноз</c:v>
                </c:pt>
                <c:pt idx="1">
                  <c:v>2021 Прогноз</c:v>
                </c:pt>
                <c:pt idx="2">
                  <c:v>2022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3"/>
                <c:pt idx="0">
                  <c:v>90.854600000000005</c:v>
                </c:pt>
                <c:pt idx="1">
                  <c:v>90.950600000000009</c:v>
                </c:pt>
                <c:pt idx="2">
                  <c:v>90.950599999999994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2D-4FE0-A363-06A32B7971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2020 Прогноз</c:v>
                </c:pt>
                <c:pt idx="1">
                  <c:v>2021 Прогноз</c:v>
                </c:pt>
                <c:pt idx="2">
                  <c:v>2022 Прогноз</c:v>
                </c:pt>
              </c:strCache>
            </c:strRef>
          </c:cat>
          <c:val>
            <c:numRef>
              <c:f>Лист1!$D$2:$D$6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2D-4FE0-A363-06A32B797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227584"/>
        <c:axId val="84229120"/>
      </c:barChart>
      <c:catAx>
        <c:axId val="842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4229120"/>
        <c:crosses val="autoZero"/>
        <c:auto val="1"/>
        <c:lblAlgn val="ctr"/>
        <c:lblOffset val="100"/>
        <c:noMultiLvlLbl val="0"/>
      </c:catAx>
      <c:valAx>
        <c:axId val="842291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422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38350666478894"/>
          <c:y val="5.3049691845403674E-2"/>
          <c:w val="0.45246894130935122"/>
          <c:h val="0.916543946820692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pattFill prst="lgConfetti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C6-4D37-86C5-CEAA92250A3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C6-4D37-86C5-CEAA92250A3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6-4D37-86C5-CEAA92250A3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6-4D37-86C5-CEAA92250A3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СОДЕРЖАНИЕ ДОРОГ</c:v>
                </c:pt>
                <c:pt idx="1">
                  <c:v>СТРОИТЕЛЬСТВО, КАПИТАЛЬНЫЙ РЕМОНТ, РЕМОНТ ДОРОГ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67.873699999999999</c:v>
                </c:pt>
                <c:pt idx="1">
                  <c:v>102.9495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F3-4A69-8C03-C7A5441D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046161537606933E-2"/>
          <c:y val="0.15936837999966438"/>
          <c:w val="0.41390221688330925"/>
          <c:h val="0.68126266136092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56-48E2-BC82-E8897D1BA9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56-48E2-BC82-E8897D1BA90A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552.24</c:v>
                </c:pt>
                <c:pt idx="1">
                  <c:v>1537.5273999999999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56-48E2-BC82-E8897D1BA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B-4670-8937-49D503CA817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B-4670-8937-49D503CA817E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561.22469999999998</c:v>
                </c:pt>
                <c:pt idx="1">
                  <c:v>1429.6387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6B-4670-8937-49D503CA8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ПРОГНОЗ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39-4400-B1E0-CCA736EDDB3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39-4400-B1E0-CCA736EDDB3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576.90470000000005</c:v>
                </c:pt>
                <c:pt idx="1">
                  <c:v>1894.5672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39-4400-B1E0-CCA736EDD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Лист1!$A$1:$E$1</c:f>
              <c:strCache>
                <c:ptCount val="4"/>
                <c:pt idx="0">
                  <c:v> 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Лист1!$A$2:$E$2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D8-4035-AA39-9CA86C8FAB2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fld id="{B3B39E77-BCC6-4E1E-BBB8-61E4668ED63F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D8-4035-AA39-9CA86C8FA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4"/>
                <c:pt idx="0">
                  <c:v> 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Лист1!$A$3:$E$3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1.3439860477434409</c:v>
                </c:pt>
                <c:pt idx="2">
                  <c:v>0.95267224476752765</c:v>
                </c:pt>
                <c:pt idx="3">
                  <c:v>1.2414070699175042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D8-4035-AA39-9CA86C8F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06656"/>
        <c:axId val="6008192"/>
      </c:lineChart>
      <c:catAx>
        <c:axId val="600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08192"/>
        <c:crosses val="autoZero"/>
        <c:auto val="1"/>
        <c:lblAlgn val="ctr"/>
        <c:lblOffset val="100"/>
        <c:noMultiLvlLbl val="0"/>
      </c:catAx>
      <c:valAx>
        <c:axId val="6008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06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1F-4B61-9B03-0D9AA341CF90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1F-4B61-9B03-0D9AA341CF90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1430.1603</c:v>
                </c:pt>
                <c:pt idx="1">
                  <c:v>124.7423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1F-4B61-9B03-0D9AA341C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2020</c:v>
                </c:pt>
              </c:strCache>
            </c:strRef>
          </c:tx>
          <c:spPr>
            <a:solidFill>
              <a:srgbClr val="92D050"/>
            </a:solidFill>
          </c:spPr>
          <c:explosion val="2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56-48E2-BC82-E8897D1BA9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56-48E2-BC82-E8897D1BA90A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 текущих расходов</c:v>
                </c:pt>
                <c:pt idx="1">
                  <c:v>Бюджет развития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1514.636</c:v>
                </c:pt>
                <c:pt idx="1">
                  <c:v>568.93140000000005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56-48E2-BC82-E8897D1BA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B-4670-8937-49D503CA817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B-4670-8937-49D503CA817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43-4557-9DB5-5A90D682C203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Текущие расходы</c:v>
                </c:pt>
                <c:pt idx="1">
                  <c:v>Бюджет развития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1565.2275</c:v>
                </c:pt>
                <c:pt idx="1">
                  <c:v>350.04419999999999</c:v>
                </c:pt>
                <c:pt idx="2">
                  <c:v>19.8917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6B-4670-8937-49D503CA8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ПРОГНОЗ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39-4400-B1E0-CCA736EDDB3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39-4400-B1E0-CCA736EDDB3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8B-439B-BCA3-C05D97529E6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Текущие расходы</c:v>
                </c:pt>
                <c:pt idx="1">
                  <c:v>Бюджет развития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1572.3591000000001</c:v>
                </c:pt>
                <c:pt idx="1">
                  <c:v>855.24950000000001</c:v>
                </c:pt>
                <c:pt idx="2">
                  <c:v>43.863300000000002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39-4400-B1E0-CCA736EDD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9DC94-EFC0-4CDC-BDB4-D8963981442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D1834E8-3833-45E6-AB71-F68E7F9C894A}">
      <dgm:prSet phldrT="[Текст]" custT="1"/>
      <dgm:spPr/>
      <dgm:t>
        <a:bodyPr/>
        <a:lstStyle/>
        <a:p>
          <a:r>
            <a:rPr lang="ru-RU" sz="1000" b="1" dirty="0">
              <a:latin typeface="Arial Black" panose="020B0A04020102020204" pitchFamily="34" charset="0"/>
            </a:rPr>
            <a:t>ФОРМИРОВАНИЕ МАКСИМАЛЬНО ДОСТИЖИМОГО ПРОГНОЗА ПО ДОХОДАМ БЮДЖЕТА </a:t>
          </a:r>
        </a:p>
      </dgm:t>
    </dgm:pt>
    <dgm:pt modelId="{2FA11950-34C4-4CA8-B397-895DD2C50BFB}" type="parTrans" cxnId="{D73E1429-B007-44C8-B900-458CE761E0CE}">
      <dgm:prSet/>
      <dgm:spPr/>
      <dgm:t>
        <a:bodyPr/>
        <a:lstStyle/>
        <a:p>
          <a:endParaRPr lang="ru-RU" sz="1400">
            <a:latin typeface="Arial Narrow" pitchFamily="34" charset="0"/>
          </a:endParaRPr>
        </a:p>
      </dgm:t>
    </dgm:pt>
    <dgm:pt modelId="{3153AD25-CBCD-463D-A3E2-E23EEFA62636}" type="sibTrans" cxnId="{D73E1429-B007-44C8-B900-458CE761E0CE}">
      <dgm:prSet/>
      <dgm:spPr/>
      <dgm:t>
        <a:bodyPr/>
        <a:lstStyle/>
        <a:p>
          <a:endParaRPr lang="ru-RU" sz="1400">
            <a:latin typeface="Arial Narrow" pitchFamily="34" charset="0"/>
          </a:endParaRPr>
        </a:p>
      </dgm:t>
    </dgm:pt>
    <dgm:pt modelId="{DE4BDDB8-962C-40DC-BA01-9FE15C2C48AA}">
      <dgm:prSet phldrT="[Текст]" custT="1"/>
      <dgm:spPr/>
      <dgm:t>
        <a:bodyPr/>
        <a:lstStyle/>
        <a:p>
          <a:r>
            <a:rPr lang="ru-RU" sz="1000" b="1" dirty="0">
              <a:latin typeface="Arial Black" panose="020B0A04020102020204" pitchFamily="34" charset="0"/>
            </a:rPr>
            <a:t>ФОРМИРОВАНИЕ  БЕЗДЕФИЦИТНОГО  БЮДЖЕТА</a:t>
          </a:r>
        </a:p>
      </dgm:t>
    </dgm:pt>
    <dgm:pt modelId="{D68C6223-EB7B-40E7-8511-B1083CDBBD8C}" type="parTrans" cxnId="{FB743737-226F-4B0F-8371-10F4CE7E959C}">
      <dgm:prSet/>
      <dgm:spPr/>
      <dgm:t>
        <a:bodyPr/>
        <a:lstStyle/>
        <a:p>
          <a:endParaRPr lang="ru-RU" sz="1400">
            <a:latin typeface="Arial Narrow" pitchFamily="34" charset="0"/>
          </a:endParaRPr>
        </a:p>
      </dgm:t>
    </dgm:pt>
    <dgm:pt modelId="{FDA8777E-123D-4503-93E0-3E619F7ACF01}" type="sibTrans" cxnId="{FB743737-226F-4B0F-8371-10F4CE7E959C}">
      <dgm:prSet/>
      <dgm:spPr/>
      <dgm:t>
        <a:bodyPr/>
        <a:lstStyle/>
        <a:p>
          <a:endParaRPr lang="ru-RU" sz="1400">
            <a:latin typeface="Arial Narrow" pitchFamily="34" charset="0"/>
          </a:endParaRPr>
        </a:p>
      </dgm:t>
    </dgm:pt>
    <dgm:pt modelId="{216CB4D9-8C7B-4D24-BEB5-0751F995709E}">
      <dgm:prSet custT="1"/>
      <dgm:spPr/>
      <dgm:t>
        <a:bodyPr/>
        <a:lstStyle/>
        <a:p>
          <a:r>
            <a:rPr lang="ru-RU" sz="1000" b="1" dirty="0">
              <a:latin typeface="Arial Black" panose="020B0A04020102020204" pitchFamily="34" charset="0"/>
            </a:rPr>
            <a:t>ПРИВЛЕЧЕНИЕ СРЕДСТВ ИЗ ФЕДЕРАЛЬНОГО И КРАЕВОГО БЮДЖЕТОВ В КАЧЕСТВЕ  ДОПОЛНИТЕЛЬНЫХ ИСТОЧНИКОВ ФИНАНСИРОВАНИЯ</a:t>
          </a:r>
        </a:p>
      </dgm:t>
    </dgm:pt>
    <dgm:pt modelId="{50180401-ADE1-4C89-A8C5-4C00552CCC56}" type="parTrans" cxnId="{12992E03-9E4A-4180-911A-E2AB1989D581}">
      <dgm:prSet/>
      <dgm:spPr/>
      <dgm:t>
        <a:bodyPr/>
        <a:lstStyle/>
        <a:p>
          <a:endParaRPr lang="ru-RU"/>
        </a:p>
      </dgm:t>
    </dgm:pt>
    <dgm:pt modelId="{E4BD99A7-C2F1-4CA5-B245-BD5055BE51CB}" type="sibTrans" cxnId="{12992E03-9E4A-4180-911A-E2AB1989D581}">
      <dgm:prSet/>
      <dgm:spPr/>
      <dgm:t>
        <a:bodyPr/>
        <a:lstStyle/>
        <a:p>
          <a:endParaRPr lang="ru-RU"/>
        </a:p>
      </dgm:t>
    </dgm:pt>
    <dgm:pt modelId="{5838EFEB-6C4E-4668-B075-C313EEEF517C}">
      <dgm:prSet custT="1"/>
      <dgm:spPr/>
      <dgm:t>
        <a:bodyPr/>
        <a:lstStyle/>
        <a:p>
          <a:r>
            <a:rPr lang="ru-RU" sz="1000" b="1" dirty="0">
              <a:latin typeface="Arial Black" panose="020B0A04020102020204" pitchFamily="34" charset="0"/>
            </a:rPr>
            <a:t>ПОЛНОЕ ОБЕСПЕЧЕНИЕ ДЕЙСТВУЮЩИХ РАСХОДНЫХ ОБЯЗАТЕЛЬСТВ</a:t>
          </a:r>
        </a:p>
      </dgm:t>
    </dgm:pt>
    <dgm:pt modelId="{9B879DB7-C867-42FF-A55B-CB9F61A9CE40}" type="parTrans" cxnId="{4843DB7A-3595-4E61-9AFA-31881FE0804B}">
      <dgm:prSet/>
      <dgm:spPr/>
      <dgm:t>
        <a:bodyPr/>
        <a:lstStyle/>
        <a:p>
          <a:endParaRPr lang="ru-RU"/>
        </a:p>
      </dgm:t>
    </dgm:pt>
    <dgm:pt modelId="{99FE3B6B-E75F-473C-9D96-2D45A6212937}" type="sibTrans" cxnId="{4843DB7A-3595-4E61-9AFA-31881FE0804B}">
      <dgm:prSet/>
      <dgm:spPr/>
      <dgm:t>
        <a:bodyPr/>
        <a:lstStyle/>
        <a:p>
          <a:endParaRPr lang="ru-RU"/>
        </a:p>
      </dgm:t>
    </dgm:pt>
    <dgm:pt modelId="{8EEE8BDF-4F10-4018-9D28-39278C382E28}">
      <dgm:prSet custT="1"/>
      <dgm:spPr/>
      <dgm:t>
        <a:bodyPr/>
        <a:lstStyle/>
        <a:p>
          <a:r>
            <a:rPr lang="ru-RU" sz="1000" b="1" dirty="0">
              <a:latin typeface="Arial Black" panose="020B0A04020102020204" pitchFamily="34" charset="0"/>
            </a:rPr>
            <a:t>СОКРАЩЕНИЕ МУНИЦИПАЛЬНОГО ДОЛГА</a:t>
          </a:r>
        </a:p>
      </dgm:t>
    </dgm:pt>
    <dgm:pt modelId="{51657697-4C9E-4332-AA50-75E51B0BAFF4}" type="parTrans" cxnId="{47650629-7448-431E-8649-EC87DD937050}">
      <dgm:prSet/>
      <dgm:spPr/>
      <dgm:t>
        <a:bodyPr/>
        <a:lstStyle/>
        <a:p>
          <a:endParaRPr lang="ru-RU"/>
        </a:p>
      </dgm:t>
    </dgm:pt>
    <dgm:pt modelId="{573E1917-290A-4C9A-9AF9-33AF992F2F59}" type="sibTrans" cxnId="{47650629-7448-431E-8649-EC87DD937050}">
      <dgm:prSet/>
      <dgm:spPr/>
      <dgm:t>
        <a:bodyPr/>
        <a:lstStyle/>
        <a:p>
          <a:endParaRPr lang="ru-RU"/>
        </a:p>
      </dgm:t>
    </dgm:pt>
    <dgm:pt modelId="{00952A0A-CC1C-479D-96F4-C93155F84EC6}" type="pres">
      <dgm:prSet presAssocID="{09B9DC94-EFC0-4CDC-BDB4-D896398144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52D770-4727-432E-BA62-6FF7DD8B5165}" type="pres">
      <dgm:prSet presAssocID="{09B9DC94-EFC0-4CDC-BDB4-D89639814425}" presName="Name1" presStyleCnt="0"/>
      <dgm:spPr/>
    </dgm:pt>
    <dgm:pt modelId="{4E1A2B8D-557D-42F0-9683-B5EC2F66916A}" type="pres">
      <dgm:prSet presAssocID="{09B9DC94-EFC0-4CDC-BDB4-D89639814425}" presName="cycle" presStyleCnt="0"/>
      <dgm:spPr/>
    </dgm:pt>
    <dgm:pt modelId="{723DD03F-8115-436F-AA73-194407D4948C}" type="pres">
      <dgm:prSet presAssocID="{09B9DC94-EFC0-4CDC-BDB4-D89639814425}" presName="srcNode" presStyleLbl="node1" presStyleIdx="0" presStyleCnt="5"/>
      <dgm:spPr/>
    </dgm:pt>
    <dgm:pt modelId="{C44308F6-8A35-4E51-96ED-307B0F9A7B3D}" type="pres">
      <dgm:prSet presAssocID="{09B9DC94-EFC0-4CDC-BDB4-D89639814425}" presName="conn" presStyleLbl="parChTrans1D2" presStyleIdx="0" presStyleCnt="1"/>
      <dgm:spPr/>
      <dgm:t>
        <a:bodyPr/>
        <a:lstStyle/>
        <a:p>
          <a:endParaRPr lang="ru-RU"/>
        </a:p>
      </dgm:t>
    </dgm:pt>
    <dgm:pt modelId="{BD29D914-908A-4061-B1C7-D3E0EC1698D4}" type="pres">
      <dgm:prSet presAssocID="{09B9DC94-EFC0-4CDC-BDB4-D89639814425}" presName="extraNode" presStyleLbl="node1" presStyleIdx="0" presStyleCnt="5"/>
      <dgm:spPr/>
    </dgm:pt>
    <dgm:pt modelId="{0FDE9472-9089-42E3-B5B8-7CCB6D58E1AE}" type="pres">
      <dgm:prSet presAssocID="{09B9DC94-EFC0-4CDC-BDB4-D89639814425}" presName="dstNode" presStyleLbl="node1" presStyleIdx="0" presStyleCnt="5"/>
      <dgm:spPr/>
    </dgm:pt>
    <dgm:pt modelId="{FAB92AFC-A20A-49E7-8A76-8DB5E116022E}" type="pres">
      <dgm:prSet presAssocID="{0D1834E8-3833-45E6-AB71-F68E7F9C894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F99D1-84D5-4945-B558-536A1FC419D5}" type="pres">
      <dgm:prSet presAssocID="{0D1834E8-3833-45E6-AB71-F68E7F9C894A}" presName="accent_1" presStyleCnt="0"/>
      <dgm:spPr/>
    </dgm:pt>
    <dgm:pt modelId="{500CF5DF-FB20-4A0C-9A32-FB1233C24644}" type="pres">
      <dgm:prSet presAssocID="{0D1834E8-3833-45E6-AB71-F68E7F9C894A}" presName="accentRepeatNode" presStyleLbl="solidFgAcc1" presStyleIdx="0" presStyleCnt="5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</dgm:spPr>
    </dgm:pt>
    <dgm:pt modelId="{E847F64F-A38A-4777-8447-ACFF53ED42E0}" type="pres">
      <dgm:prSet presAssocID="{5838EFEB-6C4E-4668-B075-C313EEEF517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43CB6-7D13-41E2-9746-63A205A0E97A}" type="pres">
      <dgm:prSet presAssocID="{5838EFEB-6C4E-4668-B075-C313EEEF517C}" presName="accent_2" presStyleCnt="0"/>
      <dgm:spPr/>
    </dgm:pt>
    <dgm:pt modelId="{C39450BB-296E-4CF1-9F5F-D9DBE1ECBF94}" type="pres">
      <dgm:prSet presAssocID="{5838EFEB-6C4E-4668-B075-C313EEEF517C}" presName="accentRepeatNode" presStyleLbl="solidFgAcc1" presStyleIdx="1" presStyleCnt="5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99BDE0D0-FF90-43C9-81B7-AAFC15742C9B}" type="pres">
      <dgm:prSet presAssocID="{DE4BDDB8-962C-40DC-BA01-9FE15C2C48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535A9-C2A8-41FD-A5B1-B05DFC5ACA2C}" type="pres">
      <dgm:prSet presAssocID="{DE4BDDB8-962C-40DC-BA01-9FE15C2C48AA}" presName="accent_3" presStyleCnt="0"/>
      <dgm:spPr/>
    </dgm:pt>
    <dgm:pt modelId="{097102C8-4E2C-4ED5-8AE6-C7D61E60D2AE}" type="pres">
      <dgm:prSet presAssocID="{DE4BDDB8-962C-40DC-BA01-9FE15C2C48AA}" presName="accentRepeatNode" presStyleLbl="solidFgAcc1" presStyleIdx="2" presStyleCnt="5"/>
      <dgm:spPr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</dgm:spPr>
    </dgm:pt>
    <dgm:pt modelId="{9A34E500-8FBD-45F6-8016-73A36CDD9ED5}" type="pres">
      <dgm:prSet presAssocID="{8EEE8BDF-4F10-4018-9D28-39278C382E2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3E5F6-7EA2-4FF2-9539-5BCE01FF0B52}" type="pres">
      <dgm:prSet presAssocID="{8EEE8BDF-4F10-4018-9D28-39278C382E28}" presName="accent_4" presStyleCnt="0"/>
      <dgm:spPr/>
    </dgm:pt>
    <dgm:pt modelId="{EDC63FC0-F4B2-4B67-95A9-8803A06B24C5}" type="pres">
      <dgm:prSet presAssocID="{8EEE8BDF-4F10-4018-9D28-39278C382E28}" presName="accentRepeatNode" presStyleLbl="solidFgAcc1" presStyleIdx="3" presStyleCnt="5"/>
      <dgm:spPr>
        <a:blipFill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798AA8A6-4B39-4C47-8256-A65D6FB009B9}" type="pres">
      <dgm:prSet presAssocID="{216CB4D9-8C7B-4D24-BEB5-0751F995709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F3062-330B-4146-9FD4-8A9BA2028EC6}" type="pres">
      <dgm:prSet presAssocID="{216CB4D9-8C7B-4D24-BEB5-0751F995709E}" presName="accent_5" presStyleCnt="0"/>
      <dgm:spPr/>
    </dgm:pt>
    <dgm:pt modelId="{CE5398D4-AA4D-4605-ACA4-213DCDE51D7B}" type="pres">
      <dgm:prSet presAssocID="{216CB4D9-8C7B-4D24-BEB5-0751F995709E}" presName="accentRepeatNode" presStyleLbl="solidFgAcc1" presStyleIdx="4" presStyleCnt="5"/>
      <dgm:spPr>
        <a:blipFill rotWithShape="0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CB1C75F2-C25F-4E81-8EDE-1C0A4A4EE516}" type="presOf" srcId="{3153AD25-CBCD-463D-A3E2-E23EEFA62636}" destId="{C44308F6-8A35-4E51-96ED-307B0F9A7B3D}" srcOrd="0" destOrd="0" presId="urn:microsoft.com/office/officeart/2008/layout/VerticalCurvedList"/>
    <dgm:cxn modelId="{0212F9EB-79E9-422E-9FFF-C1B7B109503A}" type="presOf" srcId="{216CB4D9-8C7B-4D24-BEB5-0751F995709E}" destId="{798AA8A6-4B39-4C47-8256-A65D6FB009B9}" srcOrd="0" destOrd="0" presId="urn:microsoft.com/office/officeart/2008/layout/VerticalCurvedList"/>
    <dgm:cxn modelId="{BC1C974A-F695-47E0-85ED-0DEBC2203FEC}" type="presOf" srcId="{8EEE8BDF-4F10-4018-9D28-39278C382E28}" destId="{9A34E500-8FBD-45F6-8016-73A36CDD9ED5}" srcOrd="0" destOrd="0" presId="urn:microsoft.com/office/officeart/2008/layout/VerticalCurvedList"/>
    <dgm:cxn modelId="{6A046D24-D4EE-4B89-B811-7EE7A4F54B7F}" type="presOf" srcId="{0D1834E8-3833-45E6-AB71-F68E7F9C894A}" destId="{FAB92AFC-A20A-49E7-8A76-8DB5E116022E}" srcOrd="0" destOrd="0" presId="urn:microsoft.com/office/officeart/2008/layout/VerticalCurvedList"/>
    <dgm:cxn modelId="{4843DB7A-3595-4E61-9AFA-31881FE0804B}" srcId="{09B9DC94-EFC0-4CDC-BDB4-D89639814425}" destId="{5838EFEB-6C4E-4668-B075-C313EEEF517C}" srcOrd="1" destOrd="0" parTransId="{9B879DB7-C867-42FF-A55B-CB9F61A9CE40}" sibTransId="{99FE3B6B-E75F-473C-9D96-2D45A6212937}"/>
    <dgm:cxn modelId="{95E21C70-2DB6-4DD1-BE55-E92BEF1487DB}" type="presOf" srcId="{DE4BDDB8-962C-40DC-BA01-9FE15C2C48AA}" destId="{99BDE0D0-FF90-43C9-81B7-AAFC15742C9B}" srcOrd="0" destOrd="0" presId="urn:microsoft.com/office/officeart/2008/layout/VerticalCurvedList"/>
    <dgm:cxn modelId="{EB79D9B4-7112-42A3-88BE-C69A3EC9D253}" type="presOf" srcId="{09B9DC94-EFC0-4CDC-BDB4-D89639814425}" destId="{00952A0A-CC1C-479D-96F4-C93155F84EC6}" srcOrd="0" destOrd="0" presId="urn:microsoft.com/office/officeart/2008/layout/VerticalCurvedList"/>
    <dgm:cxn modelId="{D73E1429-B007-44C8-B900-458CE761E0CE}" srcId="{09B9DC94-EFC0-4CDC-BDB4-D89639814425}" destId="{0D1834E8-3833-45E6-AB71-F68E7F9C894A}" srcOrd="0" destOrd="0" parTransId="{2FA11950-34C4-4CA8-B397-895DD2C50BFB}" sibTransId="{3153AD25-CBCD-463D-A3E2-E23EEFA62636}"/>
    <dgm:cxn modelId="{12992E03-9E4A-4180-911A-E2AB1989D581}" srcId="{09B9DC94-EFC0-4CDC-BDB4-D89639814425}" destId="{216CB4D9-8C7B-4D24-BEB5-0751F995709E}" srcOrd="4" destOrd="0" parTransId="{50180401-ADE1-4C89-A8C5-4C00552CCC56}" sibTransId="{E4BD99A7-C2F1-4CA5-B245-BD5055BE51CB}"/>
    <dgm:cxn modelId="{F5A4F7C7-17C8-4B12-B855-9BCA5BD41925}" type="presOf" srcId="{5838EFEB-6C4E-4668-B075-C313EEEF517C}" destId="{E847F64F-A38A-4777-8447-ACFF53ED42E0}" srcOrd="0" destOrd="0" presId="urn:microsoft.com/office/officeart/2008/layout/VerticalCurvedList"/>
    <dgm:cxn modelId="{FB743737-226F-4B0F-8371-10F4CE7E959C}" srcId="{09B9DC94-EFC0-4CDC-BDB4-D89639814425}" destId="{DE4BDDB8-962C-40DC-BA01-9FE15C2C48AA}" srcOrd="2" destOrd="0" parTransId="{D68C6223-EB7B-40E7-8511-B1083CDBBD8C}" sibTransId="{FDA8777E-123D-4503-93E0-3E619F7ACF01}"/>
    <dgm:cxn modelId="{47650629-7448-431E-8649-EC87DD937050}" srcId="{09B9DC94-EFC0-4CDC-BDB4-D89639814425}" destId="{8EEE8BDF-4F10-4018-9D28-39278C382E28}" srcOrd="3" destOrd="0" parTransId="{51657697-4C9E-4332-AA50-75E51B0BAFF4}" sibTransId="{573E1917-290A-4C9A-9AF9-33AF992F2F59}"/>
    <dgm:cxn modelId="{88C69B4F-F72D-420D-9C11-F0C7F61DCE39}" type="presParOf" srcId="{00952A0A-CC1C-479D-96F4-C93155F84EC6}" destId="{5F52D770-4727-432E-BA62-6FF7DD8B5165}" srcOrd="0" destOrd="0" presId="urn:microsoft.com/office/officeart/2008/layout/VerticalCurvedList"/>
    <dgm:cxn modelId="{00955B33-8AB9-4AB5-A31C-080A2ECDD47C}" type="presParOf" srcId="{5F52D770-4727-432E-BA62-6FF7DD8B5165}" destId="{4E1A2B8D-557D-42F0-9683-B5EC2F66916A}" srcOrd="0" destOrd="0" presId="urn:microsoft.com/office/officeart/2008/layout/VerticalCurvedList"/>
    <dgm:cxn modelId="{A6413EDC-EDD0-40AE-9CFF-34D6A6BEF62C}" type="presParOf" srcId="{4E1A2B8D-557D-42F0-9683-B5EC2F66916A}" destId="{723DD03F-8115-436F-AA73-194407D4948C}" srcOrd="0" destOrd="0" presId="urn:microsoft.com/office/officeart/2008/layout/VerticalCurvedList"/>
    <dgm:cxn modelId="{EDF74FF0-23FF-4680-80B9-91BD0521B9D5}" type="presParOf" srcId="{4E1A2B8D-557D-42F0-9683-B5EC2F66916A}" destId="{C44308F6-8A35-4E51-96ED-307B0F9A7B3D}" srcOrd="1" destOrd="0" presId="urn:microsoft.com/office/officeart/2008/layout/VerticalCurvedList"/>
    <dgm:cxn modelId="{1D026441-8517-45BD-B57A-C28CA3861BF3}" type="presParOf" srcId="{4E1A2B8D-557D-42F0-9683-B5EC2F66916A}" destId="{BD29D914-908A-4061-B1C7-D3E0EC1698D4}" srcOrd="2" destOrd="0" presId="urn:microsoft.com/office/officeart/2008/layout/VerticalCurvedList"/>
    <dgm:cxn modelId="{41681ACC-CCFF-4954-AB42-89928B8BB39A}" type="presParOf" srcId="{4E1A2B8D-557D-42F0-9683-B5EC2F66916A}" destId="{0FDE9472-9089-42E3-B5B8-7CCB6D58E1AE}" srcOrd="3" destOrd="0" presId="urn:microsoft.com/office/officeart/2008/layout/VerticalCurvedList"/>
    <dgm:cxn modelId="{AEB892E8-CD9B-4584-96CB-6C6BD22A6798}" type="presParOf" srcId="{5F52D770-4727-432E-BA62-6FF7DD8B5165}" destId="{FAB92AFC-A20A-49E7-8A76-8DB5E116022E}" srcOrd="1" destOrd="0" presId="urn:microsoft.com/office/officeart/2008/layout/VerticalCurvedList"/>
    <dgm:cxn modelId="{4722026F-3D60-48CD-9551-9D8C795D98D9}" type="presParOf" srcId="{5F52D770-4727-432E-BA62-6FF7DD8B5165}" destId="{8FDF99D1-84D5-4945-B558-536A1FC419D5}" srcOrd="2" destOrd="0" presId="urn:microsoft.com/office/officeart/2008/layout/VerticalCurvedList"/>
    <dgm:cxn modelId="{1729ADE3-20F8-4480-BA97-CEC4D47FC366}" type="presParOf" srcId="{8FDF99D1-84D5-4945-B558-536A1FC419D5}" destId="{500CF5DF-FB20-4A0C-9A32-FB1233C24644}" srcOrd="0" destOrd="0" presId="urn:microsoft.com/office/officeart/2008/layout/VerticalCurvedList"/>
    <dgm:cxn modelId="{52F71D57-3AC2-4125-94A0-483754ECC00E}" type="presParOf" srcId="{5F52D770-4727-432E-BA62-6FF7DD8B5165}" destId="{E847F64F-A38A-4777-8447-ACFF53ED42E0}" srcOrd="3" destOrd="0" presId="urn:microsoft.com/office/officeart/2008/layout/VerticalCurvedList"/>
    <dgm:cxn modelId="{8FD5587D-3AE7-4B42-9CFD-A14E5AF23B10}" type="presParOf" srcId="{5F52D770-4727-432E-BA62-6FF7DD8B5165}" destId="{C2643CB6-7D13-41E2-9746-63A205A0E97A}" srcOrd="4" destOrd="0" presId="urn:microsoft.com/office/officeart/2008/layout/VerticalCurvedList"/>
    <dgm:cxn modelId="{FF67B916-59B8-4CEF-BCD0-DD3E827862A5}" type="presParOf" srcId="{C2643CB6-7D13-41E2-9746-63A205A0E97A}" destId="{C39450BB-296E-4CF1-9F5F-D9DBE1ECBF94}" srcOrd="0" destOrd="0" presId="urn:microsoft.com/office/officeart/2008/layout/VerticalCurvedList"/>
    <dgm:cxn modelId="{C387B18D-5651-438A-B09A-CB2814A22ECD}" type="presParOf" srcId="{5F52D770-4727-432E-BA62-6FF7DD8B5165}" destId="{99BDE0D0-FF90-43C9-81B7-AAFC15742C9B}" srcOrd="5" destOrd="0" presId="urn:microsoft.com/office/officeart/2008/layout/VerticalCurvedList"/>
    <dgm:cxn modelId="{5C3F96E3-EAAC-489F-A02C-5CF39788D32C}" type="presParOf" srcId="{5F52D770-4727-432E-BA62-6FF7DD8B5165}" destId="{627535A9-C2A8-41FD-A5B1-B05DFC5ACA2C}" srcOrd="6" destOrd="0" presId="urn:microsoft.com/office/officeart/2008/layout/VerticalCurvedList"/>
    <dgm:cxn modelId="{F741B014-6947-4814-81F1-5B6A92C85AFE}" type="presParOf" srcId="{627535A9-C2A8-41FD-A5B1-B05DFC5ACA2C}" destId="{097102C8-4E2C-4ED5-8AE6-C7D61E60D2AE}" srcOrd="0" destOrd="0" presId="urn:microsoft.com/office/officeart/2008/layout/VerticalCurvedList"/>
    <dgm:cxn modelId="{A18BC9BB-FD4C-47DA-AC79-08108D0705FB}" type="presParOf" srcId="{5F52D770-4727-432E-BA62-6FF7DD8B5165}" destId="{9A34E500-8FBD-45F6-8016-73A36CDD9ED5}" srcOrd="7" destOrd="0" presId="urn:microsoft.com/office/officeart/2008/layout/VerticalCurvedList"/>
    <dgm:cxn modelId="{92421394-CBE6-4637-8368-3FA16932F7D6}" type="presParOf" srcId="{5F52D770-4727-432E-BA62-6FF7DD8B5165}" destId="{E643E5F6-7EA2-4FF2-9539-5BCE01FF0B52}" srcOrd="8" destOrd="0" presId="urn:microsoft.com/office/officeart/2008/layout/VerticalCurvedList"/>
    <dgm:cxn modelId="{29FDC8A1-52D0-457D-B622-89E046B1E71C}" type="presParOf" srcId="{E643E5F6-7EA2-4FF2-9539-5BCE01FF0B52}" destId="{EDC63FC0-F4B2-4B67-95A9-8803A06B24C5}" srcOrd="0" destOrd="0" presId="urn:microsoft.com/office/officeart/2008/layout/VerticalCurvedList"/>
    <dgm:cxn modelId="{954A8D28-07B2-4506-9A2B-271793CC50A5}" type="presParOf" srcId="{5F52D770-4727-432E-BA62-6FF7DD8B5165}" destId="{798AA8A6-4B39-4C47-8256-A65D6FB009B9}" srcOrd="9" destOrd="0" presId="urn:microsoft.com/office/officeart/2008/layout/VerticalCurvedList"/>
    <dgm:cxn modelId="{769498A6-8104-486E-9722-8CBD7524CFE0}" type="presParOf" srcId="{5F52D770-4727-432E-BA62-6FF7DD8B5165}" destId="{DDEF3062-330B-4146-9FD4-8A9BA2028EC6}" srcOrd="10" destOrd="0" presId="urn:microsoft.com/office/officeart/2008/layout/VerticalCurvedList"/>
    <dgm:cxn modelId="{56210F13-7B57-40BD-9AEB-37B2F6EABA4D}" type="presParOf" srcId="{DDEF3062-330B-4146-9FD4-8A9BA2028EC6}" destId="{CE5398D4-AA4D-4605-ACA4-213DCDE51D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308F6-8A35-4E51-96ED-307B0F9A7B3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92AFC-A20A-49E7-8A76-8DB5E116022E}">
      <dsp:nvSpPr>
        <dsp:cNvPr id="0" name=""/>
        <dsp:cNvSpPr/>
      </dsp:nvSpPr>
      <dsp:spPr>
        <a:xfrm>
          <a:off x="384538" y="253918"/>
          <a:ext cx="7409147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 Black" panose="020B0A04020102020204" pitchFamily="34" charset="0"/>
            </a:rPr>
            <a:t>ФОРМИРОВАНИЕ МАКСИМАЛЬНО ДОСТИЖИМОГО ПРОГНОЗА ПО ДОХОДАМ БЮДЖЕТА </a:t>
          </a:r>
        </a:p>
      </dsp:txBody>
      <dsp:txXfrm>
        <a:off x="384538" y="253918"/>
        <a:ext cx="7409147" cy="508162"/>
      </dsp:txXfrm>
    </dsp:sp>
    <dsp:sp modelId="{500CF5DF-FB20-4A0C-9A32-FB1233C24644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47F64F-A38A-4777-8447-ACFF53ED42E0}">
      <dsp:nvSpPr>
        <dsp:cNvPr id="0" name=""/>
        <dsp:cNvSpPr/>
      </dsp:nvSpPr>
      <dsp:spPr>
        <a:xfrm>
          <a:off x="748672" y="1015918"/>
          <a:ext cx="704501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 Black" panose="020B0A04020102020204" pitchFamily="34" charset="0"/>
            </a:rPr>
            <a:t>ПОЛНОЕ ОБЕСПЕЧЕНИЕ ДЕЙСТВУЮЩИХ РАСХОДНЫХ ОБЯЗАТЕЛЬСТВ</a:t>
          </a:r>
        </a:p>
      </dsp:txBody>
      <dsp:txXfrm>
        <a:off x="748672" y="1015918"/>
        <a:ext cx="7045012" cy="508162"/>
      </dsp:txXfrm>
    </dsp:sp>
    <dsp:sp modelId="{C39450BB-296E-4CF1-9F5F-D9DBE1ECBF9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BDE0D0-FF90-43C9-81B7-AAFC15742C9B}">
      <dsp:nvSpPr>
        <dsp:cNvPr id="0" name=""/>
        <dsp:cNvSpPr/>
      </dsp:nvSpPr>
      <dsp:spPr>
        <a:xfrm>
          <a:off x="860432" y="1777918"/>
          <a:ext cx="693325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 Black" panose="020B0A04020102020204" pitchFamily="34" charset="0"/>
            </a:rPr>
            <a:t>ФОРМИРОВАНИЕ  БЕЗДЕФИЦИТНОГО  БЮДЖЕТА</a:t>
          </a:r>
        </a:p>
      </dsp:txBody>
      <dsp:txXfrm>
        <a:off x="860432" y="1777918"/>
        <a:ext cx="6933252" cy="508162"/>
      </dsp:txXfrm>
    </dsp:sp>
    <dsp:sp modelId="{097102C8-4E2C-4ED5-8AE6-C7D61E60D2AE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34E500-8FBD-45F6-8016-73A36CDD9ED5}">
      <dsp:nvSpPr>
        <dsp:cNvPr id="0" name=""/>
        <dsp:cNvSpPr/>
      </dsp:nvSpPr>
      <dsp:spPr>
        <a:xfrm>
          <a:off x="748672" y="2539918"/>
          <a:ext cx="7045012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 Black" panose="020B0A04020102020204" pitchFamily="34" charset="0"/>
            </a:rPr>
            <a:t>СОКРАЩЕНИЕ МУНИЦИПАЛЬНОГО ДОЛГА</a:t>
          </a:r>
        </a:p>
      </dsp:txBody>
      <dsp:txXfrm>
        <a:off x="748672" y="2539918"/>
        <a:ext cx="7045012" cy="508162"/>
      </dsp:txXfrm>
    </dsp:sp>
    <dsp:sp modelId="{EDC63FC0-F4B2-4B67-95A9-8803A06B24C5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8AA8A6-4B39-4C47-8256-A65D6FB009B9}">
      <dsp:nvSpPr>
        <dsp:cNvPr id="0" name=""/>
        <dsp:cNvSpPr/>
      </dsp:nvSpPr>
      <dsp:spPr>
        <a:xfrm>
          <a:off x="384538" y="3301918"/>
          <a:ext cx="7409147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 Black" panose="020B0A04020102020204" pitchFamily="34" charset="0"/>
            </a:rPr>
            <a:t>ПРИВЛЕЧЕНИЕ СРЕДСТВ ИЗ ФЕДЕРАЛЬНОГО И КРАЕВОГО БЮДЖЕТОВ В КАЧЕСТВЕ  ДОПОЛНИТЕЛЬНЫХ ИСТОЧНИКОВ ФИНАНСИРОВАНИЯ</a:t>
          </a:r>
        </a:p>
      </dsp:txBody>
      <dsp:txXfrm>
        <a:off x="384538" y="3301918"/>
        <a:ext cx="7409147" cy="508162"/>
      </dsp:txXfrm>
    </dsp:sp>
    <dsp:sp modelId="{CE5398D4-AA4D-4605-ACA4-213DCDE51D7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0.36111</cdr:x>
      <cdr:y>0.33455</cdr:y>
    </cdr:from>
    <cdr:to>
      <cdr:x>0.63889</cdr:x>
      <cdr:y>0.67938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0EF5A5BF-3962-48E8-8D6D-EB9229637596}"/>
            </a:ext>
          </a:extLst>
        </cdr:cNvPr>
        <cdr:cNvSpPr/>
      </cdr:nvSpPr>
      <cdr:spPr>
        <a:xfrm xmlns:a="http://schemas.openxmlformats.org/drawingml/2006/main">
          <a:off x="936104" y="698619"/>
          <a:ext cx="720080" cy="7200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0.32363</cdr:x>
      <cdr:y>0.28106</cdr:y>
    </cdr:from>
    <cdr:to>
      <cdr:x>0.67637</cdr:x>
      <cdr:y>0.71894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A954E91D-FED4-4153-B2FC-B5B6D2E52D9F}"/>
            </a:ext>
          </a:extLst>
        </cdr:cNvPr>
        <cdr:cNvSpPr txBox="1"/>
      </cdr:nvSpPr>
      <cdr:spPr>
        <a:xfrm xmlns:a="http://schemas.openxmlformats.org/drawingml/2006/main">
          <a:off x="838944" y="5869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0.34241</cdr:x>
      <cdr:y>0.43627</cdr:y>
    </cdr:from>
    <cdr:to>
      <cdr:x>0.63504</cdr:x>
      <cdr:y>0.61386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DF888FD-BE79-40C8-B5BE-506A0E68A2A2}"/>
            </a:ext>
          </a:extLst>
        </cdr:cNvPr>
        <cdr:cNvSpPr txBox="1"/>
      </cdr:nvSpPr>
      <cdr:spPr>
        <a:xfrm xmlns:a="http://schemas.openxmlformats.org/drawingml/2006/main">
          <a:off x="887621" y="911040"/>
          <a:ext cx="758578" cy="37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1 555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0.36111</cdr:x>
      <cdr:y>0.33455</cdr:y>
    </cdr:from>
    <cdr:to>
      <cdr:x>0.63889</cdr:x>
      <cdr:y>0.67938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0EF5A5BF-3962-48E8-8D6D-EB9229637596}"/>
            </a:ext>
          </a:extLst>
        </cdr:cNvPr>
        <cdr:cNvSpPr/>
      </cdr:nvSpPr>
      <cdr:spPr>
        <a:xfrm xmlns:a="http://schemas.openxmlformats.org/drawingml/2006/main">
          <a:off x="936104" y="698619"/>
          <a:ext cx="720080" cy="7200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0.32363</cdr:x>
      <cdr:y>0.28106</cdr:y>
    </cdr:from>
    <cdr:to>
      <cdr:x>0.67637</cdr:x>
      <cdr:y>0.71894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A954E91D-FED4-4153-B2FC-B5B6D2E52D9F}"/>
            </a:ext>
          </a:extLst>
        </cdr:cNvPr>
        <cdr:cNvSpPr txBox="1"/>
      </cdr:nvSpPr>
      <cdr:spPr>
        <a:xfrm xmlns:a="http://schemas.openxmlformats.org/drawingml/2006/main">
          <a:off x="838944" y="5869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0.34241</cdr:x>
      <cdr:y>0.43627</cdr:y>
    </cdr:from>
    <cdr:to>
      <cdr:x>0.63504</cdr:x>
      <cdr:y>0.61386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DF888FD-BE79-40C8-B5BE-506A0E68A2A2}"/>
            </a:ext>
          </a:extLst>
        </cdr:cNvPr>
        <cdr:cNvSpPr txBox="1"/>
      </cdr:nvSpPr>
      <cdr:spPr>
        <a:xfrm xmlns:a="http://schemas.openxmlformats.org/drawingml/2006/main">
          <a:off x="887621" y="911040"/>
          <a:ext cx="758578" cy="37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1 555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0.44576</cdr:x>
      <cdr:y>0.04556</cdr:y>
    </cdr:from>
    <cdr:to>
      <cdr:x>0.55424</cdr:x>
      <cdr:y>0.95444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AE0BF66-A187-43E4-A685-68F80063ADB1}"/>
            </a:ext>
          </a:extLst>
        </cdr:cNvPr>
        <cdr:cNvSpPr txBox="1"/>
      </cdr:nvSpPr>
      <cdr:spPr>
        <a:xfrm xmlns:a="http://schemas.openxmlformats.org/drawingml/2006/main">
          <a:off x="3757364" y="458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07A8-AA36-471E-8129-CA64C2D8521A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5902-5396-4778-B23C-A8838DACE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7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7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4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5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7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5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8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0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1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5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4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4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4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8629-F3A3-4EE2-9E5F-412BB83C9603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microsoft.com/office/2007/relationships/hdphoto" Target="../media/hdphoto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BA926D-85B2-4620-B4BE-C6B2FE765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99" y="1608525"/>
            <a:ext cx="2148882" cy="1312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FE1673-47DE-4E44-A824-F02140423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951" y="1614960"/>
            <a:ext cx="2277446" cy="1312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6E2919-54E1-4BB4-9357-C17146689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984158"/>
            <a:ext cx="2502583" cy="13122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E22E4F-9469-466D-ABB6-E8C13AD4C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73" y="2968334"/>
            <a:ext cx="3168352" cy="1312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EB3125-2CE7-4A43-9034-FEBC52BF5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05" y="1530378"/>
            <a:ext cx="8164806" cy="50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0C0DDA-62FC-4610-B59A-D68F9CD89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706" y="4314867"/>
            <a:ext cx="8164806" cy="50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1683C53-30A9-4F84-B13C-B2422960D2EF}"/>
              </a:ext>
            </a:extLst>
          </p:cNvPr>
          <p:cNvSpPr/>
          <p:nvPr/>
        </p:nvSpPr>
        <p:spPr>
          <a:xfrm>
            <a:off x="545173" y="343751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КРАСНОКАМСКОГО ГОРОДСКОГО ОКРУГА 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НА 2020 ГОД И ПЛАНОВЫЙ ПЕРИОД 2021-2022 ГОДОВ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BB3A615-42F3-48A3-BA3E-CA77034D903B}"/>
              </a:ext>
            </a:extLst>
          </p:cNvPr>
          <p:cNvSpPr/>
          <p:nvPr/>
        </p:nvSpPr>
        <p:spPr>
          <a:xfrm>
            <a:off x="4193397" y="43810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Докладчик:</a:t>
            </a:r>
          </a:p>
          <a:p>
            <a:pPr algn="r">
              <a:spcBef>
                <a:spcPts val="0"/>
              </a:spcBef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Начальник финансового управления </a:t>
            </a:r>
          </a:p>
          <a:p>
            <a:pPr algn="r">
              <a:spcBef>
                <a:spcPts val="0"/>
              </a:spcBef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М.Л. Куличкова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975256-05EF-4E34-B88F-9BC931243D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19" y="1608524"/>
            <a:ext cx="2189376" cy="1312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EA92E9A-C89B-453B-9ABA-4CB7DCEEA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42" y="2967454"/>
            <a:ext cx="2408732" cy="131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EEA9EA6-6596-4A2D-A592-30065A8941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" y="1601267"/>
            <a:ext cx="140163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E0B24C1-ACC2-4FFE-89F7-89B6FDCF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4701"/>
              </p:ext>
            </p:extLst>
          </p:nvPr>
        </p:nvGraphicFramePr>
        <p:xfrm>
          <a:off x="323528" y="98771"/>
          <a:ext cx="8568952" cy="4954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671">
                  <a:extLst>
                    <a:ext uri="{9D8B030D-6E8A-4147-A177-3AD203B41FA5}">
                      <a16:colId xmlns:a16="http://schemas.microsoft.com/office/drawing/2014/main" xmlns="" val="2859914636"/>
                    </a:ext>
                  </a:extLst>
                </a:gridCol>
                <a:gridCol w="2889609">
                  <a:extLst>
                    <a:ext uri="{9D8B030D-6E8A-4147-A177-3AD203B41FA5}">
                      <a16:colId xmlns:a16="http://schemas.microsoft.com/office/drawing/2014/main" xmlns="" val="3888148780"/>
                    </a:ext>
                  </a:extLst>
                </a:gridCol>
                <a:gridCol w="2839672">
                  <a:extLst>
                    <a:ext uri="{9D8B030D-6E8A-4147-A177-3AD203B41FA5}">
                      <a16:colId xmlns:a16="http://schemas.microsoft.com/office/drawing/2014/main" xmlns="" val="398512313"/>
                    </a:ext>
                  </a:extLst>
                </a:gridCol>
              </a:tblGrid>
              <a:tr h="4472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ПРИВЕДЕНИЕ В НОРМАТИВНОЕ СОСТОЯНИЕ ОБЪЕКТОВ КОММУНАЛЬНОЙ ИНФРАСТРУКТУРЫ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571693"/>
                  </a:ext>
                </a:extLst>
              </a:tr>
              <a:tr h="80503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498773"/>
                  </a:ext>
                </a:extLst>
              </a:tr>
              <a:tr h="96902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Ремонт горячего водоснабжения п. Оверята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3 460    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1 730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субсидия ПК;</a:t>
                      </a:r>
                    </a:p>
                    <a:p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тыс. р.     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1 730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</a:t>
                      </a:r>
                    </a:p>
                  </a:txBody>
                  <a:tcPr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Реконструкция КНС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18 128   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9 064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субсидия ПК;</a:t>
                      </a:r>
                    </a:p>
                    <a:p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тыс. р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    9 064 </a:t>
                      </a: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Ремонт водоотведения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с. У-Сыны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4 872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2 436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–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субсидия ПК;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   2 436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бюджет округа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3576"/>
                  </a:ext>
                </a:extLst>
              </a:tr>
              <a:tr h="91101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Приведение в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нормативное состояние 810 м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сетей горячего водоснабжения</a:t>
                      </a:r>
                    </a:p>
                  </a:txBody>
                  <a:tcPr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Приведение в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нормативное состояние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подключение  новых потребителей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Приведение в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нормативное состояние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исключение сброса хозяйственно-бытовых стоков в окружающую среду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699114"/>
                  </a:ext>
                </a:extLst>
              </a:tr>
              <a:tr h="3243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ПРИВЕДЕНИЕ В НОРМАТИВНОЕ СОСТОЯНИЕ ОБЪЕКТОВ СОЦИАЛЬНОЙ СФЕРЫ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676356"/>
                  </a:ext>
                </a:extLst>
              </a:tr>
              <a:tr h="139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Ремонт образовательных учреждений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29 327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21 995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– единая субсидия ПК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7 332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бюджет округа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Выполнение предписаний надзорных органов в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учреждениях 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Ремонт учреждений культуры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3 874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2 905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единая субсидия ПК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тыс. р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968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– бюджет округа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Выполнение ремонтных работ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 6 учреждениях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Ремонт учреждений спорта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3 874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2 905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– единая субсидия ПК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       968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бюджет округа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Выполнение ремонтных работ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 ФОК «Олимпийский»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711593"/>
                  </a:ext>
                </a:extLst>
              </a:tr>
            </a:tbl>
          </a:graphicData>
        </a:graphic>
      </p:graphicFrame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xmlns="" id="{6FB96B54-0676-4946-BCD5-37209051B5E1}"/>
              </a:ext>
            </a:extLst>
          </p:cNvPr>
          <p:cNvSpPr/>
          <p:nvPr/>
        </p:nvSpPr>
        <p:spPr>
          <a:xfrm rot="5400000">
            <a:off x="1712744" y="2256777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xmlns="" id="{9A0A7F5B-2560-4D3D-A2AE-428F0CD2088C}"/>
              </a:ext>
            </a:extLst>
          </p:cNvPr>
          <p:cNvSpPr/>
          <p:nvPr/>
        </p:nvSpPr>
        <p:spPr>
          <a:xfrm rot="5400000">
            <a:off x="4535994" y="2256777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xmlns="" id="{93136A84-774D-4E52-AB11-24115D0BDB07}"/>
              </a:ext>
            </a:extLst>
          </p:cNvPr>
          <p:cNvSpPr/>
          <p:nvPr/>
        </p:nvSpPr>
        <p:spPr>
          <a:xfrm rot="5400000">
            <a:off x="7340295" y="2256777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9E49C04-0E6C-47DF-8E65-5728D27CD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83" y="618927"/>
            <a:ext cx="668931" cy="68032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9D7FAA5-042E-4958-924E-3FC75778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83" y="636985"/>
            <a:ext cx="684000" cy="684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8D9B37F3-405A-41C8-A137-213466BED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1359" y="636986"/>
            <a:ext cx="941279" cy="684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A016836-7E01-47E3-9F95-21B28DCB30FB}"/>
              </a:ext>
            </a:extLst>
          </p:cNvPr>
          <p:cNvCxnSpPr>
            <a:cxnSpLocks/>
          </p:cNvCxnSpPr>
          <p:nvPr/>
        </p:nvCxnSpPr>
        <p:spPr>
          <a:xfrm>
            <a:off x="858151" y="1988965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81040E8-23E4-4914-BA98-197BBC461E8F}"/>
              </a:ext>
            </a:extLst>
          </p:cNvPr>
          <p:cNvCxnSpPr>
            <a:cxnSpLocks/>
          </p:cNvCxnSpPr>
          <p:nvPr/>
        </p:nvCxnSpPr>
        <p:spPr>
          <a:xfrm>
            <a:off x="3707904" y="1997843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AA68E7E-A01B-4635-B523-A28631BDE23B}"/>
              </a:ext>
            </a:extLst>
          </p:cNvPr>
          <p:cNvCxnSpPr>
            <a:cxnSpLocks/>
          </p:cNvCxnSpPr>
          <p:nvPr/>
        </p:nvCxnSpPr>
        <p:spPr>
          <a:xfrm>
            <a:off x="6526586" y="1997843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7ABBD01-CF76-4B90-A058-3B962A5DD6E9}"/>
              </a:ext>
            </a:extLst>
          </p:cNvPr>
          <p:cNvCxnSpPr>
            <a:cxnSpLocks/>
          </p:cNvCxnSpPr>
          <p:nvPr/>
        </p:nvCxnSpPr>
        <p:spPr>
          <a:xfrm>
            <a:off x="846290" y="4105810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F467C-2107-459C-8362-E207FF4BC8D6}"/>
              </a:ext>
            </a:extLst>
          </p:cNvPr>
          <p:cNvCxnSpPr>
            <a:cxnSpLocks/>
          </p:cNvCxnSpPr>
          <p:nvPr/>
        </p:nvCxnSpPr>
        <p:spPr>
          <a:xfrm>
            <a:off x="3707904" y="409317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E1412009-ECCC-4629-817D-3BBBDDBE8CE1}"/>
              </a:ext>
            </a:extLst>
          </p:cNvPr>
          <p:cNvCxnSpPr>
            <a:cxnSpLocks/>
          </p:cNvCxnSpPr>
          <p:nvPr/>
        </p:nvCxnSpPr>
        <p:spPr>
          <a:xfrm>
            <a:off x="6536956" y="409317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xmlns="" id="{EFFC513C-F980-4C30-95F2-A01C4D00E644}"/>
              </a:ext>
            </a:extLst>
          </p:cNvPr>
          <p:cNvSpPr/>
          <p:nvPr/>
        </p:nvSpPr>
        <p:spPr>
          <a:xfrm rot="5400000">
            <a:off x="1659326" y="4293913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xmlns="" id="{9F169EBF-23BD-46A8-A833-C5F0312551EB}"/>
              </a:ext>
            </a:extLst>
          </p:cNvPr>
          <p:cNvSpPr/>
          <p:nvPr/>
        </p:nvSpPr>
        <p:spPr>
          <a:xfrm rot="5400000">
            <a:off x="7359244" y="2256777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xmlns="" id="{138C5805-53EF-4147-BC84-BDCED7E15653}"/>
              </a:ext>
            </a:extLst>
          </p:cNvPr>
          <p:cNvSpPr/>
          <p:nvPr/>
        </p:nvSpPr>
        <p:spPr>
          <a:xfrm rot="5400000">
            <a:off x="7412666" y="4290491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91D216C6-5B06-407D-9A54-575634462151}"/>
              </a:ext>
            </a:extLst>
          </p:cNvPr>
          <p:cNvSpPr/>
          <p:nvPr/>
        </p:nvSpPr>
        <p:spPr>
          <a:xfrm rot="5400000">
            <a:off x="4572000" y="4290490"/>
            <a:ext cx="72008" cy="432048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6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98DFD-E751-43C4-BC26-C77714C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65"/>
            <a:ext cx="8435280" cy="421556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Arial Narrow" pitchFamily="34" charset="0"/>
              </a:rPr>
              <a:t>ДОРОЖНЫЙ ФОНД, млн. р.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FD10FFB-DDC0-4599-ABD1-8FC39500A0CF}"/>
              </a:ext>
            </a:extLst>
          </p:cNvPr>
          <p:cNvSpPr/>
          <p:nvPr/>
        </p:nvSpPr>
        <p:spPr>
          <a:xfrm flipH="1">
            <a:off x="457200" y="570521"/>
            <a:ext cx="8435280" cy="5037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1402CFB4-3509-46A7-A451-34470D7B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115753"/>
              </p:ext>
            </p:extLst>
          </p:nvPr>
        </p:nvGraphicFramePr>
        <p:xfrm>
          <a:off x="251520" y="686291"/>
          <a:ext cx="3912107" cy="237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6D9EBA92-53CA-4B04-B0A1-E8B8F7A7C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80238"/>
              </p:ext>
            </p:extLst>
          </p:nvPr>
        </p:nvGraphicFramePr>
        <p:xfrm>
          <a:off x="4219505" y="684607"/>
          <a:ext cx="4705200" cy="431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144">
                  <a:extLst>
                    <a:ext uri="{9D8B030D-6E8A-4147-A177-3AD203B41FA5}">
                      <a16:colId xmlns:a16="http://schemas.microsoft.com/office/drawing/2014/main" xmlns="" val="206073004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494251147"/>
                    </a:ext>
                  </a:extLst>
                </a:gridCol>
              </a:tblGrid>
              <a:tr h="235869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КАПИТАЛЬНЫЙ РЕМОНТ И СТРОИТЕЛЬСТВО ДОРОГ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 Black" panose="020B0A04020102020204" pitchFamily="34" charset="0"/>
                        </a:rPr>
                        <a:t>55,4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019332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Дорога к лагерю «Лесная сказка», ПСД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0,5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0677311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Дорога к участкам многодетных семей МЖК, ПСД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3049530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Дорога Ласьва-Мошни и ул. Центральная п. Ласьва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21,4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9756995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Строительство участка дороги ул. 10й Пятилетки (от ул. Энтузиастов до ул. Февральская) с учетом организации сквера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32,0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7847006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РЕМОНТ ДОРОГ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47,5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86560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Дорога Краснокамск-Черная - Шабуничи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16,5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1187883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Дорога Черная - Запальта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9,7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643486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пер. Банковский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3,7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5087707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ул. Культуры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6,2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0894255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ул. Шоссейная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5510792"/>
                  </a:ext>
                </a:extLst>
              </a:tr>
              <a:tr h="304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Дороги в д. Запальта: ул. Центральная, пер. Лесной, пер. Лучистый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3141644"/>
                  </a:ext>
                </a:extLst>
              </a:tr>
              <a:tr h="304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Дороги в с. Черная: ул. Центральная, ул. Историческая, ул. Школьная, ул. Мира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3391856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Дорога Шабуничи-Н. Брагино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8273166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пр-т Маяковского (от ул. Геофизиков до ул. Культуры)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0,7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7713824"/>
                  </a:ext>
                </a:extLst>
              </a:tr>
              <a:tr h="243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ул. Солнечная с. Мысы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497972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C73AE82D-1659-4997-80E0-8DE1C4ACB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37411"/>
              </p:ext>
            </p:extLst>
          </p:nvPr>
        </p:nvGraphicFramePr>
        <p:xfrm>
          <a:off x="323529" y="3006817"/>
          <a:ext cx="3456384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8452AD-A4FA-43BD-867E-C7BABEA59100}"/>
              </a:ext>
            </a:extLst>
          </p:cNvPr>
          <p:cNvSpPr txBox="1"/>
          <p:nvPr/>
        </p:nvSpPr>
        <p:spPr>
          <a:xfrm>
            <a:off x="836131" y="998876"/>
            <a:ext cx="576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173,5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FE231D-F017-4C4F-8478-D8D5A5EE9DAE}"/>
              </a:ext>
            </a:extLst>
          </p:cNvPr>
          <p:cNvSpPr txBox="1"/>
          <p:nvPr/>
        </p:nvSpPr>
        <p:spPr>
          <a:xfrm>
            <a:off x="2029004" y="998876"/>
            <a:ext cx="576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176,6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E43F91-91A5-4299-82E7-A93D4518F883}"/>
              </a:ext>
            </a:extLst>
          </p:cNvPr>
          <p:cNvSpPr txBox="1"/>
          <p:nvPr/>
        </p:nvSpPr>
        <p:spPr>
          <a:xfrm>
            <a:off x="3221877" y="998876"/>
            <a:ext cx="576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179,2</a:t>
            </a:r>
          </a:p>
        </p:txBody>
      </p:sp>
    </p:spTree>
    <p:extLst>
      <p:ext uri="{BB962C8B-B14F-4D97-AF65-F5344CB8AC3E}">
        <p14:creationId xmlns:p14="http://schemas.microsoft.com/office/powerpoint/2010/main" val="101044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D1535EB-5B1B-4DF7-A2C3-85B1979DC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80853"/>
              </p:ext>
            </p:extLst>
          </p:nvPr>
        </p:nvGraphicFramePr>
        <p:xfrm>
          <a:off x="262434" y="454727"/>
          <a:ext cx="8729121" cy="460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166">
                  <a:extLst>
                    <a:ext uri="{9D8B030D-6E8A-4147-A177-3AD203B41FA5}">
                      <a16:colId xmlns:a16="http://schemas.microsoft.com/office/drawing/2014/main" xmlns="" val="604325332"/>
                    </a:ext>
                  </a:extLst>
                </a:gridCol>
                <a:gridCol w="1658053">
                  <a:extLst>
                    <a:ext uri="{9D8B030D-6E8A-4147-A177-3AD203B41FA5}">
                      <a16:colId xmlns:a16="http://schemas.microsoft.com/office/drawing/2014/main" xmlns="" val="1801212103"/>
                    </a:ext>
                  </a:extLst>
                </a:gridCol>
                <a:gridCol w="739756">
                  <a:extLst>
                    <a:ext uri="{9D8B030D-6E8A-4147-A177-3AD203B41FA5}">
                      <a16:colId xmlns:a16="http://schemas.microsoft.com/office/drawing/2014/main" xmlns="" val="3389747318"/>
                    </a:ext>
                  </a:extLst>
                </a:gridCol>
                <a:gridCol w="1202591">
                  <a:extLst>
                    <a:ext uri="{9D8B030D-6E8A-4147-A177-3AD203B41FA5}">
                      <a16:colId xmlns:a16="http://schemas.microsoft.com/office/drawing/2014/main" xmlns="" val="2846372912"/>
                    </a:ext>
                  </a:extLst>
                </a:gridCol>
                <a:gridCol w="3827750">
                  <a:extLst>
                    <a:ext uri="{9D8B030D-6E8A-4147-A177-3AD203B41FA5}">
                      <a16:colId xmlns:a16="http://schemas.microsoft.com/office/drawing/2014/main" xmlns="" val="1642370050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xmlns="" val="39054912"/>
                    </a:ext>
                  </a:extLst>
                </a:gridCol>
              </a:tblGrid>
              <a:tr h="35637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Black" panose="020B0A04020102020204" pitchFamily="34" charset="0"/>
                        </a:rPr>
                        <a:t>ПРОЕКТЫ В ОБЛАСТИ ЖИЛИЩНО-КОММУНАЛЬНОГО ХОЗЯЙСТВА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2145183"/>
                  </a:ext>
                </a:extLst>
              </a:tr>
              <a:tr h="4100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Строительство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распределительных газопроводов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Качественное функционирование 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систем теплоснабжения</a:t>
                      </a: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965569"/>
                  </a:ext>
                </a:extLst>
              </a:tr>
              <a:tr h="214316"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– 2 119 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42 389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2 927 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58 548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663506"/>
                  </a:ext>
                </a:extLst>
              </a:tr>
              <a:tr h="263623"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Планируется привлечь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-  40 270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Планируется привлечь - 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55 621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8907050"/>
                  </a:ext>
                </a:extLst>
              </a:tr>
              <a:tr h="790868">
                <a:tc gridSpan="2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Газификация с. Ласьва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Газификация с. Черная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11 218</a:t>
                      </a:r>
                    </a:p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31 172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Модернизация систем теплоснабжения п. Майский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Перевооружение системы теплоснабжения м-на ЖБК  п. Оверята  (ПСД)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Перевод на автономное  теплоснабжение д. Брагино (ПСД)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Перевод на автономное  теплоснабжение д. Черная  (ПСД)</a:t>
                      </a:r>
                      <a:endParaRPr lang="ru-RU" sz="1200" b="0" i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56 000</a:t>
                      </a:r>
                    </a:p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5 500</a:t>
                      </a:r>
                    </a:p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544</a:t>
                      </a:r>
                    </a:p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2 504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1083210"/>
                  </a:ext>
                </a:extLst>
              </a:tr>
              <a:tr h="898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газоснабжением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387 индивидуальных жилищных дома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централизованным теплоснабжением </a:t>
                      </a: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71</a:t>
                      </a: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МКД (7404 человек</a:t>
                      </a: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11 объектов социальной сферы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Перевод на автономное теплоснабжение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10 МКД (359 человек)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и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3 объекта социальной сферы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549372"/>
                  </a:ext>
                </a:extLst>
              </a:tr>
              <a:tr h="35637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НП «ЭКОЛОГИЯ», ФП «ЧИСТАЯ ВОДА»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РЕКОНСТРУКЦИЯ ОБЪЕКТОВ ПИТЬЕВОГО ВОДОСНАБЖЕНИЯ г. КРАСНОКАМСКА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73235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Срок реализации 2019-2020г.г.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Дворовые территории МКД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Строительство водовода Кировских очистных сооружений, который </a:t>
                      </a:r>
                      <a:r>
                        <a:rPr lang="ru-RU" sz="12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обеспечивает поставку </a:t>
                      </a:r>
                      <a:r>
                        <a:rPr lang="ru-RU" sz="12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питьевой воды населению и иным потребителям </a:t>
                      </a:r>
                      <a:r>
                        <a:rPr lang="ru-RU" sz="12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города Краснокамска.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08180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Финансирование – 190 035 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0685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2019г. –  71 876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., в т.ч. бюджет округа -  72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Общественные территории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3654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2020г. – 118 159 </a:t>
                      </a:r>
                      <a:r>
                        <a:rPr lang="ru-RU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т.ч. бюджет округа -  497 </a:t>
                      </a:r>
                      <a:r>
                        <a:rPr lang="ru-RU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5413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A24A91-8F0E-4201-B98D-54319B09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71750"/>
            <a:ext cx="530398" cy="91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C1EF4B-EA57-4E34-A889-CCC1DE77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14" y="1753378"/>
            <a:ext cx="530398" cy="91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B70725-2E21-4127-AEEB-84690E46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837" y="1707654"/>
            <a:ext cx="530398" cy="91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C2A59B-824B-4D2B-B02F-48E1EC7E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837" y="2571750"/>
            <a:ext cx="530398" cy="914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12454A-EADF-4806-B3E3-9245B731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181" y="1308402"/>
            <a:ext cx="137938" cy="5364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5DBF6FC-E5D2-44D9-8056-27F84831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1308403"/>
            <a:ext cx="137938" cy="536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C24817-F9E8-4F54-A316-539E7DFC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20560" y="4387994"/>
            <a:ext cx="530398" cy="914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E71F15-94A1-4343-8C16-B0FC91268349}"/>
              </a:ext>
            </a:extLst>
          </p:cNvPr>
          <p:cNvSpPr/>
          <p:nvPr/>
        </p:nvSpPr>
        <p:spPr>
          <a:xfrm>
            <a:off x="262434" y="71844"/>
            <a:ext cx="8729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ПРИВЛЕЧЕНИЕ СРЕДСТВ ПУТЕМ УЧАСТИЯ 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В КОНКУРСНОМ ОТБОРЕ МО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B105772-02CC-4CCD-99C5-59EA482963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45" b="7694"/>
          <a:stretch/>
        </p:blipFill>
        <p:spPr>
          <a:xfrm>
            <a:off x="334366" y="4195752"/>
            <a:ext cx="573969" cy="5926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397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D1535EB-5B1B-4DF7-A2C3-85B1979DC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29605"/>
              </p:ext>
            </p:extLst>
          </p:nvPr>
        </p:nvGraphicFramePr>
        <p:xfrm>
          <a:off x="174973" y="74600"/>
          <a:ext cx="8729122" cy="496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604325332"/>
                    </a:ext>
                  </a:extLst>
                </a:gridCol>
                <a:gridCol w="1647139">
                  <a:extLst>
                    <a:ext uri="{9D8B030D-6E8A-4147-A177-3AD203B41FA5}">
                      <a16:colId xmlns:a16="http://schemas.microsoft.com/office/drawing/2014/main" xmlns="" val="3829476959"/>
                    </a:ext>
                  </a:extLst>
                </a:gridCol>
                <a:gridCol w="622916">
                  <a:extLst>
                    <a:ext uri="{9D8B030D-6E8A-4147-A177-3AD203B41FA5}">
                      <a16:colId xmlns:a16="http://schemas.microsoft.com/office/drawing/2014/main" xmlns="" val="3389747318"/>
                    </a:ext>
                  </a:extLst>
                </a:gridCol>
                <a:gridCol w="322233">
                  <a:extLst>
                    <a:ext uri="{9D8B030D-6E8A-4147-A177-3AD203B41FA5}">
                      <a16:colId xmlns:a16="http://schemas.microsoft.com/office/drawing/2014/main" xmlns="" val="33783376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5182088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997119713"/>
                    </a:ext>
                  </a:extLst>
                </a:gridCol>
                <a:gridCol w="692154">
                  <a:extLst>
                    <a:ext uri="{9D8B030D-6E8A-4147-A177-3AD203B41FA5}">
                      <a16:colId xmlns:a16="http://schemas.microsoft.com/office/drawing/2014/main" xmlns="" val="3594160174"/>
                    </a:ext>
                  </a:extLst>
                </a:gridCol>
                <a:gridCol w="816813">
                  <a:extLst>
                    <a:ext uri="{9D8B030D-6E8A-4147-A177-3AD203B41FA5}">
                      <a16:colId xmlns:a16="http://schemas.microsoft.com/office/drawing/2014/main" xmlns="" val="1595170244"/>
                    </a:ext>
                  </a:extLst>
                </a:gridCol>
                <a:gridCol w="2235862">
                  <a:extLst>
                    <a:ext uri="{9D8B030D-6E8A-4147-A177-3AD203B41FA5}">
                      <a16:colId xmlns:a16="http://schemas.microsoft.com/office/drawing/2014/main" xmlns="" val="2698160485"/>
                    </a:ext>
                  </a:extLst>
                </a:gridCol>
                <a:gridCol w="591805">
                  <a:extLst>
                    <a:ext uri="{9D8B030D-6E8A-4147-A177-3AD203B41FA5}">
                      <a16:colId xmlns:a16="http://schemas.microsoft.com/office/drawing/2014/main" xmlns="" val="39054912"/>
                    </a:ext>
                  </a:extLst>
                </a:gridCol>
              </a:tblGrid>
              <a:tr h="362966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ПРОЕКТЫ В ОБЛАСТИ БЛАГОУСТРОЙСТВА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732356"/>
                  </a:ext>
                </a:extLst>
              </a:tr>
              <a:tr h="111714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НП «Жилье и городская среда»,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ФП «Формирование комфортной городской среды»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Ремонт дворовых территорий МКД и общественных территорий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Повышение уровня благоустройства мест сбора накопления ТКО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382560"/>
                  </a:ext>
                </a:extLst>
              </a:tr>
              <a:tr h="279390"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 –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5 750 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38 333 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– 750 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5000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0818033"/>
                  </a:ext>
                </a:extLst>
              </a:tr>
              <a:tr h="279390">
                <a:tc grid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Планируется привлечь - 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32 583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  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Планируется привлечь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-  4 250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1365492"/>
                  </a:ext>
                </a:extLst>
              </a:tr>
              <a:tr h="649538">
                <a:tc gridSpan="8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Благоустройство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общественных территорий (парк Ленина, сквер п. Оверята)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Обустройство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50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контейнерных площадок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783354"/>
                  </a:ext>
                </a:extLst>
              </a:tr>
              <a:tr h="348242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ПРОЕКТЫ В ОБЛАСТИ НАЦИОНАЛЬНОЙ БЕЗОПАСНОСТИ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172218"/>
                  </a:ext>
                </a:extLst>
              </a:tr>
              <a:tr h="348242"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Бюджет округа – 170 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3 400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Ремонт участковых пунктов полиции: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Ул. Энтузиастов, 9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Ул. Центральная,1 с. мысы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7712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Планируется привлечь -  3 230 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.р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0411457"/>
                  </a:ext>
                </a:extLst>
              </a:tr>
              <a:tr h="34824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ПРОЕКТЫ В ОБЛАСТИ КУЛЬТУРЫ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866358"/>
                  </a:ext>
                </a:extLst>
              </a:tr>
              <a:tr h="34824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НП «Культура» 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Развитие материально-технической базы сельских Домов культуры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908476"/>
                  </a:ext>
                </a:extLst>
              </a:tr>
              <a:tr h="58779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округа – 150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              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Планируется привлечь – 1 350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1 500</a:t>
                      </a:r>
                    </a:p>
                    <a:p>
                      <a:pPr algn="ctr"/>
                      <a:r>
                        <a:rPr lang="ru-RU" sz="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тыс. р.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Ремонт здания  Дома культуры п. Майский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8171678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12454A-EADF-4806-B3E3-9245B731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574005"/>
            <a:ext cx="137938" cy="5364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5DBF6FC-E5D2-44D9-8056-27F84831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574006"/>
            <a:ext cx="137938" cy="536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C24817-F9E8-4F54-A316-539E7DFC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783" y="2234310"/>
            <a:ext cx="530398" cy="914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715AEA4-C00E-45D2-8A67-E9A97C08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188586"/>
            <a:ext cx="530398" cy="91448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0EE21ECF-1EEC-4941-BB5B-38907DB7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83" y="449719"/>
            <a:ext cx="471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9D93FD-A473-4633-B31D-A491575BE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4" y="3115329"/>
            <a:ext cx="648072" cy="6480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31FED9-EEB7-4A66-9D05-B034403E2F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9719"/>
            <a:ext cx="530398" cy="4714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76DBC2-EC52-4C81-8097-A4365F0ED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190082" y="3415710"/>
            <a:ext cx="376607" cy="554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1CF4725-7717-403C-8830-FCFDB86E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398409" y="3406899"/>
            <a:ext cx="376607" cy="649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EB36EC4-EE5F-47BE-B10D-EA54E057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3213795" y="4666422"/>
            <a:ext cx="376607" cy="554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94BA6C2-A947-4C31-94C3-F88019ABE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365942" y="4657089"/>
            <a:ext cx="376607" cy="649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78482C2-7068-42F6-BAAF-DA0660EFB1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50" y="440155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EE137FF-82D1-4AE5-A009-EDC98DB4A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0975"/>
              </p:ext>
            </p:extLst>
          </p:nvPr>
        </p:nvGraphicFramePr>
        <p:xfrm>
          <a:off x="251521" y="505738"/>
          <a:ext cx="8640958" cy="413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8">
                  <a:extLst>
                    <a:ext uri="{9D8B030D-6E8A-4147-A177-3AD203B41FA5}">
                      <a16:colId xmlns:a16="http://schemas.microsoft.com/office/drawing/2014/main" xmlns="" val="82582835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3525030604"/>
                    </a:ext>
                  </a:extLst>
                </a:gridCol>
              </a:tblGrid>
              <a:tr h="3590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ПРОЕКТЫ В ОБЛАСТИ ФИЗИЧЕСКОЙ КУЛЬТУРЫ И СПОРТА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0404463"/>
                  </a:ext>
                </a:extLst>
              </a:tr>
              <a:tr h="1557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Проект «Мы выбираем спорт»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Бюджет округа – 1 000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      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3 333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Планируется привлечь – 2 333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тыс. р.</a:t>
                      </a:r>
                    </a:p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Обустройство дворовых спортивных площадок, приобретение спортивного оборудования, организация и проведение мероприятий 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Устройство спортивных площадок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округа – 655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             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2 621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Планируется привлечь – 1 966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тыс. р.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Устройство  универсальной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открытой спортивной площадки 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(ДЮСШ г. Краснокамска)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603616"/>
                  </a:ext>
                </a:extLst>
              </a:tr>
              <a:tr h="177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НП «Демография», ФП «Спорт – норма жизни»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Приобретение спортивно-технологического оборудования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округа – 147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            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2 942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Планируется привлечь – 2 795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            тыс. р.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Поставка спортивного оборудования для выполнения и тестирования населения норм ГТО (ФОК «Олимпийский)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Развитие лыжно-биатлонных баз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 округа -  2 443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              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8 143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Планируется привлечь – 5 700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тыс. р.            тыс. р.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Установка модульного лыжного домика, подведение коммуникаций к домику (ФОК «Олимпийский, лыжная база с. Черная)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169839"/>
                  </a:ext>
                </a:extLst>
              </a:tr>
              <a:tr h="371173">
                <a:tc grid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78592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7C4D1B-4C4A-47F1-A642-98C74C18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382" y="1139607"/>
            <a:ext cx="530398" cy="5364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70F3B1-329B-4F61-836B-5E5FED593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6" y="2996588"/>
            <a:ext cx="506012" cy="506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C3EA54-94F6-4D0C-90A2-AB7F881D3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895" y="2978298"/>
            <a:ext cx="530398" cy="542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147A24-C9F2-429C-B603-1B9C62F6A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348" y="1261274"/>
            <a:ext cx="109738" cy="426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2152D72-0688-42C3-90F4-E8DC81F92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286" y="3127765"/>
            <a:ext cx="109738" cy="4267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F18D43-EAC9-4A27-89CC-C89814A29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873" y="1252864"/>
            <a:ext cx="109738" cy="4267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3724E7-A809-4C75-89D0-53A52A8E9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873" y="3143059"/>
            <a:ext cx="109738" cy="4267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83130E-D30B-42D9-81C1-62E1195C7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638" y="1691796"/>
            <a:ext cx="457240" cy="109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A6EE963-042F-4786-86C6-C59F2F908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676101"/>
            <a:ext cx="457240" cy="109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70FFC41-73D5-40AA-A177-5D4539207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638" y="3554522"/>
            <a:ext cx="457240" cy="109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55430D9-655B-4832-B154-06667A80D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3554522"/>
            <a:ext cx="457240" cy="1097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749E7E-FE4E-4F28-8963-FF690F6ECF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1023466"/>
            <a:ext cx="652635" cy="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787208" cy="41812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ОСНОВНЫЕ ХАРАКТЕРИСТИКИ БЮДЖЕТА, 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560248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82239"/>
              </p:ext>
            </p:extLst>
          </p:nvPr>
        </p:nvGraphicFramePr>
        <p:xfrm>
          <a:off x="1228779" y="716935"/>
          <a:ext cx="7592131" cy="339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88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3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67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00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884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2019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БЮДЖЕТ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2020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2021</a:t>
                      </a:r>
                      <a:r>
                        <a:rPr lang="ru-RU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2022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1 555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2 090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1 991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2 472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1 555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2 084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1 935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2 472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ПРОФИЦИТ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ДОЛГ</a:t>
                      </a:r>
                      <a:r>
                        <a:rPr lang="ru-RU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r>
                        <a:rPr lang="ru-RU" sz="105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(на конец год)</a:t>
                      </a:r>
                      <a:endParaRPr lang="ru-RU" sz="10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65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1" y="1874593"/>
            <a:ext cx="431157" cy="39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2" y="1054952"/>
            <a:ext cx="43115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828944"/>
            <a:ext cx="431158" cy="39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797917" y="3525862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4784"/>
            <a:ext cx="465152" cy="4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55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913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5978"/>
            <a:ext cx="7787208" cy="4215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627534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8042312"/>
              </p:ext>
            </p:extLst>
          </p:nvPr>
        </p:nvGraphicFramePr>
        <p:xfrm>
          <a:off x="827584" y="843558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96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E529E-A885-4FE5-B4C2-A6190725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59" y="127381"/>
            <a:ext cx="8003232" cy="4935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ДОХОДЫ БЮДЖЕТА ОКРУГА,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МЛН.Р.</a:t>
            </a:r>
            <a:endParaRPr lang="ru-RU" sz="1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1517AD2D-D5FB-4D2C-992E-0F8F19680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761637"/>
              </p:ext>
            </p:extLst>
          </p:nvPr>
        </p:nvGraphicFramePr>
        <p:xfrm>
          <a:off x="510400" y="2482580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4A3D8BA-2636-471E-B1C7-C4994AAC1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926272"/>
              </p:ext>
            </p:extLst>
          </p:nvPr>
        </p:nvGraphicFramePr>
        <p:xfrm>
          <a:off x="2526569" y="2498122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5A6139A-2627-417F-9281-7BF8B4E58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919122"/>
              </p:ext>
            </p:extLst>
          </p:nvPr>
        </p:nvGraphicFramePr>
        <p:xfrm>
          <a:off x="4601207" y="2498122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CBB7AD0-2125-43F7-8A30-5527B32F3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501600"/>
              </p:ext>
            </p:extLst>
          </p:nvPr>
        </p:nvGraphicFramePr>
        <p:xfrm>
          <a:off x="6617376" y="2521850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8BC75382-666F-43E6-AC30-E99C4F7CC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48584"/>
              </p:ext>
            </p:extLst>
          </p:nvPr>
        </p:nvGraphicFramePr>
        <p:xfrm>
          <a:off x="724742" y="975115"/>
          <a:ext cx="81388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16">
                  <a:extLst>
                    <a:ext uri="{9D8B030D-6E8A-4147-A177-3AD203B41FA5}">
                      <a16:colId xmlns:a16="http://schemas.microsoft.com/office/drawing/2014/main" xmlns="" val="1599235046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3897672092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3925372672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4187125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Бюджет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200111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2A30E70C-3EBC-4173-B86E-DA8715D10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2759"/>
              </p:ext>
            </p:extLst>
          </p:nvPr>
        </p:nvGraphicFramePr>
        <p:xfrm>
          <a:off x="827583" y="4569282"/>
          <a:ext cx="8064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84340906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893593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Налоговые доходы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Безвозмездные поступления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900453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1BEECA-2F1D-4CF9-9BFB-FF8FF191E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59" y="644673"/>
            <a:ext cx="8138865" cy="54869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8DF44F3-68DA-400A-90EA-5F02CD46BD4B}"/>
              </a:ext>
            </a:extLst>
          </p:cNvPr>
          <p:cNvSpPr/>
          <p:nvPr/>
        </p:nvSpPr>
        <p:spPr>
          <a:xfrm>
            <a:off x="3462673" y="3185911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C388DD7F-D8B8-4F80-A180-FB5900BAA2FE}"/>
              </a:ext>
            </a:extLst>
          </p:cNvPr>
          <p:cNvSpPr txBox="1"/>
          <p:nvPr/>
        </p:nvSpPr>
        <p:spPr>
          <a:xfrm>
            <a:off x="3449107" y="3383228"/>
            <a:ext cx="720080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2 090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B6ABC6E-E157-434D-9CBB-0A5B284699B0}"/>
              </a:ext>
            </a:extLst>
          </p:cNvPr>
          <p:cNvSpPr/>
          <p:nvPr/>
        </p:nvSpPr>
        <p:spPr>
          <a:xfrm>
            <a:off x="5537311" y="320592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54890D3E-827D-4132-A41F-3155FA737C75}"/>
              </a:ext>
            </a:extLst>
          </p:cNvPr>
          <p:cNvSpPr txBox="1"/>
          <p:nvPr/>
        </p:nvSpPr>
        <p:spPr>
          <a:xfrm>
            <a:off x="5519309" y="3410545"/>
            <a:ext cx="756084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1 991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FCF798F-94EC-4F15-83DC-11F798CA9A93}"/>
              </a:ext>
            </a:extLst>
          </p:cNvPr>
          <p:cNvSpPr/>
          <p:nvPr/>
        </p:nvSpPr>
        <p:spPr>
          <a:xfrm>
            <a:off x="7553480" y="3214744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E7FB6BFD-FB9B-4B5A-A22D-EAD662D8F5B1}"/>
              </a:ext>
            </a:extLst>
          </p:cNvPr>
          <p:cNvSpPr txBox="1"/>
          <p:nvPr/>
        </p:nvSpPr>
        <p:spPr>
          <a:xfrm>
            <a:off x="7553480" y="3410545"/>
            <a:ext cx="738082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2 471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D15EFC9B-987A-401B-A1FF-98EBB3509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69570"/>
              </p:ext>
            </p:extLst>
          </p:nvPr>
        </p:nvGraphicFramePr>
        <p:xfrm>
          <a:off x="645467" y="1575777"/>
          <a:ext cx="8429129" cy="100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89F4984-0DC6-4AD6-8829-30572FE63E54}"/>
              </a:ext>
            </a:extLst>
          </p:cNvPr>
          <p:cNvSpPr/>
          <p:nvPr/>
        </p:nvSpPr>
        <p:spPr>
          <a:xfrm>
            <a:off x="5411309" y="4636316"/>
            <a:ext cx="108000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3C7B802-87EA-4A19-AEDB-51E771130904}"/>
              </a:ext>
            </a:extLst>
          </p:cNvPr>
          <p:cNvSpPr/>
          <p:nvPr/>
        </p:nvSpPr>
        <p:spPr>
          <a:xfrm>
            <a:off x="1806544" y="4641171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683568" y="627534"/>
            <a:ext cx="8280920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83745"/>
              </p:ext>
            </p:extLst>
          </p:nvPr>
        </p:nvGraphicFramePr>
        <p:xfrm>
          <a:off x="251522" y="742742"/>
          <a:ext cx="8712966" cy="361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4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16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НАЛОГОВЫЕ</a:t>
                      </a:r>
                      <a:r>
                        <a:rPr lang="ru-RU" sz="105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И НЕНАЛОГОВЫЕ ДОХОДЫ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552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561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577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16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ИЗМЕНЕНИЯ (ГОД К ГОДУ)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-2</a:t>
                      </a:r>
                      <a:r>
                        <a:rPr lang="en-US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+9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+16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ОСНОВНЫЕ ФАКТОРЫ  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-25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+</a:t>
                      </a:r>
                      <a:r>
                        <a:rPr lang="en-US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ru-RU" sz="10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+1</a:t>
                      </a:r>
                      <a:r>
                        <a:rPr lang="en-US" sz="10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105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ИЗМЕНЕНИЕ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НАЛОГОВОГО И БЮДЖЕТНОГО ЗАКОНОДАТЕЛЬСТВА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-7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594">
                <a:tc>
                  <a:txBody>
                    <a:bodyPr/>
                    <a:lstStyle/>
                    <a:p>
                      <a:endParaRPr lang="ru-RU" sz="1000" b="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ИЗМЕНЕНИЕ НОРМАТИВА ОТЧИСЛЕНИЙ ПО НАЛОГУ НА ДОХОДЫ ФИЗИЧЕСКИХ ЛИЦ  (С 32% ДО 33,5%)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+ 14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ОТМЕНА ЕДИНОГО НАЛОГА НА ВМЕНЕННЫЙ ДОХОД С 1 ЯНВАРЯ 2020 ГОДА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ИЗМЕНЕНИЕ МАКРОЭКОНОМИЧЕСКИХ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ПОКАЗАТЕЛЕЙ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-18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+1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+1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endParaRPr lang="ru-RU" sz="1000" b="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РОСТ</a:t>
                      </a:r>
                      <a:r>
                        <a:rPr lang="ru-RU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 ФОНДА ЗАРАБОТНОЙ ПЛАТЫ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+15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endParaRPr lang="ru-RU" sz="1000" b="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ИЗМЕНЕНИЕ ОБЛАГАЕМОЙ БАЗЫ ПО ИМУЩЕСТВЕННЫМ НАЛОГАМ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-12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+2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+2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1403057"/>
                  </a:ext>
                </a:extLst>
              </a:tr>
              <a:tr h="451310">
                <a:tc>
                  <a:txBody>
                    <a:bodyPr/>
                    <a:lstStyle/>
                    <a:p>
                      <a:endParaRPr lang="ru-RU" sz="1000" b="0" dirty="0">
                        <a:latin typeface="Arial Narrow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СОКРАЩЕНИЕ ИМУЩЕСТВА КАЗНЫ, В Т.Ч. ОБЪЕКТОВ МУНИЦИПАЛЬНОЙ СОБСТВЕННОСТИ, ИМЕЮЩИХ ИНВЕСТИЦИОННУЮ ПРИВЛЕКАТЕЛЬНОСТЬ, В СВЯЗИ С ВЫКУПОМ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-3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024720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2" y="1761678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9" y="2849755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39730"/>
          <a:ext cx="82809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7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ИЗМЕНЕНИЕ НАЛОГОВЫХ И НЕНАЛОГОВЫХ ПОСТУПЛЕНИЙ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ПРОГНОЗ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ПРОГНОЗ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ПРОГНОЗ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1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E529E-A885-4FE5-B4C2-A6190725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59" y="127381"/>
            <a:ext cx="8003232" cy="4935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РАСХОДЫ БЮДЖЕТА ОКРУГА,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МЛН.Р.</a:t>
            </a:r>
            <a:endParaRPr lang="ru-RU" sz="1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1517AD2D-D5FB-4D2C-992E-0F8F19680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839906"/>
              </p:ext>
            </p:extLst>
          </p:nvPr>
        </p:nvGraphicFramePr>
        <p:xfrm>
          <a:off x="510400" y="2482580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4A3D8BA-2636-471E-B1C7-C4994AAC1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67573"/>
              </p:ext>
            </p:extLst>
          </p:nvPr>
        </p:nvGraphicFramePr>
        <p:xfrm>
          <a:off x="2526569" y="2498122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5A6139A-2627-417F-9281-7BF8B4E58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986529"/>
              </p:ext>
            </p:extLst>
          </p:nvPr>
        </p:nvGraphicFramePr>
        <p:xfrm>
          <a:off x="4601207" y="2498122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CBB7AD0-2125-43F7-8A30-5527B32F3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7968"/>
              </p:ext>
            </p:extLst>
          </p:nvPr>
        </p:nvGraphicFramePr>
        <p:xfrm>
          <a:off x="6617376" y="2521850"/>
          <a:ext cx="25922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8BC75382-666F-43E6-AC30-E99C4F7CC4C3}"/>
              </a:ext>
            </a:extLst>
          </p:cNvPr>
          <p:cNvGraphicFramePr>
            <a:graphicFrameLocks noGrp="1"/>
          </p:cNvGraphicFramePr>
          <p:nvPr/>
        </p:nvGraphicFramePr>
        <p:xfrm>
          <a:off x="724742" y="975115"/>
          <a:ext cx="81388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16">
                  <a:extLst>
                    <a:ext uri="{9D8B030D-6E8A-4147-A177-3AD203B41FA5}">
                      <a16:colId xmlns:a16="http://schemas.microsoft.com/office/drawing/2014/main" xmlns="" val="1599235046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3897672092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3925372672"/>
                    </a:ext>
                  </a:extLst>
                </a:gridCol>
                <a:gridCol w="2034716">
                  <a:extLst>
                    <a:ext uri="{9D8B030D-6E8A-4147-A177-3AD203B41FA5}">
                      <a16:colId xmlns:a16="http://schemas.microsoft.com/office/drawing/2014/main" xmlns="" val="4187125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Бюджет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Прогноз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200111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xmlns="" id="{2A30E70C-3EBC-4173-B86E-DA8715D10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82392"/>
              </p:ext>
            </p:extLst>
          </p:nvPr>
        </p:nvGraphicFramePr>
        <p:xfrm>
          <a:off x="827583" y="4569282"/>
          <a:ext cx="806489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84340906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893593059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3718669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   Текущие расходы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  Бюджет развития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    Условно-утвержденные расходы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900453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1BEECA-2F1D-4CF9-9BFB-FF8FF191E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59" y="644673"/>
            <a:ext cx="8138865" cy="54869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8DF44F3-68DA-400A-90EA-5F02CD46BD4B}"/>
              </a:ext>
            </a:extLst>
          </p:cNvPr>
          <p:cNvSpPr/>
          <p:nvPr/>
        </p:nvSpPr>
        <p:spPr>
          <a:xfrm>
            <a:off x="3462673" y="3185911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C388DD7F-D8B8-4F80-A180-FB5900BAA2FE}"/>
              </a:ext>
            </a:extLst>
          </p:cNvPr>
          <p:cNvSpPr txBox="1"/>
          <p:nvPr/>
        </p:nvSpPr>
        <p:spPr>
          <a:xfrm>
            <a:off x="3449107" y="3383228"/>
            <a:ext cx="720080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2 084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B6ABC6E-E157-434D-9CBB-0A5B284699B0}"/>
              </a:ext>
            </a:extLst>
          </p:cNvPr>
          <p:cNvSpPr/>
          <p:nvPr/>
        </p:nvSpPr>
        <p:spPr>
          <a:xfrm>
            <a:off x="5537311" y="320592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54890D3E-827D-4132-A41F-3155FA737C75}"/>
              </a:ext>
            </a:extLst>
          </p:cNvPr>
          <p:cNvSpPr txBox="1"/>
          <p:nvPr/>
        </p:nvSpPr>
        <p:spPr>
          <a:xfrm>
            <a:off x="5519309" y="3410545"/>
            <a:ext cx="756084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1 935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FCF798F-94EC-4F15-83DC-11F798CA9A93}"/>
              </a:ext>
            </a:extLst>
          </p:cNvPr>
          <p:cNvSpPr/>
          <p:nvPr/>
        </p:nvSpPr>
        <p:spPr>
          <a:xfrm>
            <a:off x="7553480" y="3214744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E7FB6BFD-FB9B-4B5A-A22D-EAD662D8F5B1}"/>
              </a:ext>
            </a:extLst>
          </p:cNvPr>
          <p:cNvSpPr txBox="1"/>
          <p:nvPr/>
        </p:nvSpPr>
        <p:spPr>
          <a:xfrm>
            <a:off x="7553480" y="3410545"/>
            <a:ext cx="738082" cy="3708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2 471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D15EFC9B-987A-401B-A1FF-98EBB3509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591604"/>
              </p:ext>
            </p:extLst>
          </p:nvPr>
        </p:nvGraphicFramePr>
        <p:xfrm>
          <a:off x="579609" y="1352583"/>
          <a:ext cx="8429129" cy="100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89F4984-0DC6-4AD6-8829-30572FE63E54}"/>
              </a:ext>
            </a:extLst>
          </p:cNvPr>
          <p:cNvSpPr/>
          <p:nvPr/>
        </p:nvSpPr>
        <p:spPr>
          <a:xfrm>
            <a:off x="3547860" y="4654553"/>
            <a:ext cx="108000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3C7B802-87EA-4A19-AEDB-51E771130904}"/>
              </a:ext>
            </a:extLst>
          </p:cNvPr>
          <p:cNvSpPr/>
          <p:nvPr/>
        </p:nvSpPr>
        <p:spPr>
          <a:xfrm>
            <a:off x="6304129" y="4647865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E7A6EED-4DE1-4D9D-9FE8-F51F9B5F677C}"/>
              </a:ext>
            </a:extLst>
          </p:cNvPr>
          <p:cNvSpPr/>
          <p:nvPr/>
        </p:nvSpPr>
        <p:spPr>
          <a:xfrm>
            <a:off x="899592" y="4654553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5AC8A-52E9-4846-8994-83B1564D2979}"/>
              </a:ext>
            </a:extLst>
          </p:cNvPr>
          <p:cNvSpPr txBox="1"/>
          <p:nvPr/>
        </p:nvSpPr>
        <p:spPr>
          <a:xfrm>
            <a:off x="1997123" y="2435584"/>
            <a:ext cx="181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8%                 27%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C1C8ED6-EA1C-488F-BF75-8368EB83ACC5}"/>
              </a:ext>
            </a:extLst>
          </p:cNvPr>
          <p:cNvCxnSpPr>
            <a:cxnSpLocks/>
          </p:cNvCxnSpPr>
          <p:nvPr/>
        </p:nvCxnSpPr>
        <p:spPr>
          <a:xfrm>
            <a:off x="2486207" y="2571750"/>
            <a:ext cx="677279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956250-0DAA-428E-B96A-FFB1712A8AF7}"/>
              </a:ext>
            </a:extLst>
          </p:cNvPr>
          <p:cNvSpPr txBox="1"/>
          <p:nvPr/>
        </p:nvSpPr>
        <p:spPr>
          <a:xfrm>
            <a:off x="2324723" y="2197296"/>
            <a:ext cx="93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Бюджет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03347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5978"/>
            <a:ext cx="7787208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СТРУКТУРА РАСХОДОВ БЮДЖЕТА,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МЛН.Р.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608329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A36068A-3310-42E9-91F9-AC71E9921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251148"/>
              </p:ext>
            </p:extLst>
          </p:nvPr>
        </p:nvGraphicFramePr>
        <p:xfrm>
          <a:off x="795285" y="894807"/>
          <a:ext cx="7995822" cy="360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777A8F-EEE1-434E-B5A4-4A3817D0DBFF}"/>
              </a:ext>
            </a:extLst>
          </p:cNvPr>
          <p:cNvSpPr txBox="1"/>
          <p:nvPr/>
        </p:nvSpPr>
        <p:spPr>
          <a:xfrm>
            <a:off x="539552" y="450032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69%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составляют расходы социальной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46525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536E518-92DD-4141-91AB-2550E30F2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92058"/>
              </p:ext>
            </p:extLst>
          </p:nvPr>
        </p:nvGraphicFramePr>
        <p:xfrm>
          <a:off x="2425456" y="75071"/>
          <a:ext cx="6718544" cy="509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02">
                  <a:extLst>
                    <a:ext uri="{9D8B030D-6E8A-4147-A177-3AD203B41FA5}">
                      <a16:colId xmlns:a16="http://schemas.microsoft.com/office/drawing/2014/main" xmlns="" val="2321817447"/>
                    </a:ext>
                  </a:extLst>
                </a:gridCol>
                <a:gridCol w="1106102">
                  <a:extLst>
                    <a:ext uri="{9D8B030D-6E8A-4147-A177-3AD203B41FA5}">
                      <a16:colId xmlns:a16="http://schemas.microsoft.com/office/drawing/2014/main" xmlns="" val="1760990244"/>
                    </a:ext>
                  </a:extLst>
                </a:gridCol>
                <a:gridCol w="4506340">
                  <a:extLst>
                    <a:ext uri="{9D8B030D-6E8A-4147-A177-3AD203B41FA5}">
                      <a16:colId xmlns:a16="http://schemas.microsoft.com/office/drawing/2014/main" xmlns="" val="424562864"/>
                    </a:ext>
                  </a:extLst>
                </a:gridCol>
              </a:tblGrid>
              <a:tr h="485600"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2020-2022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в т.ч.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МУНИЦИПАЛЬНЫЕ ПРОГРАММЫ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8805683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2 966,3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1 077,2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ОБЕСПЕЧЕНИЕ ДОСТУПНОСТИ КАЧЕСТВЕННОГО ОБРАЗОВАНИЯ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1367579"/>
                  </a:ext>
                </a:extLst>
              </a:tr>
              <a:tr h="331270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521,2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170,8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РАЗВИТИЕ ДОРОЖНОГО ХОЗЯЙСТВА И ТРАНСПОРТНОЙ ИНФРАСТРУКТУРЫ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9565262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439,3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150,7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РАЗВИТИЕ КУЛЬТУРЫ И МОЛОДЕЖНОЙ ПОЛИТИКИ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5860995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919,2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136,3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РАССЕЛЕНИЕ ВЕТХОГО И АВАРИЙНОГО ЖИЛЬЯ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6379756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285,6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102,0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6813894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68,0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66,2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РАЗВИТИЕ СИСТЕМЫ ЖКХ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0655654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92,9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31,0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БЛАГОУСТРОЙСТВО, СОДЕРЖАНИЕ ОБЪЕКТОВ ОЗЕЛЕНЕНИЯ 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1657463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87,8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29,3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УПРАВЛЕНИЕ МУНИЦИПАЛЬНЫМ ИМУЩЕСТВОМ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4838589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54,1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18,4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ОБЕСПЕЧЕНИЕ ОБЩЕСТВЕННОЙ БЕЗОПАСНОСТИ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97355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9,5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ГРАДОСТРОИТЕЛЬСТВО И ТЕРРИТОРИАЛЬНОЕ УСТРОЙСТВО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7821067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11,8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6,5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ФОРМИРОВАНИЕ СОВРЕМЕННОЙ ГОРОДСКОЙ СРЕДЫ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287539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4,0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УКРЕПЛЕНИЕ ГРАЖДАНСКОГО ЕДИНСТВА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9190065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ОХРАНА ОКРУЖАЮЩЕЙ СРЕДЫ И РАЗВИТИЕ ЛЕСНОГО ХОЗЯЙСТВА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727949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ОБЕСПЕЧЕНИЕ ЖИЛЬЕМ МОЛОДЫХ СЕМЕЙ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49747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6,1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УПРАВЛЕНИЕ ЗЕМЕЛЬНЫМИ РЕСУРСАМИ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4531321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ЭКОНОМИЧЕСКОЕ РАЗВИТИЕ И ПРОМЫШЛЕННАЯ ПОЛИТИКА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1617816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7,7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КОМПЛЕКСНОЕ РАЗВИТИЕ СЕЛЬСКИХ ТЕРРИТОРИЙ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615383"/>
                  </a:ext>
                </a:extLst>
              </a:tr>
              <a:tr h="248452"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0,7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979884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495D078-0DDC-4714-9051-B22FE688966B}"/>
              </a:ext>
            </a:extLst>
          </p:cNvPr>
          <p:cNvSpPr/>
          <p:nvPr/>
        </p:nvSpPr>
        <p:spPr>
          <a:xfrm flipH="1">
            <a:off x="683568" y="483518"/>
            <a:ext cx="8280920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A6EA9-CACB-4DAD-BA11-9DDD6D3B4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7" y="2872837"/>
            <a:ext cx="1338886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D57054-FF7E-4A33-A54E-95559A8694F6}"/>
              </a:ext>
            </a:extLst>
          </p:cNvPr>
          <p:cNvSpPr txBox="1"/>
          <p:nvPr/>
        </p:nvSpPr>
        <p:spPr>
          <a:xfrm>
            <a:off x="683568" y="408391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ПРОГРАММНЫЕ РАСХОДЫ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87%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AB328B-8EB8-4BB6-9AF1-AF06A1C60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8" y="726596"/>
            <a:ext cx="1080000" cy="10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43BA29-9263-47BA-B819-1EF8D9D531EB}"/>
              </a:ext>
            </a:extLst>
          </p:cNvPr>
          <p:cNvSpPr txBox="1"/>
          <p:nvPr/>
        </p:nvSpPr>
        <p:spPr>
          <a:xfrm>
            <a:off x="611560" y="195279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РАСХОДЫ 2020г.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1812,4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млн. р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73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2B5DFC-D3DF-4946-8079-DCF46CA2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22" y="1597425"/>
            <a:ext cx="2555884" cy="29621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Arial Narrow" pitchFamily="34" charset="0"/>
              </a:rPr>
              <a:t>ПРИВЛЕЧЕНИЕ СРЕДСТВ В КАЧЕСТВЕ  ДОПОЛНИТЕЛЬНЫХ ИСТОЧНИКОВ ФИНАНСИРОВАНИЯ, </a:t>
            </a: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МЛН. Р.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A7A0952-B7E6-47A0-85B1-A91821074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905863"/>
              </p:ext>
            </p:extLst>
          </p:nvPr>
        </p:nvGraphicFramePr>
        <p:xfrm>
          <a:off x="5004048" y="1563639"/>
          <a:ext cx="3744416" cy="259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8FC926E-FA2D-42E1-BF1B-B83CD722D17A}"/>
              </a:ext>
            </a:extLst>
          </p:cNvPr>
          <p:cNvSpPr/>
          <p:nvPr/>
        </p:nvSpPr>
        <p:spPr>
          <a:xfrm flipH="1" flipV="1">
            <a:off x="683565" y="770310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D11AB79-0EDE-4D76-946E-BBD660E4A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213526"/>
              </p:ext>
            </p:extLst>
          </p:nvPr>
        </p:nvGraphicFramePr>
        <p:xfrm>
          <a:off x="683568" y="1564878"/>
          <a:ext cx="3744416" cy="259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F0F67A-9803-4B1C-85E1-D5F1FC33A319}"/>
              </a:ext>
            </a:extLst>
          </p:cNvPr>
          <p:cNvSpPr txBox="1"/>
          <p:nvPr/>
        </p:nvSpPr>
        <p:spPr>
          <a:xfrm>
            <a:off x="5586554" y="4252692"/>
            <a:ext cx="2746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ЗАПЛАНИРОВАНО УЧАСТИЕ 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ПРОЕКТАХ</a:t>
            </a:r>
          </a:p>
          <a:p>
            <a:pPr algn="ctr"/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УСЛОВИЯХ СОФИНАНСИРОВАНИЯ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CE8FA36B-E13B-4E4A-ABAD-2FE2614E0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32149"/>
              </p:ext>
            </p:extLst>
          </p:nvPr>
        </p:nvGraphicFramePr>
        <p:xfrm>
          <a:off x="899593" y="887307"/>
          <a:ext cx="756083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94">
                  <a:extLst>
                    <a:ext uri="{9D8B030D-6E8A-4147-A177-3AD203B41FA5}">
                      <a16:colId xmlns:a16="http://schemas.microsoft.com/office/drawing/2014/main" xmlns="" val="3190059176"/>
                    </a:ext>
                  </a:extLst>
                </a:gridCol>
                <a:gridCol w="2903673">
                  <a:extLst>
                    <a:ext uri="{9D8B030D-6E8A-4147-A177-3AD203B41FA5}">
                      <a16:colId xmlns:a16="http://schemas.microsoft.com/office/drawing/2014/main" xmlns="" val="2144570804"/>
                    </a:ext>
                  </a:extLst>
                </a:gridCol>
                <a:gridCol w="932314">
                  <a:extLst>
                    <a:ext uri="{9D8B030D-6E8A-4147-A177-3AD203B41FA5}">
                      <a16:colId xmlns:a16="http://schemas.microsoft.com/office/drawing/2014/main" xmlns="" val="3118552441"/>
                    </a:ext>
                  </a:extLst>
                </a:gridCol>
                <a:gridCol w="435838">
                  <a:extLst>
                    <a:ext uri="{9D8B030D-6E8A-4147-A177-3AD203B41FA5}">
                      <a16:colId xmlns:a16="http://schemas.microsoft.com/office/drawing/2014/main" xmlns="" val="389191578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1950708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 Black" panose="020B0A04020102020204" pitchFamily="34" charset="0"/>
                        </a:rPr>
                        <a:t>ВЫДЕЛЕНО</a:t>
                      </a:r>
                    </a:p>
                    <a:p>
                      <a:r>
                        <a:rPr lang="ru-RU" sz="1000" dirty="0">
                          <a:latin typeface="Arial Black" panose="020B0A04020102020204" pitchFamily="34" charset="0"/>
                        </a:rPr>
                        <a:t>(ЗАКОНОПРОЕКТ ПЕРМСКОГО КРАЯ  О БЮДЖЕТЕ)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ПЛАНИРУЕТСЯ ПРИВЛЕЧЬ </a:t>
                      </a:r>
                    </a:p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В РЕЗУЛЬТАТЕ КОНКУРСНОГО ОТБОРА МО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772904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16571D3-818A-4D24-BDBE-4BA3614A3AB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910289"/>
            <a:ext cx="468000" cy="46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1C19172-4AC0-422C-95FD-D2375084E90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2910" y="910749"/>
            <a:ext cx="468000" cy="46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56408F-CE1C-4E8E-AEFA-5A2DB30DBCC4}"/>
              </a:ext>
            </a:extLst>
          </p:cNvPr>
          <p:cNvSpPr txBox="1"/>
          <p:nvPr/>
        </p:nvSpPr>
        <p:spPr>
          <a:xfrm>
            <a:off x="1182452" y="4252692"/>
            <a:ext cx="27466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ВЫДЕЛЕНЫ СРЕДСТВА 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11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НАПРАВЛЕНИЯМ</a:t>
            </a:r>
          </a:p>
          <a:p>
            <a:pPr algn="ctr"/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 УСЛОВИЯХ СОФИНАНИСИРОВАНИЯ</a:t>
            </a:r>
          </a:p>
          <a:p>
            <a:pPr algn="ctr"/>
            <a:endParaRPr lang="ru-RU" sz="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6CB5F-1B47-47B1-A80D-30FC95C3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5" y="180923"/>
            <a:ext cx="8229600" cy="42155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ПРИВЛЕЧЕНИЕ СРЕДСТВ ИЗ ФЕДЕРАЛЬНОГО И КРАЕВОГО БЮДЖЕТОВ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(ЗАКОНОПРОЕКТ ПЕРМСКОГО КРАЯ  О БЮДЖЕТЕ)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3E0B24C1-ACC2-4FFE-89F7-89B6FDCF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79152"/>
              </p:ext>
            </p:extLst>
          </p:nvPr>
        </p:nvGraphicFramePr>
        <p:xfrm>
          <a:off x="352812" y="738337"/>
          <a:ext cx="8438375" cy="442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527">
                  <a:extLst>
                    <a:ext uri="{9D8B030D-6E8A-4147-A177-3AD203B41FA5}">
                      <a16:colId xmlns:a16="http://schemas.microsoft.com/office/drawing/2014/main" xmlns="" val="2859914636"/>
                    </a:ext>
                  </a:extLst>
                </a:gridCol>
                <a:gridCol w="3097637">
                  <a:extLst>
                    <a:ext uri="{9D8B030D-6E8A-4147-A177-3AD203B41FA5}">
                      <a16:colId xmlns:a16="http://schemas.microsoft.com/office/drawing/2014/main" xmlns="" val="3819399250"/>
                    </a:ext>
                  </a:extLst>
                </a:gridCol>
                <a:gridCol w="535096">
                  <a:extLst>
                    <a:ext uri="{9D8B030D-6E8A-4147-A177-3AD203B41FA5}">
                      <a16:colId xmlns:a16="http://schemas.microsoft.com/office/drawing/2014/main" xmlns="" val="2084161309"/>
                    </a:ext>
                  </a:extLst>
                </a:gridCol>
                <a:gridCol w="184471">
                  <a:extLst>
                    <a:ext uri="{9D8B030D-6E8A-4147-A177-3AD203B41FA5}">
                      <a16:colId xmlns:a16="http://schemas.microsoft.com/office/drawing/2014/main" xmlns="" val="896622431"/>
                    </a:ext>
                  </a:extLst>
                </a:gridCol>
                <a:gridCol w="3715644">
                  <a:extLst>
                    <a:ext uri="{9D8B030D-6E8A-4147-A177-3AD203B41FA5}">
                      <a16:colId xmlns:a16="http://schemas.microsoft.com/office/drawing/2014/main" xmlns="" val="3161714053"/>
                    </a:ext>
                  </a:extLst>
                </a:gridCol>
              </a:tblGrid>
              <a:tr h="3508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Black" panose="020B0A04020102020204" pitchFamily="34" charset="0"/>
                        </a:rPr>
                        <a:t>СТРОИТЕЛЬСТВО ПРИСТРОЯ К ШКОЛЕ № 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571693"/>
                  </a:ext>
                </a:extLst>
              </a:tr>
              <a:tr h="93087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Срок реализации  2020г.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Финансирование  168 827 </a:t>
                      </a:r>
                      <a:r>
                        <a:rPr lang="ru-RU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140 127 тыс. р. – целевая субсидия ПК;</a:t>
                      </a:r>
                    </a:p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21 525 тыс. р. – единая субсидия ПК (ФСР);</a:t>
                      </a:r>
                    </a:p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 7 175 тыс. р. – бюджет округа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 предусматривает </a:t>
                      </a: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создание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300 дополнительных мест.</a:t>
                      </a:r>
                      <a:r>
                        <a:rPr lang="ru-RU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Пристрой: 20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кабинетов, спортивный зал, библиотека, зал для приема пищи на 150 посадочных мест, теплый переход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на уровне 2 этажа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404406"/>
                  </a:ext>
                </a:extLst>
              </a:tr>
              <a:tr h="35082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РЕКОНСТРУКЦИЯ ВОДОСНАБЖЕНИЯ г. КРАСНОКАМСКА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705384"/>
                  </a:ext>
                </a:extLst>
              </a:tr>
              <a:tr h="975206"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Сроки реализации  2018-2020г.г.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Финансирование  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87 305 </a:t>
                      </a:r>
                      <a:r>
                        <a:rPr lang="ru-RU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2018г. – 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8 080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т.ч. бюджет округа – 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1 080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2019г. – 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30 205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т.ч. бюджет округа – 3</a:t>
                      </a:r>
                      <a:r>
                        <a:rPr lang="en-US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205</a:t>
                      </a: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2020г. – 29 020 </a:t>
                      </a: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т.ч. бюджет округа – 3</a:t>
                      </a: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020 </a:t>
                      </a: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 включает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модернизацию насосного оборудования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систем водоснабжения и  реконструкцию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9 км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водопроводных сетей</a:t>
                      </a:r>
                    </a:p>
                    <a:p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2020г.:  реконструкция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2,5 км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водопроводных сетей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844028"/>
                  </a:ext>
                </a:extLst>
              </a:tr>
              <a:tr h="4432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НП «ЖИЛЬЕ И ГОРОДСКАЯ СРЕДА», ФП «ОБЕСПЕЧЕНИЕ УСТОЙЧИВОГО СОКРАЩЕНИЯ</a:t>
                      </a:r>
                      <a:r>
                        <a:rPr lang="en-US" sz="105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НЕПРИГОДНОГО ДЛЯ ПРОЖИВАНИЯ ЖИЛИЩНОГО ФОНДА»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(ПЕРЕСЕЛЕНИЕ)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027703"/>
                  </a:ext>
                </a:extLst>
              </a:tr>
              <a:tr h="12544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Срок реализации  2020-2022г.г.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Финансирование  918 504 </a:t>
                      </a:r>
                      <a:r>
                        <a:rPr lang="ru-RU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(средства Фонда и ПК)</a:t>
                      </a:r>
                    </a:p>
                    <a:p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2020г. – 135 593 </a:t>
                      </a:r>
                      <a:r>
                        <a:rPr lang="ru-RU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2021г. – 139 485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р., </a:t>
                      </a:r>
                    </a:p>
                    <a:p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2022г. – 643 426 </a:t>
                      </a:r>
                      <a:r>
                        <a:rPr lang="ru-RU" sz="9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тыс. р.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За 3 года планируется расселить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41 МКД  (площадь 19 016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200" b="1" kern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),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том числе 2020г. –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7 МКД (площадь 3 048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200" b="1" kern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)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3039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2C5022-D227-42AC-B9BC-59087A455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20" y="1231120"/>
            <a:ext cx="740918" cy="64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76468B-CEDF-44DE-9729-E9CA91029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5" y="2621671"/>
            <a:ext cx="648000" cy="590401"/>
          </a:xfrm>
          <a:prstGeom prst="rect">
            <a:avLst/>
          </a:prstGeom>
        </p:spPr>
      </p:pic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BEDA85B5-927D-4DE8-90E5-7E0DA2CCC7D6}"/>
              </a:ext>
            </a:extLst>
          </p:cNvPr>
          <p:cNvSpPr/>
          <p:nvPr/>
        </p:nvSpPr>
        <p:spPr>
          <a:xfrm>
            <a:off x="4283968" y="1129255"/>
            <a:ext cx="72008" cy="56919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4FF80F9-DAE9-4E8A-8855-226DC82A0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05" y="4073713"/>
            <a:ext cx="740918" cy="662899"/>
          </a:xfrm>
          <a:prstGeom prst="rect">
            <a:avLst/>
          </a:prstGeom>
        </p:spPr>
      </p:pic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xmlns="" id="{8C0C33DC-062E-462B-8E94-002C67445920}"/>
              </a:ext>
            </a:extLst>
          </p:cNvPr>
          <p:cNvSpPr/>
          <p:nvPr/>
        </p:nvSpPr>
        <p:spPr>
          <a:xfrm>
            <a:off x="4788024" y="2666862"/>
            <a:ext cx="72008" cy="56919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xmlns="" id="{CFF2BB8D-82B6-468C-8CB0-BE507D450840}"/>
              </a:ext>
            </a:extLst>
          </p:cNvPr>
          <p:cNvSpPr/>
          <p:nvPr/>
        </p:nvSpPr>
        <p:spPr>
          <a:xfrm>
            <a:off x="4962512" y="4227934"/>
            <a:ext cx="72008" cy="569197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88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16673</TotalTime>
  <Words>1860</Words>
  <Application>Microsoft Office PowerPoint</Application>
  <PresentationFormat>Экран (16:9)</PresentationFormat>
  <Paragraphs>433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ОСНОВНЫЕ НАПРАВЛЕНИЯ БЮДЖЕТНОЙ ПОЛИТИКИ</vt:lpstr>
      <vt:lpstr>ДОХОДЫ БЮДЖЕТА ОКРУГА, МЛН.Р.</vt:lpstr>
      <vt:lpstr>Презентация PowerPoint</vt:lpstr>
      <vt:lpstr>РАСХОДЫ БЮДЖЕТА ОКРУГА, МЛН.Р.</vt:lpstr>
      <vt:lpstr>СТРУКТУРА РАСХОДОВ БЮДЖЕТА, МЛН.Р.</vt:lpstr>
      <vt:lpstr>Презентация PowerPoint</vt:lpstr>
      <vt:lpstr>ПРИВЛЕЧЕНИЕ СРЕДСТВ В КАЧЕСТВЕ  ДОПОЛНИТЕЛЬНЫХ ИСТОЧНИКОВ ФИНАНСИРОВАНИЯ, МЛН. Р.</vt:lpstr>
      <vt:lpstr>ПРИВЛЕЧЕНИЕ СРЕДСТВ ИЗ ФЕДЕРАЛЬНОГО И КРАЕВОГО БЮДЖЕТОВ  (ЗАКОНОПРОЕКТ ПЕРМСКОГО КРАЯ  О БЮДЖЕТЕ) </vt:lpstr>
      <vt:lpstr>Презентация PowerPoint</vt:lpstr>
      <vt:lpstr>ДОРОЖНЫЙ ФОНД, млн. р.</vt:lpstr>
      <vt:lpstr>Презентация PowerPoint</vt:lpstr>
      <vt:lpstr>Презентация PowerPoint</vt:lpstr>
      <vt:lpstr>Презентация PowerPoint</vt:lpstr>
      <vt:lpstr>ОСНОВНЫЕ ХАРАКТЕРИСТИКИ БЮДЖЕТА, млн. руб.</vt:lpstr>
      <vt:lpstr>СПАСИБО ЗА ВНИМАНИЕ!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руководитель</dc:creator>
  <cp:lastModifiedBy>User-206</cp:lastModifiedBy>
  <cp:revision>840</cp:revision>
  <cp:lastPrinted>2019-11-26T05:57:54Z</cp:lastPrinted>
  <dcterms:created xsi:type="dcterms:W3CDTF">2018-04-17T09:52:55Z</dcterms:created>
  <dcterms:modified xsi:type="dcterms:W3CDTF">2020-02-04T10:08:37Z</dcterms:modified>
</cp:coreProperties>
</file>