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96" r:id="rId4"/>
    <p:sldId id="302" r:id="rId5"/>
    <p:sldId id="297" r:id="rId6"/>
    <p:sldId id="271" r:id="rId7"/>
    <p:sldId id="303" r:id="rId8"/>
    <p:sldId id="273" r:id="rId9"/>
    <p:sldId id="311" r:id="rId10"/>
    <p:sldId id="312" r:id="rId11"/>
    <p:sldId id="304" r:id="rId12"/>
    <p:sldId id="310" r:id="rId13"/>
    <p:sldId id="307" r:id="rId14"/>
    <p:sldId id="308" r:id="rId15"/>
    <p:sldId id="309" r:id="rId16"/>
    <p:sldId id="288" r:id="rId17"/>
    <p:sldId id="274" r:id="rId1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BD"/>
    <a:srgbClr val="4C35D7"/>
    <a:srgbClr val="26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982" autoAdjust="0"/>
  </p:normalViewPr>
  <p:slideViewPr>
    <p:cSldViewPr>
      <p:cViewPr>
        <p:scale>
          <a:sx n="60" d="100"/>
          <a:sy n="60" d="100"/>
        </p:scale>
        <p:origin x="-618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Relationship Id="rId4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Relationship Id="rId4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Relationship Id="rId4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347699</c:v>
                </c:pt>
                <c:pt idx="1">
                  <c:v>351204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7-459C-B657-A567C7F8F0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1084254</c:v>
                </c:pt>
                <c:pt idx="1">
                  <c:v>1209887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A7-459C-B657-A567C7F8F0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470976"/>
        <c:axId val="37472512"/>
      </c:barChart>
      <c:catAx>
        <c:axId val="374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7472512"/>
        <c:crosses val="autoZero"/>
        <c:auto val="1"/>
        <c:lblAlgn val="ctr"/>
        <c:lblOffset val="100"/>
        <c:noMultiLvlLbl val="0"/>
      </c:catAx>
      <c:valAx>
        <c:axId val="37472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747097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69301151096207E-2"/>
          <c:y val="7.9931213647274346E-2"/>
          <c:w val="0.9191640743621079"/>
          <c:h val="0.7426786203611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110215.7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3E-496A-8D83-28C2EC91DD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УТ.ПЛАН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260988.4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3E-496A-8D83-28C2EC91DD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ФАКТ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135487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3E-496A-8D83-28C2EC91DD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560960"/>
        <c:axId val="43562496"/>
      </c:barChart>
      <c:catAx>
        <c:axId val="43560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562496"/>
        <c:crosses val="autoZero"/>
        <c:auto val="1"/>
        <c:lblAlgn val="ctr"/>
        <c:lblOffset val="100"/>
        <c:noMultiLvlLbl val="0"/>
      </c:catAx>
      <c:valAx>
        <c:axId val="4356249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35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69301151096207E-2"/>
          <c:y val="7.9931213647274346E-2"/>
          <c:w val="0.9191640743621079"/>
          <c:h val="0.7426786203611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654698.9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93-4B9F-AEBD-AD93D67CD9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УТ.ПЛАН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761165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93-4B9F-AEBD-AD93D67CD9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ФАКТ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756606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93-4B9F-AEBD-AD93D67CD9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640704"/>
        <c:axId val="43642240"/>
      </c:barChart>
      <c:catAx>
        <c:axId val="4364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642240"/>
        <c:crosses val="autoZero"/>
        <c:auto val="1"/>
        <c:lblAlgn val="ctr"/>
        <c:lblOffset val="100"/>
        <c:noMultiLvlLbl val="0"/>
      </c:catAx>
      <c:valAx>
        <c:axId val="4364224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36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69301151096207E-2"/>
          <c:y val="7.9931213647274346E-2"/>
          <c:w val="0.9191640743621079"/>
          <c:h val="0.7426786203611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107546.3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E-4FDE-B063-C7ED144541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УТ.ПЛАН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121986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E-4FDE-B063-C7ED144541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ФАКТ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120707.8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4E-4FDE-B063-C7ED14454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724480"/>
        <c:axId val="76738560"/>
      </c:barChart>
      <c:catAx>
        <c:axId val="76724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738560"/>
        <c:crosses val="autoZero"/>
        <c:auto val="1"/>
        <c:lblAlgn val="ctr"/>
        <c:lblOffset val="100"/>
        <c:noMultiLvlLbl val="0"/>
      </c:catAx>
      <c:valAx>
        <c:axId val="7673856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767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1152408</c:v>
                </c:pt>
                <c:pt idx="1">
                  <c:v>1276811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C4-447F-929A-ED1D93D2438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НЕПРОГРАММЫНЫЕ МЕРОПРИЯТИЯ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2017</c:v>
                </c:pt>
                <c:pt idx="1">
                  <c:v>ФАКТ 2018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257135</c:v>
                </c:pt>
                <c:pt idx="1">
                  <c:v>323112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C4-447F-929A-ED1D93D243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7848960"/>
        <c:axId val="37850496"/>
      </c:barChart>
      <c:catAx>
        <c:axId val="378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7850496"/>
        <c:crosses val="autoZero"/>
        <c:auto val="1"/>
        <c:lblAlgn val="ctr"/>
        <c:lblOffset val="100"/>
        <c:noMultiLvlLbl val="0"/>
      </c:catAx>
      <c:valAx>
        <c:axId val="37850496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3784896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03312330376"/>
          <c:y val="0.1235924935387616"/>
          <c:w val="0.45944438713158853"/>
          <c:h val="0.69443342458080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2C-4546-AE61-7E61C01EA7F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7-4645-A05A-8F61A6562353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1276811</c:v>
                </c:pt>
                <c:pt idx="1">
                  <c:v>323112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2C-4546-AE61-7E61C01EA7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ПЕДАГОГИ ДОПОЛНИТЕЛЬНОГО ОБРАЗОВАНИЯ</c:v>
                </c:pt>
                <c:pt idx="2">
                  <c:v>ПЕДАГОГИ ОБРАЗОВАТЕЛЬНЫХ УЧРЕЖДЕНИЙ</c:v>
                </c:pt>
                <c:pt idx="3">
                  <c:v>ПЕДАГОГИ ДОШКОЛЬНЫХ УЧРЕЖДЕНИЙ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20395</c:v>
                </c:pt>
                <c:pt idx="1">
                  <c:v>24489</c:v>
                </c:pt>
                <c:pt idx="2">
                  <c:v>28142</c:v>
                </c:pt>
                <c:pt idx="3">
                  <c:v>23090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DF-4C62-A3FD-39C952B663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2018</c:v>
                </c:pt>
              </c:strCache>
            </c:strRef>
          </c:tx>
          <c:spPr>
            <a:pattFill prst="pct75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ПЕДАГОГИ ДОПОЛНИТЕЛЬНОГО ОБРАЗОВАНИЯ</c:v>
                </c:pt>
                <c:pt idx="2">
                  <c:v>ПЕДАГОГИ ОБРАЗОВАТЕЛЬНЫХ УЧРЕЖДЕНИЙ</c:v>
                </c:pt>
                <c:pt idx="3">
                  <c:v>ПЕДАГОГИ ДОШКОЛЬНЫХ УЧРЕЖДЕНИЙ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25380</c:v>
                </c:pt>
                <c:pt idx="1">
                  <c:v>30107</c:v>
                </c:pt>
                <c:pt idx="2">
                  <c:v>30134</c:v>
                </c:pt>
                <c:pt idx="3">
                  <c:v>25247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DF-4C62-A3FD-39C952B66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0743808"/>
        <c:axId val="80753792"/>
      </c:barChart>
      <c:catAx>
        <c:axId val="8074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0753792"/>
        <c:crosses val="autoZero"/>
        <c:auto val="1"/>
        <c:lblAlgn val="ctr"/>
        <c:lblOffset val="100"/>
        <c:noMultiLvlLbl val="0"/>
      </c:catAx>
      <c:valAx>
        <c:axId val="8075379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8074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08545964029E-2"/>
          <c:y val="2.0576417435099803E-2"/>
          <c:w val="0.94610938290807189"/>
          <c:h val="0.82171703144095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БЮДЖЕТНЫЕ ИНВЕСТИЦИИ</c:v>
                </c:pt>
              </c:strCache>
            </c:strRef>
          </c:tx>
          <c:spPr>
            <a:pattFill prst="pct90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2017 ФАКТ</c:v>
                </c:pt>
                <c:pt idx="1">
                  <c:v>2018 ФАКТ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15014.3</c:v>
                </c:pt>
                <c:pt idx="1">
                  <c:v>70340.100000000006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7-4041-A584-472E26BD407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МЕРОПРИЯТИЯ РАЗВИТИЯ (РЕМОНТЫ)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2017 ФАКТ</c:v>
                </c:pt>
                <c:pt idx="1">
                  <c:v>2018 ФАКТ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125695</c:v>
                </c:pt>
                <c:pt idx="1">
                  <c:v>159915.9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7-4041-A584-472E26BD40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0840192"/>
        <c:axId val="80841728"/>
      </c:barChart>
      <c:catAx>
        <c:axId val="808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0841728"/>
        <c:crosses val="autoZero"/>
        <c:auto val="1"/>
        <c:lblAlgn val="ctr"/>
        <c:lblOffset val="100"/>
        <c:noMultiLvlLbl val="0"/>
      </c:catAx>
      <c:valAx>
        <c:axId val="80841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08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ДОРОГИ</c:v>
                </c:pt>
                <c:pt idx="1">
                  <c:v>ОБРАЗОВАНИЕ</c:v>
                </c:pt>
                <c:pt idx="2">
                  <c:v>СПОРТ</c:v>
                </c:pt>
              </c:strCache>
            </c:strRef>
          </c:cat>
          <c:val>
            <c:numRef>
              <c:f>Лист1!$B$2:$B$6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7-4148-9360-9DDEA413FC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ФАКТ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D6-45FE-9EC1-169A9CE097CE}"/>
              </c:ext>
            </c:extLst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D6-45FE-9EC1-169A9CE097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85-44BB-9740-75BC45B33CB0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ДОРОГИ</c:v>
                </c:pt>
                <c:pt idx="1">
                  <c:v>ОБРАЗОВАНИЕ</c:v>
                </c:pt>
                <c:pt idx="2">
                  <c:v>СПОРТ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3"/>
                <c:pt idx="0">
                  <c:v>86618</c:v>
                </c:pt>
                <c:pt idx="1">
                  <c:v>132809.79999999999</c:v>
                </c:pt>
                <c:pt idx="2">
                  <c:v>10443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A7-4148-9360-9DDEA413FC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>
                <a:shade val="58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3077</c:v>
                </c:pt>
                <c:pt idx="1">
                  <c:v>3813.3</c:v>
                </c:pt>
                <c:pt idx="2">
                  <c:v>2745.9</c:v>
                </c:pt>
                <c:pt idx="3">
                  <c:v>3389.5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E5-4909-9505-5BD2DA67D48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pattFill prst="ltHorz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17594</c:v>
                </c:pt>
                <c:pt idx="1">
                  <c:v>18490.7</c:v>
                </c:pt>
                <c:pt idx="2">
                  <c:v>21789.8</c:v>
                </c:pt>
                <c:pt idx="3">
                  <c:v>21249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E5-4909-9505-5BD2DA67D48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tint val="8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6348</c:v>
                </c:pt>
                <c:pt idx="1">
                  <c:v>56973.9</c:v>
                </c:pt>
                <c:pt idx="2">
                  <c:v>90000</c:v>
                </c:pt>
                <c:pt idx="3">
                  <c:v>79391.5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E5-4909-9505-5BD2DA67D48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4">
                <a:tint val="58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Лист1!$B$1:$E$1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ФАКТ</c:v>
                </c:pt>
              </c:strCache>
            </c:strRef>
          </c:cat>
          <c:val>
            <c:numRef>
              <c:f>Лист1!$B$5:$E$5</c:f>
              <c:numCache>
                <c:formatCode>#,##0</c:formatCode>
                <c:ptCount val="4"/>
                <c:pt idx="0">
                  <c:v>1604</c:v>
                </c:pt>
                <c:pt idx="1">
                  <c:v>4222.8</c:v>
                </c:pt>
                <c:pt idx="2">
                  <c:v>2490.9</c:v>
                </c:pt>
                <c:pt idx="3">
                  <c:v>1760.3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E5-4909-9505-5BD2DA67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0188032"/>
        <c:axId val="90198016"/>
      </c:barChart>
      <c:catAx>
        <c:axId val="901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0198016"/>
        <c:crosses val="autoZero"/>
        <c:auto val="1"/>
        <c:lblAlgn val="ctr"/>
        <c:lblOffset val="100"/>
        <c:noMultiLvlLbl val="0"/>
      </c:catAx>
      <c:valAx>
        <c:axId val="90198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01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42053842067393"/>
          <c:y val="7.7893793702755149E-2"/>
          <c:w val="0.46861674410171028"/>
          <c:h val="0.884025969179043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72-411E-8482-169024A4C73D}"/>
              </c:ext>
            </c:extLst>
          </c:dPt>
          <c:dPt>
            <c:idx val="1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72-411E-8482-169024A4C73D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8B-4AC8-BA93-FA26E5F928B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РАЙОННЫЙ БЮДЖЕТ</c:v>
                </c:pt>
                <c:pt idx="1">
                  <c:v>КРАЕВОЙ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26398.799999999999</c:v>
                </c:pt>
                <c:pt idx="1">
                  <c:v>33108.400000000001</c:v>
                </c:pt>
                <c:pt idx="2">
                  <c:v>46283.1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72-411E-8482-169024A4C7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03312330376"/>
          <c:y val="0.1235924935387616"/>
          <c:w val="0.45944438713158853"/>
          <c:h val="0.69443342458080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2018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C-4342-A910-F7566EECB68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C-4342-A910-F7566EECB68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351204</c:v>
                </c:pt>
                <c:pt idx="1">
                  <c:v>1209887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6C-4342-A910-F7566EECB6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01.01.2018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44600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B-4627-8C2C-4D67EEB4D5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01.01.2019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1B-4627-8C2C-4D67EEB4D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88887680"/>
        <c:axId val="88889216"/>
      </c:barChart>
      <c:catAx>
        <c:axId val="8888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889216"/>
        <c:crosses val="autoZero"/>
        <c:auto val="1"/>
        <c:lblAlgn val="ctr"/>
        <c:lblOffset val="100"/>
        <c:noMultiLvlLbl val="0"/>
      </c:catAx>
      <c:valAx>
        <c:axId val="888892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88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69301151096207E-2"/>
          <c:y val="7.9931213647274346E-2"/>
          <c:w val="0.9191640743621079"/>
          <c:h val="0.7426786203611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219477.1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5-4177-84A6-219694F4A7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УТ.ПЛАН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214596.7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E5-4177-84A6-219694F4A7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220728.8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5-4177-84A6-219694F4A7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773120"/>
        <c:axId val="40774656"/>
      </c:barChart>
      <c:catAx>
        <c:axId val="4077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0774656"/>
        <c:crosses val="autoZero"/>
        <c:auto val="1"/>
        <c:lblAlgn val="ctr"/>
        <c:lblOffset val="100"/>
        <c:noMultiLvlLbl val="0"/>
      </c:catAx>
      <c:valAx>
        <c:axId val="4077465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0773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F79646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ИМУЩЕСТВЕННЫЕ НАЛОГИ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30551.1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E-4261-A0F2-0E81275E4A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УТ.ПЛАН 2018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ИМУЩЕСТВЕННЫЕ НАЛОГИ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28332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0E-4261-A0F2-0E81275E4A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ИМУЩЕСТВЕННЫЕ НАЛОГИ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32627.599999999999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0E-4261-A0F2-0E81275E4A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43904"/>
        <c:axId val="40849792"/>
      </c:barChart>
      <c:catAx>
        <c:axId val="4084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49792"/>
        <c:crosses val="autoZero"/>
        <c:auto val="1"/>
        <c:lblAlgn val="ctr"/>
        <c:lblOffset val="100"/>
        <c:noMultiLvlLbl val="0"/>
      </c:catAx>
      <c:valAx>
        <c:axId val="4084979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0843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41589.4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4F-4AC8-BCBA-53BEC0A740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УТ.ПЛАН 2018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37566.300000000003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4F-4AC8-BCBA-53BEC0A740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39072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4F-4AC8-BCBA-53BEC0A740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332736"/>
        <c:axId val="41334272"/>
      </c:barChart>
      <c:catAx>
        <c:axId val="4133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334272"/>
        <c:crosses val="autoZero"/>
        <c:auto val="1"/>
        <c:lblAlgn val="ctr"/>
        <c:lblOffset val="100"/>
        <c:noMultiLvlLbl val="0"/>
      </c:catAx>
      <c:valAx>
        <c:axId val="4133427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1332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9BBB59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29352.3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35-4BC9-88CA-DF1E10EC6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УТ.ПЛАН 2018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29215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35-4BC9-88CA-DF1E10EC61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26309.4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35-4BC9-88CA-DF1E10EC6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826240"/>
        <c:axId val="68827776"/>
      </c:barChart>
      <c:catAx>
        <c:axId val="6882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27776"/>
        <c:crosses val="autoZero"/>
        <c:auto val="1"/>
        <c:lblAlgn val="ctr"/>
        <c:lblOffset val="100"/>
        <c:noMultiLvlLbl val="0"/>
      </c:catAx>
      <c:valAx>
        <c:axId val="6882777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68826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75656358691452E-2"/>
          <c:y val="0.14452273427298482"/>
          <c:w val="0.81752392313156153"/>
          <c:h val="0.59557418084169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</c:v>
                </c:pt>
              </c:strCache>
            </c:strRef>
          </c:tx>
          <c:explosion val="2"/>
          <c:dPt>
            <c:idx val="0"/>
            <c:bubble3D val="0"/>
            <c:spPr>
              <a:pattFill prst="pct90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E3-47AA-B665-5E4986FC5084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AE3-47AA-B665-5E4986FC5084}"/>
              </c:ext>
            </c:extLst>
          </c:dPt>
          <c:dPt>
            <c:idx val="2"/>
            <c:bubble3D val="0"/>
            <c:spPr>
              <a:pattFill prst="lgCheck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E3-47AA-B665-5E4986FC5084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E3-47AA-B665-5E4986FC5084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E3-47AA-B665-5E4986FC508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ДОХОДЫ ОТ МУНИЦИПАЛЬНОЙ СОБСТВЕННОСТИ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220729</c:v>
                </c:pt>
                <c:pt idx="1">
                  <c:v>26309</c:v>
                </c:pt>
                <c:pt idx="2">
                  <c:v>32628</c:v>
                </c:pt>
                <c:pt idx="3">
                  <c:v>39072</c:v>
                </c:pt>
                <c:pt idx="4">
                  <c:v>32466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E3-47AA-B665-5E4986FC50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75656358691452E-2"/>
          <c:y val="0.14452273427298482"/>
          <c:w val="0.81752392313156153"/>
          <c:h val="0.59557418084169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</c:v>
                </c:pt>
              </c:strCache>
            </c:strRef>
          </c:tx>
          <c:explosion val="2"/>
          <c:dPt>
            <c:idx val="0"/>
            <c:bubble3D val="0"/>
            <c:spPr>
              <a:pattFill prst="pct8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CD-4736-8BD4-834D05945535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CD-4736-8BD4-834D05945535}"/>
              </c:ext>
            </c:extLst>
          </c:dPt>
          <c:dPt>
            <c:idx val="2"/>
            <c:bubble3D val="0"/>
            <c:spPr>
              <a:pattFill prst="lgCheck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CD-4736-8BD4-834D05945535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CD-4736-8BD4-834D05945535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CD-4736-8BD4-834D05945535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236887.7</c:v>
                </c:pt>
                <c:pt idx="1">
                  <c:v>135487</c:v>
                </c:pt>
                <c:pt idx="2">
                  <c:v>756606</c:v>
                </c:pt>
                <c:pt idx="3">
                  <c:v>120707.8</c:v>
                </c:pt>
                <c:pt idx="4">
                  <c:v>-39801.1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9CD-4736-8BD4-834D059455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069301151096207E-2"/>
          <c:y val="7.9931213647274346E-2"/>
          <c:w val="0.9191640743621079"/>
          <c:h val="0.74267862036110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213149.7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2-4778-8D5D-735ACE3878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УТ.ПЛАН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237221.8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72-4778-8D5D-735ACE3878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ФАКТ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236887.7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72-4778-8D5D-735ACE3878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36672"/>
        <c:axId val="43520384"/>
      </c:barChart>
      <c:catAx>
        <c:axId val="43436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520384"/>
        <c:crosses val="autoZero"/>
        <c:auto val="1"/>
        <c:lblAlgn val="ctr"/>
        <c:lblOffset val="100"/>
        <c:noMultiLvlLbl val="0"/>
      </c:catAx>
      <c:valAx>
        <c:axId val="4352038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34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14083-441E-4F77-843F-12EC843C3A9A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</dgm:pt>
    <dgm:pt modelId="{113CC3F3-AAEB-425D-AA83-47733A0BF7DA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СТРОИТЕЛЬСТВО ДЕТСКОГО САДА НА 240 МЕСТ В МИКРОРАЙОНЕ ЗВЕЗДНЫЙ</a:t>
          </a:r>
        </a:p>
        <a:p>
          <a:endParaRPr lang="ru-RU" sz="1600" b="1" dirty="0">
            <a:latin typeface="Arial Narrow" panose="020B0606020202030204" pitchFamily="34" charset="0"/>
          </a:endParaRPr>
        </a:p>
        <a:p>
          <a:r>
            <a:rPr lang="ru-RU" sz="1800" b="1" dirty="0">
              <a:latin typeface="Arial Narrow" panose="020B0606020202030204" pitchFamily="34" charset="0"/>
            </a:rPr>
            <a:t>63 780 </a:t>
          </a:r>
          <a:r>
            <a:rPr lang="ru-RU" sz="1600" b="1" dirty="0">
              <a:latin typeface="Arial Narrow" panose="020B0606020202030204" pitchFamily="34" charset="0"/>
            </a:rPr>
            <a:t>ТЫС.Р.</a:t>
          </a:r>
        </a:p>
      </dgm:t>
    </dgm:pt>
    <dgm:pt modelId="{FAA554C7-6915-409C-8725-572AE953B540}" type="parTrans" cxnId="{84467E3B-DD40-4479-BDA8-BC1C2AD1A6BC}">
      <dgm:prSet/>
      <dgm:spPr/>
      <dgm:t>
        <a:bodyPr/>
        <a:lstStyle/>
        <a:p>
          <a:endParaRPr lang="ru-RU"/>
        </a:p>
      </dgm:t>
    </dgm:pt>
    <dgm:pt modelId="{37E33661-86D2-451D-A505-9EDC3EA2A70B}" type="sibTrans" cxnId="{84467E3B-DD40-4479-BDA8-BC1C2AD1A6BC}">
      <dgm:prSet/>
      <dgm:spPr/>
      <dgm:t>
        <a:bodyPr/>
        <a:lstStyle/>
        <a:p>
          <a:endParaRPr lang="ru-RU"/>
        </a:p>
      </dgm:t>
    </dgm:pt>
    <dgm:pt modelId="{949B4BAC-C4D5-420E-A3F9-EA46A1456A2C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ТЕХНИЧЕСКОЕ ПЕРЕВООРУЖЕНИЕ СИСТЕМЫ ТЕПЛОСНАБЖЕНИЯ ДОШКОЛЬНЫХ УЧРЕЖДЕНИЙ</a:t>
          </a:r>
        </a:p>
        <a:p>
          <a:r>
            <a:rPr lang="ru-RU" sz="1800" b="1" dirty="0">
              <a:latin typeface="Arial Narrow" panose="020B0606020202030204" pitchFamily="34" charset="0"/>
            </a:rPr>
            <a:t>3 279 </a:t>
          </a:r>
          <a:r>
            <a:rPr lang="ru-RU" sz="1400" b="1" dirty="0">
              <a:latin typeface="Arial Narrow" panose="020B0606020202030204" pitchFamily="34" charset="0"/>
            </a:rPr>
            <a:t>ТЫС.Р</a:t>
          </a:r>
          <a:r>
            <a:rPr lang="ru-RU" sz="1600" b="1" dirty="0">
              <a:latin typeface="Arial Narrow" panose="020B0606020202030204" pitchFamily="34" charset="0"/>
            </a:rPr>
            <a:t>., в том числе:</a:t>
          </a:r>
        </a:p>
        <a:p>
          <a:r>
            <a:rPr lang="ru-RU" sz="1600" b="1" dirty="0">
              <a:latin typeface="Arial Narrow" panose="020B0606020202030204" pitchFamily="34" charset="0"/>
            </a:rPr>
            <a:t>ДЕТСКИЙ САД № 30 с. У-СЫНЫ – </a:t>
          </a:r>
          <a:r>
            <a:rPr lang="ru-RU" sz="1800" b="1" dirty="0">
              <a:latin typeface="Arial Narrow" panose="020B0606020202030204" pitchFamily="34" charset="0"/>
            </a:rPr>
            <a:t>1 599 </a:t>
          </a:r>
          <a:r>
            <a:rPr lang="ru-RU" sz="1200" b="1" dirty="0">
              <a:latin typeface="Arial Narrow" panose="020B0606020202030204" pitchFamily="34" charset="0"/>
            </a:rPr>
            <a:t>ТЫС.Р.</a:t>
          </a:r>
        </a:p>
        <a:p>
          <a:r>
            <a:rPr lang="ru-RU" sz="1600" b="1" dirty="0">
              <a:latin typeface="Arial Narrow" panose="020B0606020202030204" pitchFamily="34" charset="0"/>
            </a:rPr>
            <a:t>ДЕТСКИЙ САД № 37 с. МЫСЫ – </a:t>
          </a:r>
          <a:r>
            <a:rPr lang="ru-RU" sz="1800" b="1" dirty="0">
              <a:latin typeface="Arial Narrow" panose="020B0606020202030204" pitchFamily="34" charset="0"/>
            </a:rPr>
            <a:t>1 679 </a:t>
          </a:r>
          <a:r>
            <a:rPr lang="ru-RU" sz="1200" b="1" dirty="0">
              <a:latin typeface="Arial Narrow" panose="020B0606020202030204" pitchFamily="34" charset="0"/>
            </a:rPr>
            <a:t>ТЫС.Р.</a:t>
          </a:r>
        </a:p>
        <a:p>
          <a:endParaRPr lang="ru-RU" sz="1600" b="1" dirty="0">
            <a:latin typeface="Arial Narrow" panose="020B0606020202030204" pitchFamily="34" charset="0"/>
          </a:endParaRPr>
        </a:p>
      </dgm:t>
    </dgm:pt>
    <dgm:pt modelId="{4C8D6B5E-C9BD-4F85-9F7F-1E88CACADE3F}" type="parTrans" cxnId="{3553CEA2-150A-4812-B0FC-7966B8782ECE}">
      <dgm:prSet/>
      <dgm:spPr/>
      <dgm:t>
        <a:bodyPr/>
        <a:lstStyle/>
        <a:p>
          <a:endParaRPr lang="ru-RU"/>
        </a:p>
      </dgm:t>
    </dgm:pt>
    <dgm:pt modelId="{49E8CA81-20FE-45F5-AF0D-5667FD73B631}" type="sibTrans" cxnId="{3553CEA2-150A-4812-B0FC-7966B8782ECE}">
      <dgm:prSet/>
      <dgm:spPr/>
      <dgm:t>
        <a:bodyPr/>
        <a:lstStyle/>
        <a:p>
          <a:endParaRPr lang="ru-RU"/>
        </a:p>
      </dgm:t>
    </dgm:pt>
    <dgm:pt modelId="{9EE6D371-ACE3-49DD-AEAF-9CD3BCC5D7BE}">
      <dgm:prSet phldrT="[Текст]" custT="1"/>
      <dgm:spPr/>
      <dgm:t>
        <a:bodyPr/>
        <a:lstStyle/>
        <a:p>
          <a:r>
            <a:rPr lang="ru-RU" sz="1600" b="1" dirty="0">
              <a:latin typeface="Arial Narrow" panose="020B0606020202030204" pitchFamily="34" charset="0"/>
            </a:rPr>
            <a:t>ОБУСТРОЙСТВО ФУТБОЛЬНОГО ПОЛЯ В ЗАГОРОДНОМ ДЕТСКОМ ОЗДОРОВИТЕЛЬНОМ ЛАГЕРЕ «ЛЕСНАЯ СКАЗКА»</a:t>
          </a:r>
        </a:p>
        <a:p>
          <a:endParaRPr lang="ru-RU" sz="1600" b="1" dirty="0">
            <a:latin typeface="Arial Narrow" panose="020B0606020202030204" pitchFamily="34" charset="0"/>
          </a:endParaRPr>
        </a:p>
        <a:p>
          <a:r>
            <a:rPr lang="ru-RU" sz="1800" b="1" dirty="0">
              <a:latin typeface="Arial Narrow" panose="020B0606020202030204" pitchFamily="34" charset="0"/>
            </a:rPr>
            <a:t>3 085 </a:t>
          </a:r>
          <a:r>
            <a:rPr lang="ru-RU" sz="1400" b="1" dirty="0">
              <a:latin typeface="Arial Narrow" panose="020B0606020202030204" pitchFamily="34" charset="0"/>
            </a:rPr>
            <a:t>ТЫС.Р.</a:t>
          </a:r>
        </a:p>
      </dgm:t>
    </dgm:pt>
    <dgm:pt modelId="{4CEF4BB4-8132-4FFB-B6E7-FC190DACC72E}" type="parTrans" cxnId="{635DAB12-1216-4C66-8D14-DD25964D5716}">
      <dgm:prSet/>
      <dgm:spPr/>
      <dgm:t>
        <a:bodyPr/>
        <a:lstStyle/>
        <a:p>
          <a:endParaRPr lang="ru-RU"/>
        </a:p>
      </dgm:t>
    </dgm:pt>
    <dgm:pt modelId="{BB9A6E21-0408-47F4-BE68-7EEA3A740A17}" type="sibTrans" cxnId="{635DAB12-1216-4C66-8D14-DD25964D5716}">
      <dgm:prSet/>
      <dgm:spPr/>
      <dgm:t>
        <a:bodyPr/>
        <a:lstStyle/>
        <a:p>
          <a:endParaRPr lang="ru-RU"/>
        </a:p>
      </dgm:t>
    </dgm:pt>
    <dgm:pt modelId="{BF9BBCBC-36A1-4F48-87E5-BA82A6D87382}" type="pres">
      <dgm:prSet presAssocID="{7E914083-441E-4F77-843F-12EC843C3A9A}" presName="Name0" presStyleCnt="0">
        <dgm:presLayoutVars>
          <dgm:dir/>
          <dgm:resizeHandles val="exact"/>
        </dgm:presLayoutVars>
      </dgm:prSet>
      <dgm:spPr/>
    </dgm:pt>
    <dgm:pt modelId="{3039819A-6944-4ADA-85B2-A8712474BC8D}" type="pres">
      <dgm:prSet presAssocID="{7E914083-441E-4F77-843F-12EC843C3A9A}" presName="bkgdShp" presStyleLbl="alignAccFollowNode1" presStyleIdx="0" presStyleCnt="1" custLinFactNeighborX="-3292"/>
      <dgm:spPr/>
    </dgm:pt>
    <dgm:pt modelId="{6CEE69D0-EE45-4D26-A3B7-9C6976084AF3}" type="pres">
      <dgm:prSet presAssocID="{7E914083-441E-4F77-843F-12EC843C3A9A}" presName="linComp" presStyleCnt="0"/>
      <dgm:spPr/>
    </dgm:pt>
    <dgm:pt modelId="{2E013577-2986-4D24-BA95-9411B2FD0CB7}" type="pres">
      <dgm:prSet presAssocID="{113CC3F3-AAEB-425D-AA83-47733A0BF7DA}" presName="compNode" presStyleCnt="0"/>
      <dgm:spPr/>
    </dgm:pt>
    <dgm:pt modelId="{E047C27A-4B4C-4976-B7EA-DD8D056C9194}" type="pres">
      <dgm:prSet presAssocID="{113CC3F3-AAEB-425D-AA83-47733A0BF7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91377-A862-47EA-9658-61CF77E52AD6}" type="pres">
      <dgm:prSet presAssocID="{113CC3F3-AAEB-425D-AA83-47733A0BF7DA}" presName="invisiNode" presStyleLbl="node1" presStyleIdx="0" presStyleCnt="3"/>
      <dgm:spPr/>
    </dgm:pt>
    <dgm:pt modelId="{523BBFCB-BF36-472A-BE35-872FF02A0274}" type="pres">
      <dgm:prSet presAssocID="{113CC3F3-AAEB-425D-AA83-47733A0BF7D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</dgm:pt>
    <dgm:pt modelId="{CB0345ED-F2A0-488F-8D2F-6D0684D7567E}" type="pres">
      <dgm:prSet presAssocID="{37E33661-86D2-451D-A505-9EDC3EA2A7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7DDE64-1CE2-4E4F-AD56-D559D6BEBB2D}" type="pres">
      <dgm:prSet presAssocID="{949B4BAC-C4D5-420E-A3F9-EA46A1456A2C}" presName="compNode" presStyleCnt="0"/>
      <dgm:spPr/>
    </dgm:pt>
    <dgm:pt modelId="{C734558B-8E14-40B1-B681-14AB8AABEC9B}" type="pres">
      <dgm:prSet presAssocID="{949B4BAC-C4D5-420E-A3F9-EA46A1456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C8F1-AD41-4772-9F83-F19876FC6B7E}" type="pres">
      <dgm:prSet presAssocID="{949B4BAC-C4D5-420E-A3F9-EA46A1456A2C}" presName="invisiNode" presStyleLbl="node1" presStyleIdx="1" presStyleCnt="3"/>
      <dgm:spPr/>
    </dgm:pt>
    <dgm:pt modelId="{61BDF7FB-07E3-486D-A326-D41099795DE3}" type="pres">
      <dgm:prSet presAssocID="{949B4BAC-C4D5-420E-A3F9-EA46A1456A2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</dgm:pt>
    <dgm:pt modelId="{99F30A60-D243-471E-9B15-9E821F037896}" type="pres">
      <dgm:prSet presAssocID="{49E8CA81-20FE-45F5-AF0D-5667FD73B6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D3A62B-C10F-4F12-A3CD-F95F4E5DC105}" type="pres">
      <dgm:prSet presAssocID="{9EE6D371-ACE3-49DD-AEAF-9CD3BCC5D7BE}" presName="compNode" presStyleCnt="0"/>
      <dgm:spPr/>
    </dgm:pt>
    <dgm:pt modelId="{852C906F-8216-4C5D-9E90-62B2700929D0}" type="pres">
      <dgm:prSet presAssocID="{9EE6D371-ACE3-49DD-AEAF-9CD3BCC5D7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E7FE6-6790-470B-8ABA-EB0978BE0DC4}" type="pres">
      <dgm:prSet presAssocID="{9EE6D371-ACE3-49DD-AEAF-9CD3BCC5D7BE}" presName="invisiNode" presStyleLbl="node1" presStyleIdx="2" presStyleCnt="3"/>
      <dgm:spPr/>
    </dgm:pt>
    <dgm:pt modelId="{027E3049-AD96-4C48-BBAF-31B3BD155163}" type="pres">
      <dgm:prSet presAssocID="{9EE6D371-ACE3-49DD-AEAF-9CD3BCC5D7BE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84467E3B-DD40-4479-BDA8-BC1C2AD1A6BC}" srcId="{7E914083-441E-4F77-843F-12EC843C3A9A}" destId="{113CC3F3-AAEB-425D-AA83-47733A0BF7DA}" srcOrd="0" destOrd="0" parTransId="{FAA554C7-6915-409C-8725-572AE953B540}" sibTransId="{37E33661-86D2-451D-A505-9EDC3EA2A70B}"/>
    <dgm:cxn modelId="{F5FA1D9E-7E7A-4D04-8D99-49FDA7523662}" type="presOf" srcId="{113CC3F3-AAEB-425D-AA83-47733A0BF7DA}" destId="{E047C27A-4B4C-4976-B7EA-DD8D056C9194}" srcOrd="0" destOrd="0" presId="urn:microsoft.com/office/officeart/2005/8/layout/pList2"/>
    <dgm:cxn modelId="{5A337DBB-1083-417C-B6E5-4DAA25D7B461}" type="presOf" srcId="{37E33661-86D2-451D-A505-9EDC3EA2A70B}" destId="{CB0345ED-F2A0-488F-8D2F-6D0684D7567E}" srcOrd="0" destOrd="0" presId="urn:microsoft.com/office/officeart/2005/8/layout/pList2"/>
    <dgm:cxn modelId="{D887EFF8-42CB-4DF0-866F-ECF9C45173D2}" type="presOf" srcId="{7E914083-441E-4F77-843F-12EC843C3A9A}" destId="{BF9BBCBC-36A1-4F48-87E5-BA82A6D87382}" srcOrd="0" destOrd="0" presId="urn:microsoft.com/office/officeart/2005/8/layout/pList2"/>
    <dgm:cxn modelId="{C2C05DAD-2048-40F8-9497-70AC32EAD3C4}" type="presOf" srcId="{49E8CA81-20FE-45F5-AF0D-5667FD73B631}" destId="{99F30A60-D243-471E-9B15-9E821F037896}" srcOrd="0" destOrd="0" presId="urn:microsoft.com/office/officeart/2005/8/layout/pList2"/>
    <dgm:cxn modelId="{635DAB12-1216-4C66-8D14-DD25964D5716}" srcId="{7E914083-441E-4F77-843F-12EC843C3A9A}" destId="{9EE6D371-ACE3-49DD-AEAF-9CD3BCC5D7BE}" srcOrd="2" destOrd="0" parTransId="{4CEF4BB4-8132-4FFB-B6E7-FC190DACC72E}" sibTransId="{BB9A6E21-0408-47F4-BE68-7EEA3A740A17}"/>
    <dgm:cxn modelId="{45B766B8-2707-40EC-9EE8-068795FAA9FB}" type="presOf" srcId="{949B4BAC-C4D5-420E-A3F9-EA46A1456A2C}" destId="{C734558B-8E14-40B1-B681-14AB8AABEC9B}" srcOrd="0" destOrd="0" presId="urn:microsoft.com/office/officeart/2005/8/layout/pList2"/>
    <dgm:cxn modelId="{6F05C22C-E800-485A-9040-93507B4F8B31}" type="presOf" srcId="{9EE6D371-ACE3-49DD-AEAF-9CD3BCC5D7BE}" destId="{852C906F-8216-4C5D-9E90-62B2700929D0}" srcOrd="0" destOrd="0" presId="urn:microsoft.com/office/officeart/2005/8/layout/pList2"/>
    <dgm:cxn modelId="{3553CEA2-150A-4812-B0FC-7966B8782ECE}" srcId="{7E914083-441E-4F77-843F-12EC843C3A9A}" destId="{949B4BAC-C4D5-420E-A3F9-EA46A1456A2C}" srcOrd="1" destOrd="0" parTransId="{4C8D6B5E-C9BD-4F85-9F7F-1E88CACADE3F}" sibTransId="{49E8CA81-20FE-45F5-AF0D-5667FD73B631}"/>
    <dgm:cxn modelId="{59B928B4-BB02-44A6-BD3F-FCB0F338DF5D}" type="presParOf" srcId="{BF9BBCBC-36A1-4F48-87E5-BA82A6D87382}" destId="{3039819A-6944-4ADA-85B2-A8712474BC8D}" srcOrd="0" destOrd="0" presId="urn:microsoft.com/office/officeart/2005/8/layout/pList2"/>
    <dgm:cxn modelId="{12F8077D-6735-4957-AB4B-00AC41CC870D}" type="presParOf" srcId="{BF9BBCBC-36A1-4F48-87E5-BA82A6D87382}" destId="{6CEE69D0-EE45-4D26-A3B7-9C6976084AF3}" srcOrd="1" destOrd="0" presId="urn:microsoft.com/office/officeart/2005/8/layout/pList2"/>
    <dgm:cxn modelId="{CB16CCBC-CF09-4863-8E3E-2596F83E841D}" type="presParOf" srcId="{6CEE69D0-EE45-4D26-A3B7-9C6976084AF3}" destId="{2E013577-2986-4D24-BA95-9411B2FD0CB7}" srcOrd="0" destOrd="0" presId="urn:microsoft.com/office/officeart/2005/8/layout/pList2"/>
    <dgm:cxn modelId="{76BE20BB-77A3-45F6-B143-7D9B762CB7D3}" type="presParOf" srcId="{2E013577-2986-4D24-BA95-9411B2FD0CB7}" destId="{E047C27A-4B4C-4976-B7EA-DD8D056C9194}" srcOrd="0" destOrd="0" presId="urn:microsoft.com/office/officeart/2005/8/layout/pList2"/>
    <dgm:cxn modelId="{D862DCEE-2DE5-437C-AC2A-97342C47FCB4}" type="presParOf" srcId="{2E013577-2986-4D24-BA95-9411B2FD0CB7}" destId="{E2591377-A862-47EA-9658-61CF77E52AD6}" srcOrd="1" destOrd="0" presId="urn:microsoft.com/office/officeart/2005/8/layout/pList2"/>
    <dgm:cxn modelId="{A2B86E96-FD35-47A9-8136-37840892DA8A}" type="presParOf" srcId="{2E013577-2986-4D24-BA95-9411B2FD0CB7}" destId="{523BBFCB-BF36-472A-BE35-872FF02A0274}" srcOrd="2" destOrd="0" presId="urn:microsoft.com/office/officeart/2005/8/layout/pList2"/>
    <dgm:cxn modelId="{32F31C83-2B6C-4C23-A2A4-04E697BBF6CE}" type="presParOf" srcId="{6CEE69D0-EE45-4D26-A3B7-9C6976084AF3}" destId="{CB0345ED-F2A0-488F-8D2F-6D0684D7567E}" srcOrd="1" destOrd="0" presId="urn:microsoft.com/office/officeart/2005/8/layout/pList2"/>
    <dgm:cxn modelId="{14EB663B-4441-4745-9446-3245C935C593}" type="presParOf" srcId="{6CEE69D0-EE45-4D26-A3B7-9C6976084AF3}" destId="{B67DDE64-1CE2-4E4F-AD56-D559D6BEBB2D}" srcOrd="2" destOrd="0" presId="urn:microsoft.com/office/officeart/2005/8/layout/pList2"/>
    <dgm:cxn modelId="{1EA4C9EC-FD3A-4AB9-B8C6-4825E74C086D}" type="presParOf" srcId="{B67DDE64-1CE2-4E4F-AD56-D559D6BEBB2D}" destId="{C734558B-8E14-40B1-B681-14AB8AABEC9B}" srcOrd="0" destOrd="0" presId="urn:microsoft.com/office/officeart/2005/8/layout/pList2"/>
    <dgm:cxn modelId="{6A3A352E-7D10-46E2-9180-DB850A531576}" type="presParOf" srcId="{B67DDE64-1CE2-4E4F-AD56-D559D6BEBB2D}" destId="{4113C8F1-AD41-4772-9F83-F19876FC6B7E}" srcOrd="1" destOrd="0" presId="urn:microsoft.com/office/officeart/2005/8/layout/pList2"/>
    <dgm:cxn modelId="{BAB15571-A0A3-41F0-ABF9-B32E63B60808}" type="presParOf" srcId="{B67DDE64-1CE2-4E4F-AD56-D559D6BEBB2D}" destId="{61BDF7FB-07E3-486D-A326-D41099795DE3}" srcOrd="2" destOrd="0" presId="urn:microsoft.com/office/officeart/2005/8/layout/pList2"/>
    <dgm:cxn modelId="{FDEE02B4-A872-4FEA-AF13-90D1BB8A4295}" type="presParOf" srcId="{6CEE69D0-EE45-4D26-A3B7-9C6976084AF3}" destId="{99F30A60-D243-471E-9B15-9E821F037896}" srcOrd="3" destOrd="0" presId="urn:microsoft.com/office/officeart/2005/8/layout/pList2"/>
    <dgm:cxn modelId="{ADCBCF65-F2C1-4030-97EE-5E6B0552499B}" type="presParOf" srcId="{6CEE69D0-EE45-4D26-A3B7-9C6976084AF3}" destId="{F4D3A62B-C10F-4F12-A3CD-F95F4E5DC105}" srcOrd="4" destOrd="0" presId="urn:microsoft.com/office/officeart/2005/8/layout/pList2"/>
    <dgm:cxn modelId="{11EAD9AF-BF7D-4399-8222-F56C2918C3F2}" type="presParOf" srcId="{F4D3A62B-C10F-4F12-A3CD-F95F4E5DC105}" destId="{852C906F-8216-4C5D-9E90-62B2700929D0}" srcOrd="0" destOrd="0" presId="urn:microsoft.com/office/officeart/2005/8/layout/pList2"/>
    <dgm:cxn modelId="{E2ACD22E-8BB4-43E6-834D-3B393F41B282}" type="presParOf" srcId="{F4D3A62B-C10F-4F12-A3CD-F95F4E5DC105}" destId="{798E7FE6-6790-470B-8ABA-EB0978BE0DC4}" srcOrd="1" destOrd="0" presId="urn:microsoft.com/office/officeart/2005/8/layout/pList2"/>
    <dgm:cxn modelId="{1065B092-0232-4483-B780-536B8FE8331C}" type="presParOf" srcId="{F4D3A62B-C10F-4F12-A3CD-F95F4E5DC105}" destId="{027E3049-AD96-4C48-BBAF-31B3BD15516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0.41758</cdr:x>
      <cdr:y>0.0331</cdr:y>
    </cdr:from>
    <cdr:to>
      <cdr:x>0.58242</cdr:x>
      <cdr:y>0.12274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E0AF733-BC98-4800-B7C4-B772059099E8}"/>
            </a:ext>
          </a:extLst>
        </cdr:cNvPr>
        <cdr:cNvSpPr txBox="1"/>
      </cdr:nvSpPr>
      <cdr:spPr>
        <a:xfrm xmlns:a="http://schemas.openxmlformats.org/drawingml/2006/main">
          <a:off x="2736304" y="113303"/>
          <a:ext cx="1080120" cy="306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129 137</a:t>
          </a:r>
        </a:p>
      </cdr:txBody>
    </cdr:sp>
  </cdr:relSizeAnchor>
  <cdr:relSizeAnchor xmlns:cdr="http://schemas.openxmlformats.org/drawingml/2006/chartDrawing">
    <cdr:from>
      <cdr:x>0.4368</cdr:x>
      <cdr:y>0.64866</cdr:y>
    </cdr:from>
    <cdr:to>
      <cdr:x>0.57326</cdr:x>
      <cdr:y>0.7383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9437EE53-EC81-401A-920E-C1D61178F196}"/>
            </a:ext>
          </a:extLst>
        </cdr:cNvPr>
        <cdr:cNvSpPr txBox="1"/>
      </cdr:nvSpPr>
      <cdr:spPr>
        <a:xfrm xmlns:a="http://schemas.openxmlformats.org/drawingml/2006/main">
          <a:off x="2862250" y="2220314"/>
          <a:ext cx="894159" cy="306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+3 505</a:t>
          </a:r>
        </a:p>
      </cdr:txBody>
    </cdr:sp>
  </cdr:relSizeAnchor>
  <cdr:relSizeAnchor xmlns:cdr="http://schemas.openxmlformats.org/drawingml/2006/chartDrawing">
    <cdr:from>
      <cdr:x>0.43407</cdr:x>
      <cdr:y>0.55975</cdr:y>
    </cdr:from>
    <cdr:to>
      <cdr:x>0.57692</cdr:x>
      <cdr:y>0.64866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C7A3978A-6B68-4BB8-AC75-7427C34A312C}"/>
            </a:ext>
          </a:extLst>
        </cdr:cNvPr>
        <cdr:cNvCxnSpPr/>
      </cdr:nvCxnSpPr>
      <cdr:spPr>
        <a:xfrm xmlns:a="http://schemas.openxmlformats.org/drawingml/2006/main" flipV="1">
          <a:off x="2844316" y="1915986"/>
          <a:ext cx="936104" cy="3043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70C0"/>
          </a:solidFill>
          <a:prstDash val="lgDashDotDot"/>
          <a:headEnd type="diamond" w="med" len="med"/>
          <a:tailEnd type="triangle" w="med" len="med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0.43407</cdr:x>
      <cdr:y>0.23783</cdr:y>
    </cdr:from>
    <cdr:to>
      <cdr:x>0.57163</cdr:x>
      <cdr:y>0.32746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B1B0F78D-89B8-4633-800D-D25543064207}"/>
            </a:ext>
          </a:extLst>
        </cdr:cNvPr>
        <cdr:cNvCxnSpPr/>
      </cdr:nvCxnSpPr>
      <cdr:spPr>
        <a:xfrm xmlns:a="http://schemas.openxmlformats.org/drawingml/2006/main" flipV="1">
          <a:off x="2844316" y="764235"/>
          <a:ext cx="901427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prstDash val="lgDashDotDot"/>
          <a:headEnd type="diamond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0.43407</cdr:x>
      <cdr:y>0.3131</cdr:y>
    </cdr:from>
    <cdr:to>
      <cdr:x>0.56955</cdr:x>
      <cdr:y>0.39662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26F84BCB-1038-451A-85E0-471658058196}"/>
            </a:ext>
          </a:extLst>
        </cdr:cNvPr>
        <cdr:cNvSpPr txBox="1"/>
      </cdr:nvSpPr>
      <cdr:spPr>
        <a:xfrm xmlns:a="http://schemas.openxmlformats.org/drawingml/2006/main">
          <a:off x="2844316" y="1071701"/>
          <a:ext cx="887785" cy="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+125 633</a:t>
          </a:r>
        </a:p>
      </cdr:txBody>
    </cdr:sp>
  </cdr:relSizeAnchor>
  <cdr:relSizeAnchor xmlns:cdr="http://schemas.openxmlformats.org/drawingml/2006/chartDrawing">
    <cdr:from>
      <cdr:x>0.13736</cdr:x>
      <cdr:y>0.12274</cdr:y>
    </cdr:from>
    <cdr:to>
      <cdr:x>0.37912</cdr:x>
      <cdr:y>0.19876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A08F8E5A-E7BA-47D7-8374-B989D4EC171E}"/>
            </a:ext>
          </a:extLst>
        </cdr:cNvPr>
        <cdr:cNvSpPr txBox="1"/>
      </cdr:nvSpPr>
      <cdr:spPr>
        <a:xfrm xmlns:a="http://schemas.openxmlformats.org/drawingml/2006/main">
          <a:off x="900100" y="420116"/>
          <a:ext cx="1584176" cy="26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0.12499</cdr:x>
      <cdr:y>0.09362</cdr:y>
    </cdr:from>
    <cdr:to>
      <cdr:x>0.39645</cdr:x>
      <cdr:y>0.16964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EBCE2245-28FE-434E-AEEE-87976401DAD8}"/>
            </a:ext>
          </a:extLst>
        </cdr:cNvPr>
        <cdr:cNvSpPr txBox="1"/>
      </cdr:nvSpPr>
      <cdr:spPr>
        <a:xfrm xmlns:a="http://schemas.openxmlformats.org/drawingml/2006/main">
          <a:off x="823519" y="312228"/>
          <a:ext cx="1788577" cy="253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1 431 954</a:t>
          </a:r>
        </a:p>
      </cdr:txBody>
    </cdr:sp>
  </cdr:relSizeAnchor>
  <cdr:relSizeAnchor xmlns:cdr="http://schemas.openxmlformats.org/drawingml/2006/chartDrawing">
    <cdr:from>
      <cdr:x>0.61202</cdr:x>
      <cdr:y>0.03908</cdr:y>
    </cdr:from>
    <cdr:to>
      <cdr:x>0.86339</cdr:x>
      <cdr:y>0.11969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212BD03F-FBB5-4F0A-91C4-7F40E3662028}"/>
            </a:ext>
          </a:extLst>
        </cdr:cNvPr>
        <cdr:cNvSpPr txBox="1"/>
      </cdr:nvSpPr>
      <cdr:spPr>
        <a:xfrm xmlns:a="http://schemas.openxmlformats.org/drawingml/2006/main">
          <a:off x="4032449" y="130332"/>
          <a:ext cx="1656184" cy="268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1 561 091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0.12006</cdr:x>
      <cdr:y>0.00259</cdr:y>
    </cdr:from>
    <cdr:to>
      <cdr:x>0.93886</cdr:x>
      <cdr:y>0.09338</cdr:y>
    </cdr:to>
    <cdr:sp macro="" textlink="">
      <cdr:nvSpPr>
        <cdr:cNvPr id="2" name="TextBox 51">
          <a:extLst xmlns:a="http://schemas.openxmlformats.org/drawingml/2006/main">
            <a:ext uri="{FF2B5EF4-FFF2-40B4-BE49-F238E27FC236}">
              <a16:creationId xmlns:a16="http://schemas.microsoft.com/office/drawing/2014/main" xmlns="" id="{9695214D-08C9-4D68-9BA6-B560B3C7511A}"/>
            </a:ext>
          </a:extLst>
        </cdr:cNvPr>
        <cdr:cNvSpPr txBox="1"/>
      </cdr:nvSpPr>
      <cdr:spPr>
        <a:xfrm xmlns:a="http://schemas.openxmlformats.org/drawingml/2006/main">
          <a:off x="504056" y="14903"/>
          <a:ext cx="343751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СТРУКТУРА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rPr>
            <a:t>БЕЗВОЗМЕЗДНЫХ ПОСТУПЛЕНИЙ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0.41758</cdr:x>
      <cdr:y>0.0331</cdr:y>
    </cdr:from>
    <cdr:to>
      <cdr:x>0.58242</cdr:x>
      <cdr:y>0.12274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E0AF733-BC98-4800-B7C4-B772059099E8}"/>
            </a:ext>
          </a:extLst>
        </cdr:cNvPr>
        <cdr:cNvSpPr txBox="1"/>
      </cdr:nvSpPr>
      <cdr:spPr>
        <a:xfrm xmlns:a="http://schemas.openxmlformats.org/drawingml/2006/main">
          <a:off x="2736304" y="113303"/>
          <a:ext cx="1080120" cy="306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+190 381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0.4368</cdr:x>
      <cdr:y>0.64866</cdr:y>
    </cdr:from>
    <cdr:to>
      <cdr:x>0.57326</cdr:x>
      <cdr:y>0.7383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9437EE53-EC81-401A-920E-C1D61178F196}"/>
            </a:ext>
          </a:extLst>
        </cdr:cNvPr>
        <cdr:cNvSpPr txBox="1"/>
      </cdr:nvSpPr>
      <cdr:spPr>
        <a:xfrm xmlns:a="http://schemas.openxmlformats.org/drawingml/2006/main">
          <a:off x="2862250" y="2220314"/>
          <a:ext cx="894159" cy="306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+124 403</a:t>
          </a:r>
        </a:p>
      </cdr:txBody>
    </cdr:sp>
  </cdr:relSizeAnchor>
  <cdr:relSizeAnchor xmlns:cdr="http://schemas.openxmlformats.org/drawingml/2006/chartDrawing">
    <cdr:from>
      <cdr:x>0.43407</cdr:x>
      <cdr:y>0.55975</cdr:y>
    </cdr:from>
    <cdr:to>
      <cdr:x>0.57692</cdr:x>
      <cdr:y>0.64866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C7A3978A-6B68-4BB8-AC75-7427C34A312C}"/>
            </a:ext>
          </a:extLst>
        </cdr:cNvPr>
        <cdr:cNvCxnSpPr/>
      </cdr:nvCxnSpPr>
      <cdr:spPr>
        <a:xfrm xmlns:a="http://schemas.openxmlformats.org/drawingml/2006/main" flipV="1">
          <a:off x="2844316" y="1915986"/>
          <a:ext cx="936104" cy="304328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diamond" w="med" len="med"/>
          <a:tailEnd type="triangle" w="med" len="med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0.43407</cdr:x>
      <cdr:y>0.23783</cdr:y>
    </cdr:from>
    <cdr:to>
      <cdr:x>0.57163</cdr:x>
      <cdr:y>0.32746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B1B0F78D-89B8-4633-800D-D25543064207}"/>
            </a:ext>
          </a:extLst>
        </cdr:cNvPr>
        <cdr:cNvCxnSpPr/>
      </cdr:nvCxnSpPr>
      <cdr:spPr>
        <a:xfrm xmlns:a="http://schemas.openxmlformats.org/drawingml/2006/main" flipV="1">
          <a:off x="2844316" y="764235"/>
          <a:ext cx="901427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diamond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0.43407</cdr:x>
      <cdr:y>0.3131</cdr:y>
    </cdr:from>
    <cdr:to>
      <cdr:x>0.56955</cdr:x>
      <cdr:y>0.39662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26F84BCB-1038-451A-85E0-471658058196}"/>
            </a:ext>
          </a:extLst>
        </cdr:cNvPr>
        <cdr:cNvSpPr txBox="1"/>
      </cdr:nvSpPr>
      <cdr:spPr>
        <a:xfrm xmlns:a="http://schemas.openxmlformats.org/drawingml/2006/main">
          <a:off x="2844316" y="1071701"/>
          <a:ext cx="887785" cy="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rPr>
            <a:t>+65 977</a:t>
          </a:r>
        </a:p>
      </cdr:txBody>
    </cdr:sp>
  </cdr:relSizeAnchor>
  <cdr:relSizeAnchor xmlns:cdr="http://schemas.openxmlformats.org/drawingml/2006/chartDrawing">
    <cdr:from>
      <cdr:x>0.13736</cdr:x>
      <cdr:y>0.12274</cdr:y>
    </cdr:from>
    <cdr:to>
      <cdr:x>0.37912</cdr:x>
      <cdr:y>0.19876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A08F8E5A-E7BA-47D7-8374-B989D4EC171E}"/>
            </a:ext>
          </a:extLst>
        </cdr:cNvPr>
        <cdr:cNvSpPr txBox="1"/>
      </cdr:nvSpPr>
      <cdr:spPr>
        <a:xfrm xmlns:a="http://schemas.openxmlformats.org/drawingml/2006/main">
          <a:off x="900100" y="420116"/>
          <a:ext cx="1584176" cy="26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0.11865</cdr:x>
      <cdr:y>0.12274</cdr:y>
    </cdr:from>
    <cdr:to>
      <cdr:x>0.39011</cdr:x>
      <cdr:y>0.19876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EBCE2245-28FE-434E-AEEE-87976401DAD8}"/>
            </a:ext>
          </a:extLst>
        </cdr:cNvPr>
        <cdr:cNvSpPr txBox="1"/>
      </cdr:nvSpPr>
      <cdr:spPr>
        <a:xfrm xmlns:a="http://schemas.openxmlformats.org/drawingml/2006/main">
          <a:off x="777466" y="420116"/>
          <a:ext cx="1778818" cy="26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1 409 543</a:t>
          </a:r>
        </a:p>
      </cdr:txBody>
    </cdr:sp>
  </cdr:relSizeAnchor>
  <cdr:relSizeAnchor xmlns:cdr="http://schemas.openxmlformats.org/drawingml/2006/chartDrawing">
    <cdr:from>
      <cdr:x>0.61074</cdr:x>
      <cdr:y>0.03122</cdr:y>
    </cdr:from>
    <cdr:to>
      <cdr:x>0.88221</cdr:x>
      <cdr:y>0.10724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212BD03F-FBB5-4F0A-91C4-7F40E3662028}"/>
            </a:ext>
          </a:extLst>
        </cdr:cNvPr>
        <cdr:cNvSpPr txBox="1"/>
      </cdr:nvSpPr>
      <cdr:spPr>
        <a:xfrm xmlns:a="http://schemas.openxmlformats.org/drawingml/2006/main">
          <a:off x="4002039" y="106876"/>
          <a:ext cx="1778818" cy="26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1 599 924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0.13889</cdr:x>
      <cdr:y>0.5</cdr:y>
    </cdr:from>
    <cdr:to>
      <cdr:x>0.375</cdr:x>
      <cdr:y>0.60252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4F36B1C-5D67-45ED-8D1C-31D524C3CEF8}"/>
            </a:ext>
          </a:extLst>
        </cdr:cNvPr>
        <cdr:cNvSpPr txBox="1"/>
      </cdr:nvSpPr>
      <cdr:spPr>
        <a:xfrm xmlns:a="http://schemas.openxmlformats.org/drawingml/2006/main">
          <a:off x="720080" y="2160240"/>
          <a:ext cx="1224136" cy="44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0.30804</cdr:y>
    </cdr:from>
    <cdr:to>
      <cdr:x>0.38889</cdr:x>
      <cdr:y>0.37471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95F39E4-BDAB-46CE-92C9-8DA59BA66E16}"/>
            </a:ext>
          </a:extLst>
        </cdr:cNvPr>
        <cdr:cNvSpPr txBox="1"/>
      </cdr:nvSpPr>
      <cdr:spPr>
        <a:xfrm xmlns:a="http://schemas.openxmlformats.org/drawingml/2006/main">
          <a:off x="864096" y="1440160"/>
          <a:ext cx="1152116" cy="311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140 709</a:t>
          </a:r>
        </a:p>
      </cdr:txBody>
    </cdr:sp>
  </cdr:relSizeAnchor>
  <cdr:relSizeAnchor xmlns:cdr="http://schemas.openxmlformats.org/drawingml/2006/chartDrawing">
    <cdr:from>
      <cdr:x>0.625</cdr:x>
      <cdr:y>0.0224</cdr:y>
    </cdr:from>
    <cdr:to>
      <cdr:x>0.84722</cdr:x>
      <cdr:y>0.08907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FC76D3C7-7AE9-4F42-B1F2-1E72454C5F5C}"/>
            </a:ext>
          </a:extLst>
        </cdr:cNvPr>
        <cdr:cNvSpPr txBox="1"/>
      </cdr:nvSpPr>
      <cdr:spPr>
        <a:xfrm xmlns:a="http://schemas.openxmlformats.org/drawingml/2006/main">
          <a:off x="3240360" y="96793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230 256</a:t>
          </a:r>
        </a:p>
        <a:p xmlns:a="http://schemas.openxmlformats.org/drawingml/2006/main">
          <a:pPr algn="ctr"/>
          <a:endParaRPr lang="ru-RU" sz="14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0.375</cdr:x>
      <cdr:y>0.13863</cdr:y>
    </cdr:from>
    <cdr:to>
      <cdr:x>0.59722</cdr:x>
      <cdr:y>0.29279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A12FB431-1C27-4D7C-8604-15D4C8C32945}"/>
            </a:ext>
          </a:extLst>
        </cdr:cNvPr>
        <cdr:cNvSpPr txBox="1"/>
      </cdr:nvSpPr>
      <cdr:spPr>
        <a:xfrm xmlns:a="http://schemas.openxmlformats.org/drawingml/2006/main">
          <a:off x="1944216" y="648152"/>
          <a:ext cx="1152116" cy="720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+89 547 (163,6%)</a:t>
          </a:r>
        </a:p>
      </cdr:txBody>
    </cdr:sp>
  </cdr:relSizeAnchor>
  <cdr:relSizeAnchor xmlns:cdr="http://schemas.openxmlformats.org/drawingml/2006/chartDrawing">
    <cdr:from>
      <cdr:x>0.39742</cdr:x>
      <cdr:y>0.59234</cdr:y>
    </cdr:from>
    <cdr:to>
      <cdr:x>0.61964</cdr:x>
      <cdr:y>0.7465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7DD5F660-FAC6-47E1-B202-554156E967A5}"/>
            </a:ext>
          </a:extLst>
        </cdr:cNvPr>
        <cdr:cNvSpPr txBox="1"/>
      </cdr:nvSpPr>
      <cdr:spPr>
        <a:xfrm xmlns:a="http://schemas.openxmlformats.org/drawingml/2006/main">
          <a:off x="2060444" y="2769347"/>
          <a:ext cx="1152116" cy="720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+55 326 (468,5%)</a:t>
          </a:r>
        </a:p>
      </cdr:txBody>
    </cdr:sp>
  </cdr:relSizeAnchor>
  <cdr:relSizeAnchor xmlns:cdr="http://schemas.openxmlformats.org/drawingml/2006/chartDrawing">
    <cdr:from>
      <cdr:x>0.38889</cdr:x>
      <cdr:y>0.35665</cdr:y>
    </cdr:from>
    <cdr:to>
      <cdr:x>0.61111</cdr:x>
      <cdr:y>0.51081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5FC85BC8-3C36-4FA8-9E8E-D1CD659ADBB2}"/>
            </a:ext>
          </a:extLst>
        </cdr:cNvPr>
        <cdr:cNvSpPr txBox="1"/>
      </cdr:nvSpPr>
      <cdr:spPr>
        <a:xfrm xmlns:a="http://schemas.openxmlformats.org/drawingml/2006/main">
          <a:off x="2016230" y="1667450"/>
          <a:ext cx="1152116" cy="720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+34 221 (127,2%)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0.06597</cdr:x>
      <cdr:y>0.5852</cdr:y>
    </cdr:from>
    <cdr:to>
      <cdr:x>0.22164</cdr:x>
      <cdr:y>0.64154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254E0D7-8386-4D08-94B8-234EAA94014B}"/>
            </a:ext>
          </a:extLst>
        </cdr:cNvPr>
        <cdr:cNvSpPr txBox="1"/>
      </cdr:nvSpPr>
      <cdr:spPr>
        <a:xfrm xmlns:a="http://schemas.openxmlformats.org/drawingml/2006/main">
          <a:off x="396683" y="2243848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0.06968</cdr:x>
      <cdr:y>0.53393</cdr:y>
    </cdr:from>
    <cdr:to>
      <cdr:x>0.22724</cdr:x>
      <cdr:y>0.63421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27B29853-3992-4C1A-A080-95F5E3753701}"/>
            </a:ext>
          </a:extLst>
        </cdr:cNvPr>
        <cdr:cNvSpPr txBox="1"/>
      </cdr:nvSpPr>
      <cdr:spPr>
        <a:xfrm xmlns:a="http://schemas.openxmlformats.org/drawingml/2006/main">
          <a:off x="419002" y="1544092"/>
          <a:ext cx="947449" cy="290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 Narrow" panose="020B0606020202030204" pitchFamily="34" charset="0"/>
            </a:rPr>
            <a:t>28 623</a:t>
          </a:r>
        </a:p>
      </cdr:txBody>
    </cdr:sp>
  </cdr:relSizeAnchor>
  <cdr:relSizeAnchor xmlns:cdr="http://schemas.openxmlformats.org/drawingml/2006/chartDrawing">
    <cdr:from>
      <cdr:x>0.30917</cdr:x>
      <cdr:y>0.24101</cdr:y>
    </cdr:from>
    <cdr:to>
      <cdr:x>0.4546</cdr:x>
      <cdr:y>0.33588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B63110FD-B95B-4CF5-9D68-9121D848413F}"/>
            </a:ext>
          </a:extLst>
        </cdr:cNvPr>
        <cdr:cNvSpPr txBox="1"/>
      </cdr:nvSpPr>
      <cdr:spPr>
        <a:xfrm xmlns:a="http://schemas.openxmlformats.org/drawingml/2006/main">
          <a:off x="1836843" y="7316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 Narrow" panose="020B0606020202030204" pitchFamily="34" charset="0"/>
            </a:rPr>
            <a:t>83 501</a:t>
          </a:r>
        </a:p>
      </cdr:txBody>
    </cdr:sp>
  </cdr:relSizeAnchor>
  <cdr:relSizeAnchor xmlns:cdr="http://schemas.openxmlformats.org/drawingml/2006/chartDrawing">
    <cdr:from>
      <cdr:x>0.5484</cdr:x>
      <cdr:y>0.07762</cdr:y>
    </cdr:from>
    <cdr:to>
      <cdr:x>0.69384</cdr:x>
      <cdr:y>0.17249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D3ADAC5C-9232-4F5D-9F06-68800B9AB358}"/>
            </a:ext>
          </a:extLst>
        </cdr:cNvPr>
        <cdr:cNvSpPr txBox="1"/>
      </cdr:nvSpPr>
      <cdr:spPr>
        <a:xfrm xmlns:a="http://schemas.openxmlformats.org/drawingml/2006/main">
          <a:off x="3258214" y="23564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 Narrow" panose="020B0606020202030204" pitchFamily="34" charset="0"/>
            </a:rPr>
            <a:t>117 027</a:t>
          </a:r>
        </a:p>
      </cdr:txBody>
    </cdr:sp>
  </cdr:relSizeAnchor>
  <cdr:relSizeAnchor xmlns:cdr="http://schemas.openxmlformats.org/drawingml/2006/chartDrawing">
    <cdr:from>
      <cdr:x>0.77669</cdr:x>
      <cdr:y>0.12164</cdr:y>
    </cdr:from>
    <cdr:to>
      <cdr:x>0.93425</cdr:x>
      <cdr:y>0.21651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BCF7A7DA-A946-40B2-8145-2C4F3CFF49AF}"/>
            </a:ext>
          </a:extLst>
        </cdr:cNvPr>
        <cdr:cNvSpPr txBox="1"/>
      </cdr:nvSpPr>
      <cdr:spPr>
        <a:xfrm xmlns:a="http://schemas.openxmlformats.org/drawingml/2006/main">
          <a:off x="4670453" y="351768"/>
          <a:ext cx="947449" cy="27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 Narrow" panose="020B0606020202030204" pitchFamily="34" charset="0"/>
            </a:rPr>
            <a:t>105 790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07A8-AA36-471E-8129-CA64C2D8521A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5902-5396-4778-B23C-A8838DACE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5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28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4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95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45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5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0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85738" y="800100"/>
            <a:ext cx="7108826" cy="3998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5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2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5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2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4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4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8629-F3A3-4EE2-9E5F-412BB83C960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369" y="1062480"/>
            <a:ext cx="8892479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ИСПОЛНЕНИЕ БЮДЖЕТА </a:t>
            </a:r>
            <a:b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КРАСНОКАМСКОГО МУНИЦИПАЛЬНОГО РАЙОНА </a:t>
            </a:r>
            <a:b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ЗА 201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8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7502" y="5794934"/>
            <a:ext cx="6948263" cy="90872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Докладчик:</a:t>
            </a:r>
          </a:p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Начальник финансового управления </a:t>
            </a:r>
          </a:p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М.Л. Куличкова</a:t>
            </a:r>
          </a:p>
        </p:txBody>
      </p:sp>
      <p:pic>
        <p:nvPicPr>
          <p:cNvPr id="2050" name="Picture 2" descr="http://krasnokamskiy.com/media/project_mo_152/80/48/7c/4b/9b/13/_mg_812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1" y="2708920"/>
            <a:ext cx="88924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71464" y="548681"/>
            <a:ext cx="9396537" cy="72001"/>
            <a:chOff x="0" y="245663"/>
            <a:chExt cx="12191999" cy="1089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245663"/>
              <a:ext cx="12191999" cy="1089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58000" y="245663"/>
              <a:ext cx="6876000" cy="108955"/>
            </a:xfrm>
            <a:prstGeom prst="rect">
              <a:avLst/>
            </a:prstGeom>
            <a:solidFill>
              <a:srgbClr val="C2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pic>
        <p:nvPicPr>
          <p:cNvPr id="9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03" y="266918"/>
            <a:ext cx="504000" cy="7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flipH="1">
            <a:off x="1649760" y="2564904"/>
            <a:ext cx="8892480" cy="72000"/>
          </a:xfrm>
          <a:prstGeom prst="rect">
            <a:avLst/>
          </a:prstGeom>
          <a:gradFill flip="none" rotWithShape="1">
            <a:gsLst>
              <a:gs pos="92096">
                <a:srgbClr val="2075AF"/>
              </a:gs>
              <a:gs pos="0">
                <a:srgbClr val="C21414"/>
              </a:gs>
              <a:gs pos="74000">
                <a:srgbClr val="2C79AE">
                  <a:shade val="67500"/>
                  <a:satMod val="115000"/>
                  <a:alpha val="56000"/>
                </a:srgbClr>
              </a:gs>
              <a:gs pos="100000">
                <a:srgbClr val="2C79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649761" y="5722934"/>
            <a:ext cx="8892480" cy="72000"/>
          </a:xfrm>
          <a:prstGeom prst="rect">
            <a:avLst/>
          </a:prstGeom>
          <a:gradFill flip="none" rotWithShape="1">
            <a:gsLst>
              <a:gs pos="0">
                <a:srgbClr val="C21414"/>
              </a:gs>
              <a:gs pos="74000">
                <a:srgbClr val="2C79AE">
                  <a:shade val="67500"/>
                  <a:satMod val="115000"/>
                  <a:alpha val="56000"/>
                </a:srgbClr>
              </a:gs>
              <a:gs pos="100000">
                <a:srgbClr val="2C79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74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10854"/>
            <a:ext cx="9217024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ДОСТИГНУТЫЕ РЕЗУЛЬТАТЫ МУНИЦИПАЛЬНЫХ ПРОГРАММ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055440" y="836712"/>
            <a:ext cx="10657184" cy="72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2E00D68A-F6C9-4888-AFAF-4E2639C0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18544"/>
              </p:ext>
            </p:extLst>
          </p:nvPr>
        </p:nvGraphicFramePr>
        <p:xfrm>
          <a:off x="376720" y="1896188"/>
          <a:ext cx="11551928" cy="45048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xmlns="" val="405307349"/>
                    </a:ext>
                  </a:extLst>
                </a:gridCol>
                <a:gridCol w="656840">
                  <a:extLst>
                    <a:ext uri="{9D8B030D-6E8A-4147-A177-3AD203B41FA5}">
                      <a16:colId xmlns:a16="http://schemas.microsoft.com/office/drawing/2014/main" xmlns="" val="208021908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6676463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9326584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xmlns="" val="3456687815"/>
                    </a:ext>
                  </a:extLst>
                </a:gridCol>
                <a:gridCol w="656840">
                  <a:extLst>
                    <a:ext uri="{9D8B030D-6E8A-4147-A177-3AD203B41FA5}">
                      <a16:colId xmlns:a16="http://schemas.microsoft.com/office/drawing/2014/main" xmlns="" val="7773979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63923315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96715437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xmlns="" val="3662655663"/>
                    </a:ext>
                  </a:extLst>
                </a:gridCol>
                <a:gridCol w="656840">
                  <a:extLst>
                    <a:ext uri="{9D8B030D-6E8A-4147-A177-3AD203B41FA5}">
                      <a16:colId xmlns:a16="http://schemas.microsoft.com/office/drawing/2014/main" xmlns="" val="3821436081"/>
                    </a:ext>
                  </a:extLst>
                </a:gridCol>
                <a:gridCol w="761368">
                  <a:extLst>
                    <a:ext uri="{9D8B030D-6E8A-4147-A177-3AD203B41FA5}">
                      <a16:colId xmlns:a16="http://schemas.microsoft.com/office/drawing/2014/main" xmlns="" val="2453602706"/>
                    </a:ext>
                  </a:extLst>
                </a:gridCol>
              </a:tblGrid>
              <a:tr h="3443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2818795"/>
                  </a:ext>
                </a:extLst>
              </a:tr>
              <a:tr h="728918"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СНИЖЕНИЕ КОЛИЧЕСТВА ПРЕСТУПЛЕНИЙ В ОБЩЕСТВЕННЫХ МЕСТАХ,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 УЧАСТНИКОВ – ПОБЕДИТЕЛЕЙ КОНКУРСОВ СОЦИАЛЬНО-КУЛЬТУРНЫХ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УРОВЕНЬ УКОМПЛЕТОВАННОСТИ ПЕРСОНАЛОМ ОМСУ,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18829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463393"/>
                  </a:ext>
                </a:extLst>
              </a:tr>
              <a:tr h="1210005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СНИЖЕНИЕ ДОЛИ НЕСОВЕРШЕННОЛЕТНИХ, СОВЕРШИВШИХ ПРЕСТУПЛЕНИЯ И ОБЩЕСТВЕННО-ОПАСНЫЕ ДЕЯНИЯ ОТ ОБЩЕГО КОЛИЧЕСТВА НЕСОВЕРШЕННОЛЕТНИХ,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СОЦИАЛЬНО-ОРИЕНТИРОВАННЫХ ОРГАНИЗАЦИЙ, РЕАЛИЗУЮЩИХ МЕРОПРИЯТИЯ В СФЕРЕ ОБЩЕГРАЖДАНСКОГО ЕДИНСТВА И ПОЛУЧАЮЩИХ ФИНАНСОВУЮ И ИМУЩЕСТВЕННУЮ ПОДДЕРЖКУ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МУНИЦИПАЛЬНЫХ СЛУЖАЩИХ, СВОЕВРЕМЕННО ПРЕДСТАВИВИШИХ СВЕДЕНИЯ О ДОХОДАХ,  РАСХОДАХ, ОБ ИМУЩЕСТВЕ И ОБЯЗАТЕЛЬСТВАХ ИМУЩЕСТВЕННОГО ХАРАКТЕРА ОТ ОБЩЕГО ЧИСЛА МУНИЦИПАЛЬНЫХ СЛУЖАЩИХ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8326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9685852"/>
                  </a:ext>
                </a:extLst>
              </a:tr>
              <a:tr h="728918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СНИЖЕНИЕ КОЛИЧЕСТВА ДОРОЖНО-ТРАНСПОРТНЫХ ПРОИСШЕСТВИЙ,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833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ИНФОРМАЦИОННЫХ МАТЕРИАЛОВ В СМИ, НАПРАВЛЕННЫХ НА УКРЕПЛЕНИЕ ГРАЖДНСКОГО ЕДИНСТВА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МУНИЦИПАЛЬНЫХ ПРАВОВЫХ АКТОВ, ПРОШЕДШИХ НТИКОРРУПЦИАОННУЮ ЭКСПЕРТИЗУ,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7661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144159"/>
                  </a:ext>
                </a:extLst>
              </a:tr>
              <a:tr h="728918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СНИЖЕНИЕ УРОВНЯ РАСПРОСТРАНЕННОСТИ НАРКОЛОГИЧЕСКИХ ЗАБОЛЕВАНИЙ НА 100 ТЫС. НАСЕЛЕНИЯ,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1215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ГРАЖДАН, УЧАСТВУЮЩИХ В МЕРОПРИЯТИЯХ ПО ПАТРИОТИЧЕСКОМУ ВОСПИТАНИЮ,%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27,0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27,9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МУНИЦИПАЛЬНЫХ СЛУЖАЩИХ, ПРОШЕДШИХ ПОВЫШЕНИЕ КВАЛИФИКАЦИИ,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02476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F2FB39-1CEA-4CC2-B7D3-2BD5D805F733}"/>
              </a:ext>
            </a:extLst>
          </p:cNvPr>
          <p:cNvSpPr txBox="1"/>
          <p:nvPr/>
        </p:nvSpPr>
        <p:spPr>
          <a:xfrm>
            <a:off x="461988" y="1005654"/>
            <a:ext cx="21056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ОБЕСПЕЧЕНИЕ </a:t>
            </a:r>
          </a:p>
          <a:p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ОБЩЕСТВЕННОЙ </a:t>
            </a:r>
          </a:p>
          <a:p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БЕЗОПАСНОСТИ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AF8A97-0DD9-47D8-A704-DF9EF3187471}"/>
              </a:ext>
            </a:extLst>
          </p:cNvPr>
          <p:cNvSpPr txBox="1"/>
          <p:nvPr/>
        </p:nvSpPr>
        <p:spPr>
          <a:xfrm>
            <a:off x="4240285" y="991975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rgbClr val="7030A0"/>
                </a:solidFill>
                <a:latin typeface="Arial Narrow" panose="020B0606020202030204" pitchFamily="34" charset="0"/>
              </a:rPr>
              <a:t>УКРЕПЛЕНИЕ </a:t>
            </a:r>
          </a:p>
          <a:p>
            <a:r>
              <a:rPr lang="ru-RU" sz="1650" b="1" dirty="0">
                <a:solidFill>
                  <a:srgbClr val="7030A0"/>
                </a:solidFill>
                <a:latin typeface="Arial Narrow" panose="020B0606020202030204" pitchFamily="34" charset="0"/>
              </a:rPr>
              <a:t>ГРАЖДАНСКОГО ЕДИНСТВА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62968B-D1AC-44DE-86D9-EA4DA05D7CCF}"/>
              </a:ext>
            </a:extLst>
          </p:cNvPr>
          <p:cNvSpPr txBox="1"/>
          <p:nvPr/>
        </p:nvSpPr>
        <p:spPr>
          <a:xfrm>
            <a:off x="8112224" y="970249"/>
            <a:ext cx="28803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СОВЕРШЕНСТВОВАНИЕ МУНИЦИПАЛЬНОГО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BB49CB-76E5-437F-8758-CCB24566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875" y="1020864"/>
            <a:ext cx="1296145" cy="854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F1B0A1-C876-412D-A160-074DDC488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293" y="1005654"/>
            <a:ext cx="1486019" cy="865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905563-F3F4-4322-8099-2C04142AE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40" y="1005654"/>
            <a:ext cx="1136907" cy="827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301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63" y="159106"/>
            <a:ext cx="10697144" cy="5620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ИЗМЕНЕНИЕ УРОВНЯ ЗАРАБОТНОЙ ПЛАТЫ «УКАЗНЫХ» КАТЕГОРИЙ РАБОТНИКОВ МУНИЦИПАЛЬНЫХ УЧРЕЖДЕНИЙ 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1400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70881" y="872717"/>
            <a:ext cx="10661748" cy="8465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5EEC9F18-1DCB-4748-A384-D19FC243C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473259"/>
              </p:ext>
            </p:extLst>
          </p:nvPr>
        </p:nvGraphicFramePr>
        <p:xfrm>
          <a:off x="1170881" y="1196753"/>
          <a:ext cx="9361040" cy="550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FD2F1C06-FAD5-4DFC-A0A7-2BE369B704C7}"/>
              </a:ext>
            </a:extLst>
          </p:cNvPr>
          <p:cNvCxnSpPr>
            <a:cxnSpLocks/>
          </p:cNvCxnSpPr>
          <p:nvPr/>
        </p:nvCxnSpPr>
        <p:spPr>
          <a:xfrm flipV="1">
            <a:off x="8832304" y="1628800"/>
            <a:ext cx="648072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634401-7D5F-4193-803A-B9DCE5A28F90}"/>
              </a:ext>
            </a:extLst>
          </p:cNvPr>
          <p:cNvSpPr txBox="1"/>
          <p:nvPr/>
        </p:nvSpPr>
        <p:spPr>
          <a:xfrm>
            <a:off x="9552384" y="1853667"/>
            <a:ext cx="17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2 157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РУБ.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(109,3%)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C7891D61-3CEC-44A9-AE54-0B038706F2C0}"/>
              </a:ext>
            </a:extLst>
          </p:cNvPr>
          <p:cNvCxnSpPr>
            <a:cxnSpLocks/>
          </p:cNvCxnSpPr>
          <p:nvPr/>
        </p:nvCxnSpPr>
        <p:spPr>
          <a:xfrm flipV="1">
            <a:off x="9624392" y="2847950"/>
            <a:ext cx="648072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70279CE-69B2-48EF-A727-9F4294A11464}"/>
              </a:ext>
            </a:extLst>
          </p:cNvPr>
          <p:cNvSpPr txBox="1"/>
          <p:nvPr/>
        </p:nvSpPr>
        <p:spPr>
          <a:xfrm>
            <a:off x="10042153" y="3117515"/>
            <a:ext cx="17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1 992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РУБ.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(107,1%)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C267574D-3C49-461F-89BC-94EA3A374488}"/>
              </a:ext>
            </a:extLst>
          </p:cNvPr>
          <p:cNvCxnSpPr>
            <a:cxnSpLocks/>
          </p:cNvCxnSpPr>
          <p:nvPr/>
        </p:nvCxnSpPr>
        <p:spPr>
          <a:xfrm flipV="1">
            <a:off x="9609670" y="4089985"/>
            <a:ext cx="648072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8F724C-A019-4DC1-9F54-15127903AFA9}"/>
              </a:ext>
            </a:extLst>
          </p:cNvPr>
          <p:cNvSpPr txBox="1"/>
          <p:nvPr/>
        </p:nvSpPr>
        <p:spPr>
          <a:xfrm>
            <a:off x="10042153" y="4366022"/>
            <a:ext cx="17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5 618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РУБ.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(122,9%)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E03C44CD-979C-47A4-B469-F3C059015E66}"/>
              </a:ext>
            </a:extLst>
          </p:cNvPr>
          <p:cNvCxnSpPr>
            <a:cxnSpLocks/>
          </p:cNvCxnSpPr>
          <p:nvPr/>
        </p:nvCxnSpPr>
        <p:spPr>
          <a:xfrm flipV="1">
            <a:off x="8501546" y="5337211"/>
            <a:ext cx="648072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74D024-A2F5-4A3D-A815-A47A10A65DEA}"/>
              </a:ext>
            </a:extLst>
          </p:cNvPr>
          <p:cNvSpPr txBox="1"/>
          <p:nvPr/>
        </p:nvSpPr>
        <p:spPr>
          <a:xfrm>
            <a:off x="9320683" y="5616523"/>
            <a:ext cx="170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4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985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РУБ.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(12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4,4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59589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62" y="159106"/>
            <a:ext cx="10524553" cy="5620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БЮДЖЕТНЫЕ ИНВЕСТИЦИИ И МЕРОПРИЯТИЯ РАЗВИТИЯ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3" y="52531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51459" y="758475"/>
            <a:ext cx="10661748" cy="8465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7394F87-A5DC-40BB-82C8-095585054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277475"/>
              </p:ext>
            </p:extLst>
          </p:nvPr>
        </p:nvGraphicFramePr>
        <p:xfrm>
          <a:off x="551384" y="1340768"/>
          <a:ext cx="5184576" cy="46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711808D5-C55F-48E9-91FC-35A9CEE452E8}"/>
              </a:ext>
            </a:extLst>
          </p:cNvPr>
          <p:cNvCxnSpPr>
            <a:cxnSpLocks/>
          </p:cNvCxnSpPr>
          <p:nvPr/>
        </p:nvCxnSpPr>
        <p:spPr>
          <a:xfrm flipV="1">
            <a:off x="2899854" y="4365104"/>
            <a:ext cx="675866" cy="613394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64EB2DC-7327-40A1-9741-E9170FE889AB}"/>
              </a:ext>
            </a:extLst>
          </p:cNvPr>
          <p:cNvCxnSpPr>
            <a:cxnSpLocks/>
          </p:cNvCxnSpPr>
          <p:nvPr/>
        </p:nvCxnSpPr>
        <p:spPr>
          <a:xfrm flipV="1">
            <a:off x="2899854" y="3429000"/>
            <a:ext cx="675866" cy="569546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4B7E2D20-88CC-49C2-8DC9-6D407F205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649463"/>
              </p:ext>
            </p:extLst>
          </p:nvPr>
        </p:nvGraphicFramePr>
        <p:xfrm>
          <a:off x="5807968" y="1462713"/>
          <a:ext cx="5688632" cy="455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009B7B15-F347-410C-895F-DC87AEEF6F95}"/>
              </a:ext>
            </a:extLst>
          </p:cNvPr>
          <p:cNvCxnSpPr>
            <a:cxnSpLocks/>
          </p:cNvCxnSpPr>
          <p:nvPr/>
        </p:nvCxnSpPr>
        <p:spPr>
          <a:xfrm flipV="1">
            <a:off x="2855640" y="2355478"/>
            <a:ext cx="664493" cy="569466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DDE3F9-392E-4948-9D53-B4111AA462EE}"/>
              </a:ext>
            </a:extLst>
          </p:cNvPr>
          <p:cNvSpPr txBox="1"/>
          <p:nvPr/>
        </p:nvSpPr>
        <p:spPr>
          <a:xfrm>
            <a:off x="6816080" y="1146921"/>
            <a:ext cx="3456384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СТРУКТУРА БЮДЖЕТА РАЗВИТИЯ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296DE2-80DC-436E-8FEF-927B2BF002DC}"/>
              </a:ext>
            </a:extLst>
          </p:cNvPr>
          <p:cNvSpPr txBox="1"/>
          <p:nvPr/>
        </p:nvSpPr>
        <p:spPr>
          <a:xfrm>
            <a:off x="1459694" y="1069845"/>
            <a:ext cx="3456384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ДИНАМИКА БЮДЖЕТА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626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62" y="159106"/>
            <a:ext cx="10524553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ИНВЕСТИЦИИ РАЙОНА – 70 340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ТЫС.Р.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(4,5% В ОБЩЕЙ СУММЕ РАСХОДОВ)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3" y="52531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51459" y="758475"/>
            <a:ext cx="10661748" cy="8465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7A7F61A-3FD5-44CE-987D-CC789F7C13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17466"/>
              </p:ext>
            </p:extLst>
          </p:nvPr>
        </p:nvGraphicFramePr>
        <p:xfrm>
          <a:off x="1116063" y="1124745"/>
          <a:ext cx="10524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615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63" y="159106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ДОРОЖНЫЙ ФОНД РАЙОНА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3" y="52531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51459" y="758475"/>
            <a:ext cx="10661748" cy="8465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104112" y="965070"/>
          <a:ext cx="4680520" cy="57504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4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3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 Narrow" pitchFamily="34" charset="0"/>
                        </a:rPr>
                        <a:t>ИЗРАСХОДОВАНО В 2018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105 790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 Narrow" pitchFamily="34" charset="0"/>
                        </a:rPr>
                        <a:t>СОДЕРЖАНИЕ АВТОМОБИЛЬНЫХ</a:t>
                      </a:r>
                      <a:r>
                        <a:rPr lang="ru-RU" sz="1200" b="1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 Narrow" pitchFamily="34" charset="0"/>
                        </a:rPr>
                        <a:t>ДОРОГ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19 172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 Narrow" pitchFamily="34" charset="0"/>
                        </a:rPr>
                        <a:t>РЕМОНТ </a:t>
                      </a:r>
                      <a:r>
                        <a:rPr lang="ru-RU" sz="1200" b="1" baseline="0" dirty="0">
                          <a:latin typeface="Arial Narrow" pitchFamily="34" charset="0"/>
                        </a:rPr>
                        <a:t> АВТОМОБИЛЬНЫХ </a:t>
                      </a:r>
                      <a:r>
                        <a:rPr lang="ru-RU" sz="1200" b="1" dirty="0">
                          <a:latin typeface="Arial Narrow" pitchFamily="34" charset="0"/>
                        </a:rPr>
                        <a:t>ДОРОГ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83 328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 Narrow" pitchFamily="34" charset="0"/>
                        </a:rPr>
                        <a:t>     </a:t>
                      </a:r>
                      <a:r>
                        <a:rPr lang="ru-RU" sz="1000" b="0" dirty="0">
                          <a:latin typeface="Arial Narrow" pitchFamily="34" charset="0"/>
                        </a:rPr>
                        <a:t>А/ДОРОГА </a:t>
                      </a:r>
                      <a:r>
                        <a:rPr lang="ru-RU" sz="1200" b="0" dirty="0">
                          <a:latin typeface="Arial Narrow" pitchFamily="34" charset="0"/>
                        </a:rPr>
                        <a:t>МЫСЫ-ЛАСЬВА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latin typeface="Arial Narrow" pitchFamily="34" charset="0"/>
                        </a:rPr>
                        <a:t>32 213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 Narrow" pitchFamily="34" charset="0"/>
                        </a:rPr>
                        <a:t>    </a:t>
                      </a:r>
                      <a:r>
                        <a:rPr lang="ru-RU" sz="1000" dirty="0">
                          <a:latin typeface="Arial Narrow" pitchFamily="34" charset="0"/>
                        </a:rPr>
                        <a:t> А/ДОРОГА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НОВАЯ ИВАНОВКА-ЧЕРНАЯ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5 198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 Narrow" pitchFamily="34" charset="0"/>
                        </a:rPr>
                        <a:t>    </a:t>
                      </a:r>
                      <a:r>
                        <a:rPr lang="ru-RU" sz="1000" dirty="0">
                          <a:latin typeface="Arial Narrow" pitchFamily="34" charset="0"/>
                        </a:rPr>
                        <a:t> А/ДОРОГА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НОВАЯ ИВАНОВКА-ОВЕРЯТА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16 917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Arial Narrow" pitchFamily="34" charset="0"/>
                        </a:rPr>
                        <a:t>      А/ДОРОГА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МОКИНО-МАЙСКИЙ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5 886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 Narrow" pitchFamily="34" charset="0"/>
                        </a:rPr>
                        <a:t>      </a:t>
                      </a:r>
                      <a:r>
                        <a:rPr lang="ru-RU" sz="1000" dirty="0">
                          <a:latin typeface="Arial Narrow" pitchFamily="34" charset="0"/>
                        </a:rPr>
                        <a:t>А/ДОРОГА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СТРЯПУНЯТА-АНАНИЧИ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5 156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 Narrow" pitchFamily="34" charset="0"/>
                        </a:rPr>
                        <a:t>  </a:t>
                      </a:r>
                      <a:r>
                        <a:rPr lang="ru-RU" sz="1000" dirty="0">
                          <a:latin typeface="Arial Narrow" pitchFamily="34" charset="0"/>
                        </a:rPr>
                        <a:t>   ПОДЪЕЗД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Д. ШИЛОВО ОТ М-7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4 831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51614117"/>
                  </a:ext>
                </a:extLst>
              </a:tr>
              <a:tr h="41992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 Narrow" pitchFamily="34" charset="0"/>
                        </a:rPr>
                        <a:t>    </a:t>
                      </a:r>
                      <a:r>
                        <a:rPr lang="ru-RU" sz="1000" b="0" dirty="0">
                          <a:latin typeface="Arial Narrow" pitchFamily="34" charset="0"/>
                        </a:rPr>
                        <a:t> А/ДОРОГА </a:t>
                      </a:r>
                      <a:r>
                        <a:rPr lang="ru-RU" sz="1200" b="0" dirty="0">
                          <a:latin typeface="Arial Narrow" pitchFamily="34" charset="0"/>
                        </a:rPr>
                        <a:t>ПОДСОБНОГО ХОЗЯЙСТВА НОВОСЕЛЫ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latin typeface="Arial Narrow" pitchFamily="34" charset="0"/>
                        </a:rPr>
                        <a:t>7 046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Arial Narrow" pitchFamily="34" charset="0"/>
                        </a:rPr>
                        <a:t>     УЛИЦА </a:t>
                      </a:r>
                      <a:r>
                        <a:rPr lang="ru-RU" sz="1200" b="0" dirty="0">
                          <a:latin typeface="Arial Narrow" pitchFamily="34" charset="0"/>
                        </a:rPr>
                        <a:t>МОЛОДЕЖНАЯ П. ОВЕРЯТА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latin typeface="Arial Narrow" pitchFamily="34" charset="0"/>
                        </a:rPr>
                        <a:t>6 080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 Narrow" pitchFamily="34" charset="0"/>
                        </a:rPr>
                        <a:t>РЕМОНТ МОСТОВ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2 690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 Narrow" pitchFamily="34" charset="0"/>
                        </a:rPr>
                        <a:t>     </a:t>
                      </a:r>
                      <a:r>
                        <a:rPr lang="ru-RU" sz="1000" b="0" dirty="0">
                          <a:latin typeface="Arial Narrow" pitchFamily="34" charset="0"/>
                        </a:rPr>
                        <a:t>МОСТ ЧЕРЕЗ РЕКУ </a:t>
                      </a:r>
                      <a:r>
                        <a:rPr lang="ru-RU" sz="1200" b="0" dirty="0">
                          <a:latin typeface="Arial Narrow" pitchFamily="34" charset="0"/>
                        </a:rPr>
                        <a:t>ЛАСЬВУ П. ЛАСЬВА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>
                          <a:latin typeface="Arial Narrow" pitchFamily="34" charset="0"/>
                        </a:rPr>
                        <a:t>1 635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Arial Narrow" pitchFamily="34" charset="0"/>
                        </a:rPr>
                        <a:t>     МОСТ ЧЕРЕЗ РУЧЕЙ НА А/ДОРОГЕ </a:t>
                      </a:r>
                      <a:r>
                        <a:rPr lang="ru-RU" sz="1200" dirty="0">
                          <a:latin typeface="Arial Narrow" pitchFamily="34" charset="0"/>
                        </a:rPr>
                        <a:t>ЛАСЬВА-МОШНИ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Arial Narrow" pitchFamily="34" charset="0"/>
                        </a:rPr>
                        <a:t>1 055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24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 Narrow" pitchFamily="34" charset="0"/>
                        </a:rPr>
                        <a:t>ПРОЕКТНЫЕ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667528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7E398459-EB2D-4019-A5B8-2BA404C30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479345"/>
              </p:ext>
            </p:extLst>
          </p:nvPr>
        </p:nvGraphicFramePr>
        <p:xfrm>
          <a:off x="882793" y="1450887"/>
          <a:ext cx="6013307" cy="28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8DADB90-E699-421E-8E98-AFC4957D9B11}"/>
              </a:ext>
            </a:extLst>
          </p:cNvPr>
          <p:cNvCxnSpPr>
            <a:cxnSpLocks/>
          </p:cNvCxnSpPr>
          <p:nvPr/>
        </p:nvCxnSpPr>
        <p:spPr>
          <a:xfrm flipV="1">
            <a:off x="1775520" y="1317421"/>
            <a:ext cx="4032448" cy="1103467"/>
          </a:xfrm>
          <a:prstGeom prst="straightConnector1">
            <a:avLst/>
          </a:prstGeom>
          <a:ln w="19050"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A7492A-E90F-429B-990E-1DF7B03C5647}"/>
              </a:ext>
            </a:extLst>
          </p:cNvPr>
          <p:cNvSpPr txBox="1"/>
          <p:nvPr/>
        </p:nvSpPr>
        <p:spPr>
          <a:xfrm>
            <a:off x="5550421" y="1163532"/>
            <a:ext cx="115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369,6%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xmlns="" id="{D95E1125-5F48-4068-8689-7985503E6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791745"/>
              </p:ext>
            </p:extLst>
          </p:nvPr>
        </p:nvGraphicFramePr>
        <p:xfrm>
          <a:off x="1206327" y="4342807"/>
          <a:ext cx="5668813" cy="231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190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260206"/>
            <a:ext cx="7787208" cy="55750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МЕЖБЮДЖЕТНЫЕ ТРАНСФЕРТЫ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ПОСЕЛЕНИЯМ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343472" y="817707"/>
            <a:ext cx="10441160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5DA8E4-8B66-4509-BEF8-A2615AD048D1}"/>
              </a:ext>
            </a:extLst>
          </p:cNvPr>
          <p:cNvSpPr txBox="1"/>
          <p:nvPr/>
        </p:nvSpPr>
        <p:spPr>
          <a:xfrm>
            <a:off x="2044638" y="1655294"/>
            <a:ext cx="3130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ВЫРАВНИВАНИЕ УРОВНЯ БЮДЖЕТНОЙ ОБЕСПЕЧЕННОСТИ ПОСЕЛЕНИЙ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C3B4A3-5AE4-42AB-A54B-5EB85765D0D8}"/>
              </a:ext>
            </a:extLst>
          </p:cNvPr>
          <p:cNvSpPr txBox="1"/>
          <p:nvPr/>
        </p:nvSpPr>
        <p:spPr>
          <a:xfrm>
            <a:off x="8924875" y="358149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СБАЛАНСИРОВАННОСТЬ СЕЛЬСКИХ ПОСЕЛЕНИЙ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029ED2-05BB-4C94-861C-182AABACF9D0}"/>
              </a:ext>
            </a:extLst>
          </p:cNvPr>
          <p:cNvSpPr txBox="1"/>
          <p:nvPr/>
        </p:nvSpPr>
        <p:spPr>
          <a:xfrm>
            <a:off x="2870021" y="592327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СТРОИТЕЛЬСТВО ОБЪЕКТОВ ОБЩЕСТВЕННОЙ ИНФРАСТРУКТУРЫ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BEF0A3-FD8D-40B2-B7F5-AF7E4B1DA936}"/>
              </a:ext>
            </a:extLst>
          </p:cNvPr>
          <p:cNvSpPr txBox="1"/>
          <p:nvPr/>
        </p:nvSpPr>
        <p:spPr>
          <a:xfrm>
            <a:off x="7923237" y="590384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ПРЕДУПРЕЖДЕНИЕ И ЛИКВИДАЦИЯ ПОСЛЕДСТВИЙ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ЧРЕЗВЫЧАЙНЫХ СИТУАЦИЙ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F39330-826A-4BA9-A2DB-75B33308CA62}"/>
              </a:ext>
            </a:extLst>
          </p:cNvPr>
          <p:cNvSpPr txBox="1"/>
          <p:nvPr/>
        </p:nvSpPr>
        <p:spPr>
          <a:xfrm>
            <a:off x="2084773" y="3052513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35 217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4F0491-F66C-470A-A7A2-FE1DE89BD4F3}"/>
              </a:ext>
            </a:extLst>
          </p:cNvPr>
          <p:cNvSpPr txBox="1"/>
          <p:nvPr/>
        </p:nvSpPr>
        <p:spPr>
          <a:xfrm>
            <a:off x="1492762" y="3627067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ДОРОГИ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Т.Ч.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33 717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ТЫС.Р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РЕМОНТ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РАМКАХ ПРОЕКТА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«БЕЗОПАСНЫЕ И КАЧЕСТВЕННЫЕ ДОРОГИ»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368D406-BDDC-451F-B4D0-1434C2B5312B}"/>
              </a:ext>
            </a:extLst>
          </p:cNvPr>
          <p:cNvSpPr txBox="1"/>
          <p:nvPr/>
        </p:nvSpPr>
        <p:spPr>
          <a:xfrm>
            <a:off x="2745934" y="1074909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47 908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FAEB99-CECB-40CB-8FE6-DC4A1BCC97DB}"/>
              </a:ext>
            </a:extLst>
          </p:cNvPr>
          <p:cNvSpPr txBox="1"/>
          <p:nvPr/>
        </p:nvSpPr>
        <p:spPr>
          <a:xfrm>
            <a:off x="3536042" y="5312369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12 138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17A01D-75F4-40F9-ACA9-35443657EBF2}"/>
              </a:ext>
            </a:extLst>
          </p:cNvPr>
          <p:cNvSpPr txBox="1"/>
          <p:nvPr/>
        </p:nvSpPr>
        <p:spPr>
          <a:xfrm>
            <a:off x="9388553" y="3050443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4 789</a:t>
            </a:r>
          </a:p>
          <a:p>
            <a:pPr algn="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73C218-2184-4735-95D0-C96746185701}"/>
              </a:ext>
            </a:extLst>
          </p:cNvPr>
          <p:cNvSpPr txBox="1"/>
          <p:nvPr/>
        </p:nvSpPr>
        <p:spPr>
          <a:xfrm>
            <a:off x="8577758" y="542845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1 119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1B32AC-8C93-4A33-9318-DB26BABE3FE5}"/>
              </a:ext>
            </a:extLst>
          </p:cNvPr>
          <p:cNvSpPr txBox="1"/>
          <p:nvPr/>
        </p:nvSpPr>
        <p:spPr>
          <a:xfrm>
            <a:off x="8524457" y="1120604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7 500 </a:t>
            </a:r>
          </a:p>
          <a:p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ТЫС. Р.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99EC681-C897-4831-AC78-A53DDA36286B}"/>
              </a:ext>
            </a:extLst>
          </p:cNvPr>
          <p:cNvSpPr txBox="1"/>
          <p:nvPr/>
        </p:nvSpPr>
        <p:spPr>
          <a:xfrm>
            <a:off x="7841156" y="1690667"/>
            <a:ext cx="301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РАССЕЛЕНИЕ ИЗ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АВАРИЙНОГО ЖИЛИЩНОГО ФОНДА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046A818-C59E-434F-A1B2-7E2FAA06F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17" y="1145769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11CD85A-6210-4282-A041-1A695E73D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229" y="3006794"/>
            <a:ext cx="583479" cy="576000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586F3810-04F2-4B74-8A26-684848FFC340}"/>
              </a:ext>
            </a:extLst>
          </p:cNvPr>
          <p:cNvCxnSpPr>
            <a:cxnSpLocks/>
          </p:cNvCxnSpPr>
          <p:nvPr/>
        </p:nvCxnSpPr>
        <p:spPr>
          <a:xfrm flipV="1">
            <a:off x="7140404" y="1655294"/>
            <a:ext cx="585561" cy="695218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951530DF-D316-43FC-A1D5-A5DE69CBE2B8}"/>
              </a:ext>
            </a:extLst>
          </p:cNvPr>
          <p:cNvCxnSpPr>
            <a:cxnSpLocks/>
          </p:cNvCxnSpPr>
          <p:nvPr/>
        </p:nvCxnSpPr>
        <p:spPr>
          <a:xfrm flipH="1">
            <a:off x="3869026" y="3754600"/>
            <a:ext cx="697377" cy="0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1151065-3844-4B95-A6CD-E75C4A71E981}"/>
              </a:ext>
            </a:extLst>
          </p:cNvPr>
          <p:cNvCxnSpPr>
            <a:cxnSpLocks/>
          </p:cNvCxnSpPr>
          <p:nvPr/>
        </p:nvCxnSpPr>
        <p:spPr>
          <a:xfrm flipH="1" flipV="1">
            <a:off x="4578263" y="1676461"/>
            <a:ext cx="640445" cy="699195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22B19AFE-3ADD-4417-AC87-0C6526CF9199}"/>
              </a:ext>
            </a:extLst>
          </p:cNvPr>
          <p:cNvCxnSpPr>
            <a:cxnSpLocks/>
          </p:cNvCxnSpPr>
          <p:nvPr/>
        </p:nvCxnSpPr>
        <p:spPr>
          <a:xfrm flipH="1">
            <a:off x="4791707" y="5008587"/>
            <a:ext cx="535285" cy="569387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7FDF8243-014B-43B6-8FEF-4779839DEF66}"/>
              </a:ext>
            </a:extLst>
          </p:cNvPr>
          <p:cNvCxnSpPr>
            <a:cxnSpLocks/>
          </p:cNvCxnSpPr>
          <p:nvPr/>
        </p:nvCxnSpPr>
        <p:spPr>
          <a:xfrm>
            <a:off x="7127089" y="4975620"/>
            <a:ext cx="612190" cy="599317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8C378D8-8E27-4FE9-8CA9-8A7AA7FB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10" y="5319368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39DED928-5774-469C-B8BB-53BBC829530E}"/>
              </a:ext>
            </a:extLst>
          </p:cNvPr>
          <p:cNvCxnSpPr>
            <a:cxnSpLocks/>
          </p:cNvCxnSpPr>
          <p:nvPr/>
        </p:nvCxnSpPr>
        <p:spPr>
          <a:xfrm>
            <a:off x="7725965" y="3725370"/>
            <a:ext cx="851793" cy="0"/>
          </a:xfrm>
          <a:prstGeom prst="straightConnector1">
            <a:avLst/>
          </a:prstGeom>
          <a:ln>
            <a:solidFill>
              <a:srgbClr val="C00000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78389BA-768B-4CB0-B79F-D51A5AAC5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894" y="1102250"/>
            <a:ext cx="540000" cy="540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0830F268-8D9B-48CA-A8D7-38EFF42A5494}"/>
              </a:ext>
            </a:extLst>
          </p:cNvPr>
          <p:cNvSpPr/>
          <p:nvPr/>
        </p:nvSpPr>
        <p:spPr>
          <a:xfrm>
            <a:off x="4574680" y="2242600"/>
            <a:ext cx="3024000" cy="3024000"/>
          </a:xfrm>
          <a:prstGeom prst="ellipse">
            <a:avLst/>
          </a:prstGeom>
          <a:solidFill>
            <a:srgbClr val="00B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DAB591-E5E1-4FE5-97EC-1FD74EAC9224}"/>
              </a:ext>
            </a:extLst>
          </p:cNvPr>
          <p:cNvSpPr txBox="1"/>
          <p:nvPr/>
        </p:nvSpPr>
        <p:spPr>
          <a:xfrm>
            <a:off x="4870198" y="3640530"/>
            <a:ext cx="233374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ПЕРЕДАНО ИЗ РАЙОНА</a:t>
            </a:r>
          </a:p>
          <a:p>
            <a:pPr algn="ctr"/>
            <a:r>
              <a:rPr lang="ru-RU" sz="145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ПОСЕЛЕНИЯ </a:t>
            </a:r>
          </a:p>
          <a:p>
            <a:pPr algn="ctr"/>
            <a:r>
              <a:rPr lang="ru-RU" sz="1450" b="1" dirty="0">
                <a:solidFill>
                  <a:schemeClr val="bg1"/>
                </a:solidFill>
                <a:latin typeface="Arial Narrow" panose="020B0606020202030204" pitchFamily="34" charset="0"/>
              </a:rPr>
              <a:t>В 2018 ГОДУ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E90BEFB-61AA-4507-A44F-43BC17E1A721}"/>
              </a:ext>
            </a:extLst>
          </p:cNvPr>
          <p:cNvSpPr txBox="1"/>
          <p:nvPr/>
        </p:nvSpPr>
        <p:spPr>
          <a:xfrm>
            <a:off x="5557852" y="2988888"/>
            <a:ext cx="1120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109 081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ТЫС.Р.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DBFCE9A-51D1-4927-94C0-14EE148D5A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02" y="3057442"/>
            <a:ext cx="647809" cy="5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0EC301-3279-4549-B3FF-668E64E210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58" y="539614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58802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МУНИЦИПАЛЬНЫЙ ДОЛГ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27448" y="817100"/>
            <a:ext cx="10225136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60948"/>
              </p:ext>
            </p:extLst>
          </p:nvPr>
        </p:nvGraphicFramePr>
        <p:xfrm>
          <a:off x="1343473" y="4797152"/>
          <a:ext cx="10081121" cy="125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5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105">
                  <a:extLst>
                    <a:ext uri="{9D8B030D-6E8A-4147-A177-3AD203B41FA5}">
                      <a16:colId xmlns:a16="http://schemas.microsoft.com/office/drawing/2014/main" xmlns="" val="1111740036"/>
                    </a:ext>
                  </a:extLst>
                </a:gridCol>
                <a:gridCol w="1401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1105">
                  <a:extLst>
                    <a:ext uri="{9D8B030D-6E8A-4147-A177-3AD203B41FA5}">
                      <a16:colId xmlns:a16="http://schemas.microsoft.com/office/drawing/2014/main" xmlns="" val="25550983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ПОКАЗАТЕЛЯ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УТ. ПЛАН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% ИСПОЛНЕНИЯ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УТ.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ПЛАНУ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ФАКТУ 201</a:t>
                      </a:r>
                      <a:r>
                        <a:rPr lang="en-US" sz="1200" dirty="0">
                          <a:latin typeface="Arial Narrow" pitchFamily="34" charset="0"/>
                        </a:rPr>
                        <a:t>7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770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РАСХОДЫ НА ОБСУЛУЖИВАНИЕ МУНИЦИПАЛЬНОГО 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2 725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3 069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3 063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112,4%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58" y="1124744"/>
            <a:ext cx="2062776" cy="153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5792660-6863-4296-BAF4-1D41B21AE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75872"/>
              </p:ext>
            </p:extLst>
          </p:nvPr>
        </p:nvGraphicFramePr>
        <p:xfrm>
          <a:off x="119335" y="1289702"/>
          <a:ext cx="7488833" cy="336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6F7C3A1B-6472-4350-8B03-386B7870AB35}"/>
              </a:ext>
            </a:extLst>
          </p:cNvPr>
          <p:cNvCxnSpPr>
            <a:cxnSpLocks/>
          </p:cNvCxnSpPr>
          <p:nvPr/>
        </p:nvCxnSpPr>
        <p:spPr>
          <a:xfrm>
            <a:off x="3534222" y="3030425"/>
            <a:ext cx="689570" cy="380990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8E103A-2CE3-40DD-8EC1-EB0B9151D164}"/>
              </a:ext>
            </a:extLst>
          </p:cNvPr>
          <p:cNvSpPr txBox="1"/>
          <p:nvPr/>
        </p:nvSpPr>
        <p:spPr>
          <a:xfrm>
            <a:off x="3431703" y="33791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18 100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A45DF-C1D2-46E9-9240-8FFFE88C1EB9}"/>
              </a:ext>
            </a:extLst>
          </p:cNvPr>
          <p:cNvSpPr txBox="1"/>
          <p:nvPr/>
        </p:nvSpPr>
        <p:spPr>
          <a:xfrm>
            <a:off x="3595948" y="2798340"/>
            <a:ext cx="62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59,4%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934BE0-0BD8-4392-B91B-5408004E2194}"/>
              </a:ext>
            </a:extLst>
          </p:cNvPr>
          <p:cNvSpPr txBox="1"/>
          <p:nvPr/>
        </p:nvSpPr>
        <p:spPr>
          <a:xfrm>
            <a:off x="6816080" y="274817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КОНЕЦ 2018 ГОДА КОММЕРЧЕСКИЕ КРЕДИТЫ ПОЛНОСТЬЮ ЗАМЕЩЕНЫ БЮДЖЕТНЫМ КРЕДИТОМ.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СТАВКА ПО КОММЕРЧЕСКИМ КРЕДИТАМ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– 8,21% ГОДОВЫХ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ПО БЮДЖЕТНОМУ КРЕДИТУ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– 0,1% ГОДОВЫХ.</a:t>
            </a:r>
          </a:p>
        </p:txBody>
      </p:sp>
    </p:spTree>
    <p:extLst>
      <p:ext uri="{BB962C8B-B14F-4D97-AF65-F5344CB8AC3E}">
        <p14:creationId xmlns:p14="http://schemas.microsoft.com/office/powerpoint/2010/main" val="130715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913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360" y="242700"/>
            <a:ext cx="7438970" cy="562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ИТОГИ ИСПОЛНЕНИЯ БЮДЖЕТА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1407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343472" y="858564"/>
            <a:ext cx="9738299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37597"/>
              </p:ext>
            </p:extLst>
          </p:nvPr>
        </p:nvGraphicFramePr>
        <p:xfrm>
          <a:off x="1415427" y="1372706"/>
          <a:ext cx="9882262" cy="43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94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35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4418">
                <a:tc gridSpan="9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ИСПОЛНЕНИЕ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ПО ДОХОДАМ - 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92,7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38"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УТОЧНЕННЫЙ ПЛАН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8"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ФАКТ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238">
                <a:tc gridSpan="9"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ИСПОЛНЕНИЕ ПО РАСХОДАМ  -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89,2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238">
                <a:tc gridSpan="9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410"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РЕЗУЛЬТАТ ИСПОЛНЕНИЯ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38"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УТОЧНЕННЫЙ ПЛАН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238"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ФАКТ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67608" y="2492896"/>
            <a:ext cx="2160240" cy="400110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1 561 091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8144" y="2520720"/>
            <a:ext cx="2160000" cy="400110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1 599 924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8144" y="2049056"/>
            <a:ext cx="2696328" cy="400110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1 792 985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560" y="2049056"/>
            <a:ext cx="2592288" cy="400110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1 683 418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107" y="4730488"/>
            <a:ext cx="2480304" cy="400110"/>
          </a:xfrm>
          <a:prstGeom prst="rect">
            <a:avLst/>
          </a:pr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/>
              <a:t>ДЕФИЦИТ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568" y="4782225"/>
            <a:ext cx="2448272" cy="400110"/>
          </a:xfrm>
          <a:prstGeom prst="rect">
            <a:avLst/>
          </a:pr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109 567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1456" y="5245593"/>
            <a:ext cx="1872208" cy="400110"/>
          </a:xfrm>
          <a:prstGeom prst="rect">
            <a:avLst/>
          </a:pr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/>
              <a:t>ДЕФИЦИТ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4107" y="5202152"/>
            <a:ext cx="1872000" cy="400110"/>
          </a:xfrm>
          <a:prstGeom prst="rect">
            <a:avLst/>
          </a:pr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/>
              <a:t>-</a:t>
            </a:r>
            <a:r>
              <a:rPr lang="en-US" dirty="0"/>
              <a:t>38 833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887" y="276489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ДОХОДЫ БЮДЖЕТА, </a:t>
            </a:r>
            <a:r>
              <a:rPr lang="ru-RU" sz="2400" dirty="0">
                <a:solidFill>
                  <a:srgbClr val="C00000"/>
                </a:solidFill>
                <a:latin typeface="Arial Narrow" pitchFamily="34" charset="0"/>
              </a:rPr>
              <a:t>тыс. р.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5346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214231" y="809605"/>
            <a:ext cx="10225136" cy="72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06892"/>
              </p:ext>
            </p:extLst>
          </p:nvPr>
        </p:nvGraphicFramePr>
        <p:xfrm>
          <a:off x="1230887" y="4678427"/>
          <a:ext cx="10225135" cy="20222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7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552">
                  <a:extLst>
                    <a:ext uri="{9D8B030D-6E8A-4147-A177-3AD203B41FA5}">
                      <a16:colId xmlns:a16="http://schemas.microsoft.com/office/drawing/2014/main" xmlns="" val="1726397877"/>
                    </a:ext>
                  </a:extLst>
                </a:gridCol>
                <a:gridCol w="1369552">
                  <a:extLst>
                    <a:ext uri="{9D8B030D-6E8A-4147-A177-3AD203B41FA5}">
                      <a16:colId xmlns:a16="http://schemas.microsoft.com/office/drawing/2014/main" xmlns="" val="2370967155"/>
                    </a:ext>
                  </a:extLst>
                </a:gridCol>
                <a:gridCol w="1369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ПОКАЗАТЕЛЯ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УТ. ПЛАН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% ИСПОЛНЕНИЯ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046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УТ.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ПЛАНУ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ФАКТУ 201</a:t>
                      </a:r>
                      <a:r>
                        <a:rPr lang="en-US" sz="1200" dirty="0">
                          <a:latin typeface="Arial Narrow" pitchFamily="34" charset="0"/>
                        </a:rPr>
                        <a:t>7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r>
                        <a:rPr lang="ru-RU" sz="1400" b="1" baseline="0" dirty="0">
                          <a:latin typeface="Arial Narrow" pitchFamily="34" charset="0"/>
                        </a:rPr>
                        <a:t>ДОХОДЫ</a:t>
                      </a:r>
                      <a:r>
                        <a:rPr lang="en-US" sz="1400" b="1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baseline="0" dirty="0">
                          <a:latin typeface="Arial Narrow" pitchFamily="34" charset="0"/>
                        </a:rPr>
                        <a:t>– ВСЕГО,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1 431 954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 Narrow" pitchFamily="34" charset="0"/>
                        </a:rPr>
                        <a:t>1 683 418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 Narrow" pitchFamily="34" charset="0"/>
                        </a:rPr>
                        <a:t>1 561 091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 Narrow" pitchFamily="34" charset="0"/>
                        </a:rPr>
                        <a:t>92,7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Arial Narrow" pitchFamily="34" charset="0"/>
                        </a:rPr>
                        <a:t>109,0</a:t>
                      </a:r>
                      <a:endParaRPr lang="ru-RU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0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itchFamily="34" charset="0"/>
                        </a:rPr>
                        <a:t>   НАЛОГОВЫЕ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И НЕНАЛОГОВЫЕ ДОХОДЫ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347 699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341 762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351 204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102,8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101,0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0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itchFamily="34" charset="0"/>
                        </a:rPr>
                        <a:t>   БЕЗВОЗМЕЗДНЫЕ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ПОСТУПЛЕНИЯ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1 084 254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1 341 656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1 209 887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90,1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 pitchFamily="34" charset="0"/>
                        </a:rPr>
                        <a:t>111,6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3E52A1-A2DA-475D-9588-4B98598F8348}"/>
              </a:ext>
            </a:extLst>
          </p:cNvPr>
          <p:cNvSpPr txBox="1"/>
          <p:nvPr/>
        </p:nvSpPr>
        <p:spPr>
          <a:xfrm>
            <a:off x="2079948" y="23977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1 431 954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FB86EAF-E57B-4D09-9F08-503E3CDF73A2}"/>
              </a:ext>
            </a:extLst>
          </p:cNvPr>
          <p:cNvSpPr txBox="1"/>
          <p:nvPr/>
        </p:nvSpPr>
        <p:spPr>
          <a:xfrm>
            <a:off x="6577316" y="2397714"/>
            <a:ext cx="172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1 561 091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7564C414-A90F-4411-89D0-74180B976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11792"/>
              </p:ext>
            </p:extLst>
          </p:nvPr>
        </p:nvGraphicFramePr>
        <p:xfrm>
          <a:off x="407368" y="1157630"/>
          <a:ext cx="6588732" cy="33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EC27797B-8E4C-428A-BDED-393CC860E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401627"/>
              </p:ext>
            </p:extLst>
          </p:nvPr>
        </p:nvGraphicFramePr>
        <p:xfrm>
          <a:off x="6554768" y="1250585"/>
          <a:ext cx="5040560" cy="33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E292A5-4343-42E8-A019-645DFAFC23B6}"/>
              </a:ext>
            </a:extLst>
          </p:cNvPr>
          <p:cNvSpPr txBox="1"/>
          <p:nvPr/>
        </p:nvSpPr>
        <p:spPr>
          <a:xfrm>
            <a:off x="1539888" y="938443"/>
            <a:ext cx="3960440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ДИНАМИКА ДОХОДОВ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F7C7D2-2B33-4192-B205-663235F4ED3E}"/>
              </a:ext>
            </a:extLst>
          </p:cNvPr>
          <p:cNvSpPr txBox="1"/>
          <p:nvPr/>
        </p:nvSpPr>
        <p:spPr>
          <a:xfrm>
            <a:off x="6996100" y="981415"/>
            <a:ext cx="3960440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СТРУКТУРА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9937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913" y="295279"/>
            <a:ext cx="7787208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НАЛОГОВЫЕ И НЕНАЛОГОВЫЕ ДОХОДЫ, </a:t>
            </a:r>
            <a:r>
              <a:rPr lang="ru-RU" sz="1800" b="1" dirty="0">
                <a:solidFill>
                  <a:srgbClr val="C00000"/>
                </a:solidFill>
                <a:latin typeface="Arial Narrow" pitchFamily="34" charset="0"/>
              </a:rPr>
              <a:t>ТЫС.Р.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71463" y="835147"/>
            <a:ext cx="10153128" cy="72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8075139"/>
              </p:ext>
            </p:extLst>
          </p:nvPr>
        </p:nvGraphicFramePr>
        <p:xfrm>
          <a:off x="4336297" y="1311167"/>
          <a:ext cx="4023461" cy="202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4927057"/>
              </p:ext>
            </p:extLst>
          </p:nvPr>
        </p:nvGraphicFramePr>
        <p:xfrm>
          <a:off x="8031230" y="1276898"/>
          <a:ext cx="4023461" cy="206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17272800"/>
              </p:ext>
            </p:extLst>
          </p:nvPr>
        </p:nvGraphicFramePr>
        <p:xfrm>
          <a:off x="4295800" y="4532286"/>
          <a:ext cx="3923986" cy="201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72011757"/>
              </p:ext>
            </p:extLst>
          </p:nvPr>
        </p:nvGraphicFramePr>
        <p:xfrm>
          <a:off x="7981950" y="4415683"/>
          <a:ext cx="4028681" cy="214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8616280" y="5077387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398399" y="5218676"/>
            <a:ext cx="504056" cy="144016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95800" y="5252932"/>
            <a:ext cx="432048" cy="770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41635" y="5329959"/>
            <a:ext cx="432048" cy="52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96894" y="4974316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104,0%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75900" y="4946582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itchFamily="34" charset="0"/>
              </a:rPr>
              <a:t>72,0%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32033" y="4946582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itchFamily="34" charset="0"/>
              </a:rPr>
              <a:t>99,8%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03132" y="5012795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90,0%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90234" y="4742304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itchFamily="34" charset="0"/>
              </a:rPr>
              <a:t>100,0%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897" y="3693342"/>
            <a:ext cx="35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ДОХОДЫ ОТ МУНИЦИПАЛЬНОЙ СОБСТВЕННОСТИ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234" y="1006407"/>
            <a:ext cx="343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232" y="965583"/>
            <a:ext cx="327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ТРАНСПОРТНЫЙ НАЛОГ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8903" y="3733222"/>
            <a:ext cx="323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03132" y="5539477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89,6%</a:t>
            </a:r>
          </a:p>
        </p:txBody>
      </p:sp>
      <p:pic>
        <p:nvPicPr>
          <p:cNvPr id="30" name="Picture 2" descr="http://krasnokamskiy.com/media/project_mo_152/6c/48/7d/47/30/03/krasnokamskiy.jpg">
            <a:extLst>
              <a:ext uri="{FF2B5EF4-FFF2-40B4-BE49-F238E27FC236}">
                <a16:creationId xmlns:a16="http://schemas.microsoft.com/office/drawing/2014/main" xmlns="" id="{93BF41C6-70FD-4941-A3C3-DC07B27E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18498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1C95428E-5914-4BC5-B5F0-68807922E485}"/>
              </a:ext>
            </a:extLst>
          </p:cNvPr>
          <p:cNvCxnSpPr/>
          <p:nvPr/>
        </p:nvCxnSpPr>
        <p:spPr>
          <a:xfrm>
            <a:off x="5396130" y="5660532"/>
            <a:ext cx="1794022" cy="299545"/>
          </a:xfrm>
          <a:prstGeom prst="straightConnector1">
            <a:avLst/>
          </a:prstGeom>
          <a:ln>
            <a:prstDash val="dash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A3D72E-07EF-43DE-AED6-2FD509CD50CE}"/>
              </a:ext>
            </a:extLst>
          </p:cNvPr>
          <p:cNvSpPr txBox="1"/>
          <p:nvPr/>
        </p:nvSpPr>
        <p:spPr>
          <a:xfrm>
            <a:off x="6304299" y="5470687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93,9%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1312E6E4-F540-4FE0-902F-71CBAA0F0D1F}"/>
              </a:ext>
            </a:extLst>
          </p:cNvPr>
          <p:cNvCxnSpPr/>
          <p:nvPr/>
        </p:nvCxnSpPr>
        <p:spPr>
          <a:xfrm flipV="1">
            <a:off x="6524215" y="1987725"/>
            <a:ext cx="504056" cy="144016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DA5E069-2885-434F-9D16-A8F9CD0583B8}"/>
              </a:ext>
            </a:extLst>
          </p:cNvPr>
          <p:cNvSpPr txBox="1"/>
          <p:nvPr/>
        </p:nvSpPr>
        <p:spPr>
          <a:xfrm>
            <a:off x="6393587" y="1714690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102,9%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521AAE68-2EE3-43AE-9301-53C65B05CB9E}"/>
              </a:ext>
            </a:extLst>
          </p:cNvPr>
          <p:cNvCxnSpPr>
            <a:cxnSpLocks/>
          </p:cNvCxnSpPr>
          <p:nvPr/>
        </p:nvCxnSpPr>
        <p:spPr>
          <a:xfrm flipV="1">
            <a:off x="5393067" y="2534169"/>
            <a:ext cx="1822463" cy="247544"/>
          </a:xfrm>
          <a:prstGeom prst="straightConnector1">
            <a:avLst/>
          </a:prstGeom>
          <a:ln>
            <a:prstDash val="dash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DC465EC-4B98-4649-8B60-1B4AFD6B972C}"/>
              </a:ext>
            </a:extLst>
          </p:cNvPr>
          <p:cNvSpPr txBox="1"/>
          <p:nvPr/>
        </p:nvSpPr>
        <p:spPr>
          <a:xfrm>
            <a:off x="6393587" y="2216485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100,6%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5CE5E076-9DCE-488A-A09F-4B5CBD54543F}"/>
              </a:ext>
            </a:extLst>
          </p:cNvPr>
          <p:cNvCxnSpPr/>
          <p:nvPr/>
        </p:nvCxnSpPr>
        <p:spPr>
          <a:xfrm flipV="1">
            <a:off x="10283216" y="1969334"/>
            <a:ext cx="504056" cy="144016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EAD90C-82A5-46B7-855E-02BD943ADC8C}"/>
              </a:ext>
            </a:extLst>
          </p:cNvPr>
          <p:cNvSpPr txBox="1"/>
          <p:nvPr/>
        </p:nvSpPr>
        <p:spPr>
          <a:xfrm>
            <a:off x="10127996" y="1724026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115,2%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BEEFA297-DBB9-4E53-B791-88919ED9DA91}"/>
              </a:ext>
            </a:extLst>
          </p:cNvPr>
          <p:cNvCxnSpPr>
            <a:cxnSpLocks/>
          </p:cNvCxnSpPr>
          <p:nvPr/>
        </p:nvCxnSpPr>
        <p:spPr>
          <a:xfrm flipV="1">
            <a:off x="9128592" y="2451356"/>
            <a:ext cx="2007968" cy="272589"/>
          </a:xfrm>
          <a:prstGeom prst="straightConnector1">
            <a:avLst/>
          </a:prstGeom>
          <a:ln>
            <a:prstDash val="dash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5E9500-590C-4EB8-B824-FC186D64DA7F}"/>
              </a:ext>
            </a:extLst>
          </p:cNvPr>
          <p:cNvSpPr txBox="1"/>
          <p:nvPr/>
        </p:nvSpPr>
        <p:spPr>
          <a:xfrm>
            <a:off x="10149571" y="2231784"/>
            <a:ext cx="684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itchFamily="34" charset="0"/>
              </a:rPr>
              <a:t>106,8%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903B35E6-A6F5-4EB6-81E1-92BE44DF9CB4}"/>
              </a:ext>
            </a:extLst>
          </p:cNvPr>
          <p:cNvCxnSpPr>
            <a:cxnSpLocks/>
          </p:cNvCxnSpPr>
          <p:nvPr/>
        </p:nvCxnSpPr>
        <p:spPr>
          <a:xfrm>
            <a:off x="10142365" y="5235926"/>
            <a:ext cx="605674" cy="129152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2FDD0111-BE8D-435A-AD0F-D44BDAFD36CD}"/>
              </a:ext>
            </a:extLst>
          </p:cNvPr>
          <p:cNvCxnSpPr/>
          <p:nvPr/>
        </p:nvCxnSpPr>
        <p:spPr>
          <a:xfrm>
            <a:off x="9011584" y="5670282"/>
            <a:ext cx="1794022" cy="299545"/>
          </a:xfrm>
          <a:prstGeom prst="straightConnector1">
            <a:avLst/>
          </a:prstGeom>
          <a:ln>
            <a:prstDash val="dash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xmlns="" id="{28976FEB-FE99-4A75-B57B-FAC2964E9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137212"/>
              </p:ext>
            </p:extLst>
          </p:nvPr>
        </p:nvGraphicFramePr>
        <p:xfrm>
          <a:off x="181369" y="896075"/>
          <a:ext cx="4198238" cy="57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12B5912-B5CF-44E6-BB55-323A0C94CD69}"/>
              </a:ext>
            </a:extLst>
          </p:cNvPr>
          <p:cNvSpPr txBox="1"/>
          <p:nvPr/>
        </p:nvSpPr>
        <p:spPr>
          <a:xfrm>
            <a:off x="761079" y="1006407"/>
            <a:ext cx="343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 Narrow" pitchFamily="34" charset="0"/>
              </a:rPr>
              <a:t>СТРУКТУРА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Arial Narrow" pitchFamily="34" charset="0"/>
              </a:rPr>
              <a:t>НАЛОГОВЫХ И НЕНАЛОГОВЫХ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16685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928" y="239967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БЕЗВОЗМЕЗДНЫЕ ПОСТУПЛЕНИЯ,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ТЫС.Р.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5346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99456" y="851075"/>
            <a:ext cx="10297144" cy="7558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D5454C4-5862-4F4E-8E09-F44A14F1E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482392"/>
              </p:ext>
            </p:extLst>
          </p:nvPr>
        </p:nvGraphicFramePr>
        <p:xfrm>
          <a:off x="7680176" y="978593"/>
          <a:ext cx="4198238" cy="57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A5A5A6D9-C01A-4B1F-9AC0-D8AD9861C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70723"/>
              </p:ext>
            </p:extLst>
          </p:nvPr>
        </p:nvGraphicFramePr>
        <p:xfrm>
          <a:off x="2703" y="1818215"/>
          <a:ext cx="4023461" cy="202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1FBA1777-9A58-4377-B1C4-53F14F79B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229087"/>
              </p:ext>
            </p:extLst>
          </p:nvPr>
        </p:nvGraphicFramePr>
        <p:xfrm>
          <a:off x="3507602" y="1837695"/>
          <a:ext cx="4023461" cy="202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469304DE-41F5-45C2-9B0D-8725EA0DA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741380"/>
              </p:ext>
            </p:extLst>
          </p:nvPr>
        </p:nvGraphicFramePr>
        <p:xfrm>
          <a:off x="-3" y="4720945"/>
          <a:ext cx="4023461" cy="202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B1A35FD-B38D-4D8B-8723-61F4D3E91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175213"/>
              </p:ext>
            </p:extLst>
          </p:nvPr>
        </p:nvGraphicFramePr>
        <p:xfrm>
          <a:off x="3507602" y="4681984"/>
          <a:ext cx="4023461" cy="202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836D37-088B-4E77-A1ED-7F82E3EDE1EC}"/>
              </a:ext>
            </a:extLst>
          </p:cNvPr>
          <p:cNvSpPr txBox="1"/>
          <p:nvPr/>
        </p:nvSpPr>
        <p:spPr>
          <a:xfrm>
            <a:off x="767407" y="988553"/>
            <a:ext cx="24482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ДОТАЦИИ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(РЕАЛИЗАЦИЯ ПОЛНОМОЧИЙ РАЙОНА)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E7F024-8DD3-4AB0-BE4F-86FAFED8C6FA}"/>
              </a:ext>
            </a:extLst>
          </p:cNvPr>
          <p:cNvSpPr txBox="1"/>
          <p:nvPr/>
        </p:nvSpPr>
        <p:spPr>
          <a:xfrm>
            <a:off x="4159027" y="993189"/>
            <a:ext cx="272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Arial Narrow" pitchFamily="34" charset="0"/>
              </a:rPr>
              <a:t>СУБСИДИИ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(РЕАЛИЗАЦИЯ ПОЛНОМОЧИЙ РАЙОНА</a:t>
            </a:r>
          </a:p>
          <a:p>
            <a:pPr algn="ctr"/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НА УСЛОВИЯХ СОФИНАНСИРОВАНИЯ)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EE1D646D-AD4C-46A0-ACD1-FD8F673A23D0}"/>
              </a:ext>
            </a:extLst>
          </p:cNvPr>
          <p:cNvCxnSpPr/>
          <p:nvPr/>
        </p:nvCxnSpPr>
        <p:spPr>
          <a:xfrm>
            <a:off x="2150762" y="5271794"/>
            <a:ext cx="504056" cy="216024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F32ED40C-CD6A-4C14-965C-36DB7C6AF05D}"/>
              </a:ext>
            </a:extLst>
          </p:cNvPr>
          <p:cNvCxnSpPr/>
          <p:nvPr/>
        </p:nvCxnSpPr>
        <p:spPr>
          <a:xfrm flipV="1">
            <a:off x="1314821" y="5887647"/>
            <a:ext cx="1560480" cy="288909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231FFE-6CF6-4527-8A1A-5A2F841CF1F3}"/>
              </a:ext>
            </a:extLst>
          </p:cNvPr>
          <p:cNvSpPr txBox="1"/>
          <p:nvPr/>
        </p:nvSpPr>
        <p:spPr>
          <a:xfrm>
            <a:off x="2173501" y="5059939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99,4%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D6B5F2-5CFF-416A-878B-FA4C647FF434}"/>
              </a:ext>
            </a:extLst>
          </p:cNvPr>
          <p:cNvSpPr txBox="1"/>
          <p:nvPr/>
        </p:nvSpPr>
        <p:spPr>
          <a:xfrm>
            <a:off x="2095061" y="556778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115,6%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470960-41AC-4A72-946D-1E5E26AF2DA3}"/>
              </a:ext>
            </a:extLst>
          </p:cNvPr>
          <p:cNvSpPr txBox="1"/>
          <p:nvPr/>
        </p:nvSpPr>
        <p:spPr>
          <a:xfrm>
            <a:off x="870925" y="4100698"/>
            <a:ext cx="2448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СУБВЕНЦИИ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(РЕАЛИЗАЦИЯ ГОС. ПОЛНОМОЧИЙ)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1FFB9FCB-7A8F-4F0C-9761-76AB6E1701E9}"/>
              </a:ext>
            </a:extLst>
          </p:cNvPr>
          <p:cNvCxnSpPr/>
          <p:nvPr/>
        </p:nvCxnSpPr>
        <p:spPr>
          <a:xfrm flipV="1">
            <a:off x="4739092" y="5862470"/>
            <a:ext cx="1560480" cy="288909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D71F5A-14D7-4787-8348-8E7DFF622A84}"/>
              </a:ext>
            </a:extLst>
          </p:cNvPr>
          <p:cNvSpPr txBox="1"/>
          <p:nvPr/>
        </p:nvSpPr>
        <p:spPr>
          <a:xfrm>
            <a:off x="2095061" y="556886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115,6%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370AC9-2120-4781-A044-5EE1139FBEC4}"/>
              </a:ext>
            </a:extLst>
          </p:cNvPr>
          <p:cNvSpPr txBox="1"/>
          <p:nvPr/>
        </p:nvSpPr>
        <p:spPr>
          <a:xfrm>
            <a:off x="5572332" y="560495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112,2%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79A9F9B-EBE3-435D-B3D1-96D520C48B9E}"/>
              </a:ext>
            </a:extLst>
          </p:cNvPr>
          <p:cNvCxnSpPr/>
          <p:nvPr/>
        </p:nvCxnSpPr>
        <p:spPr>
          <a:xfrm>
            <a:off x="5700031" y="5409675"/>
            <a:ext cx="504056" cy="216024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CFE5CFB-BDE0-4D54-97C3-9057BE06381C}"/>
              </a:ext>
            </a:extLst>
          </p:cNvPr>
          <p:cNvSpPr txBox="1"/>
          <p:nvPr/>
        </p:nvSpPr>
        <p:spPr>
          <a:xfrm>
            <a:off x="5628023" y="5148065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98,9%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2C9AF-A6A1-4C48-A85F-BE6CF26A3A62}"/>
              </a:ext>
            </a:extLst>
          </p:cNvPr>
          <p:cNvSpPr txBox="1"/>
          <p:nvPr/>
        </p:nvSpPr>
        <p:spPr>
          <a:xfrm>
            <a:off x="4275550" y="4058736"/>
            <a:ext cx="244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ИНЫЕ МЕЖБЮДЖЕТНЫЕ ТРАНСФЕРТЫ</a:t>
            </a:r>
          </a:p>
          <a:p>
            <a:pPr algn="ctr"/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915354C4-4048-4D33-A930-A73BC49ED8B2}"/>
              </a:ext>
            </a:extLst>
          </p:cNvPr>
          <p:cNvCxnSpPr/>
          <p:nvPr/>
        </p:nvCxnSpPr>
        <p:spPr>
          <a:xfrm>
            <a:off x="2173501" y="2419190"/>
            <a:ext cx="504056" cy="216024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41EE561D-1E69-4BE2-BD9F-1C5859C876FF}"/>
              </a:ext>
            </a:extLst>
          </p:cNvPr>
          <p:cNvCxnSpPr/>
          <p:nvPr/>
        </p:nvCxnSpPr>
        <p:spPr>
          <a:xfrm flipV="1">
            <a:off x="1218928" y="3041608"/>
            <a:ext cx="1560480" cy="288909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179A3F-C429-4F5F-963A-38D2AC669A61}"/>
              </a:ext>
            </a:extLst>
          </p:cNvPr>
          <p:cNvSpPr txBox="1"/>
          <p:nvPr/>
        </p:nvSpPr>
        <p:spPr>
          <a:xfrm>
            <a:off x="2095061" y="216553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99,9%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F795225-396F-4736-BA6E-A51917F78417}"/>
              </a:ext>
            </a:extLst>
          </p:cNvPr>
          <p:cNvSpPr txBox="1"/>
          <p:nvPr/>
        </p:nvSpPr>
        <p:spPr>
          <a:xfrm>
            <a:off x="2095061" y="27651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111,1%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E8A903B-903F-4A0D-AF9D-2B487B30F2AF}"/>
              </a:ext>
            </a:extLst>
          </p:cNvPr>
          <p:cNvCxnSpPr/>
          <p:nvPr/>
        </p:nvCxnSpPr>
        <p:spPr>
          <a:xfrm>
            <a:off x="5628023" y="2858257"/>
            <a:ext cx="504056" cy="216024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70FE8E-D541-4968-B869-4DFA871C11A5}"/>
              </a:ext>
            </a:extLst>
          </p:cNvPr>
          <p:cNvSpPr txBox="1"/>
          <p:nvPr/>
        </p:nvSpPr>
        <p:spPr>
          <a:xfrm>
            <a:off x="5434337" y="257344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51,9%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94EEAEB5-8662-47B1-A2DE-2068816F2F0B}"/>
              </a:ext>
            </a:extLst>
          </p:cNvPr>
          <p:cNvCxnSpPr/>
          <p:nvPr/>
        </p:nvCxnSpPr>
        <p:spPr>
          <a:xfrm flipV="1">
            <a:off x="4622569" y="3129898"/>
            <a:ext cx="1560480" cy="288909"/>
          </a:xfrm>
          <a:prstGeom prst="straightConnector1">
            <a:avLst/>
          </a:prstGeom>
          <a:ln>
            <a:prstDash val="lgDashDotDot"/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EC9765C-58F6-419A-B285-DEA46E7C5234}"/>
              </a:ext>
            </a:extLst>
          </p:cNvPr>
          <p:cNvSpPr txBox="1"/>
          <p:nvPr/>
        </p:nvSpPr>
        <p:spPr>
          <a:xfrm>
            <a:off x="5457845" y="296288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</a:rPr>
              <a:t>122,9%</a:t>
            </a:r>
          </a:p>
        </p:txBody>
      </p:sp>
    </p:spTree>
    <p:extLst>
      <p:ext uri="{BB962C8B-B14F-4D97-AF65-F5344CB8AC3E}">
        <p14:creationId xmlns:p14="http://schemas.microsoft.com/office/powerpoint/2010/main" val="403724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846" y="244203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РАСХОДЫ БЮДЖЕТА,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ТЫС.Р.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271462" y="819150"/>
            <a:ext cx="10081121" cy="89562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9905"/>
              </p:ext>
            </p:extLst>
          </p:nvPr>
        </p:nvGraphicFramePr>
        <p:xfrm>
          <a:off x="1271462" y="4759597"/>
          <a:ext cx="10081120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9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1725795938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ПОКАЗАТЕЛЯ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УТ.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ПЛАН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Arial Narrow" pitchFamily="34" charset="0"/>
                        </a:rPr>
                        <a:t>2018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itchFamily="34" charset="0"/>
                        </a:rPr>
                        <a:t>% ИСПОЛНЕНИЯ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УТ.</a:t>
                      </a:r>
                      <a:r>
                        <a:rPr lang="ru-RU" sz="1200" baseline="0" dirty="0">
                          <a:latin typeface="Arial Narrow" pitchFamily="34" charset="0"/>
                        </a:rPr>
                        <a:t> ПЛАНУ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К ФАКТУ 201</a:t>
                      </a:r>
                      <a:r>
                        <a:rPr lang="en-US" sz="1200" dirty="0">
                          <a:latin typeface="Arial Narrow" pitchFamily="34" charset="0"/>
                        </a:rPr>
                        <a:t>7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 Narrow" pitchFamily="34" charset="0"/>
                        </a:rPr>
                        <a:t>РАСХОДЫ</a:t>
                      </a:r>
                      <a:r>
                        <a:rPr lang="ru-RU" sz="1400" b="1" baseline="0" dirty="0">
                          <a:latin typeface="Arial Narrow" pitchFamily="34" charset="0"/>
                        </a:rPr>
                        <a:t> – ВСЕГО,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1 409 543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1 792 985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1 599 924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 Narrow" pitchFamily="34" charset="0"/>
                        </a:rPr>
                        <a:t>89,2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Arial Narrow" pitchFamily="34" charset="0"/>
                        </a:rPr>
                        <a:t>113,5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itchFamily="34" charset="0"/>
                        </a:rPr>
                        <a:t>   МУНИЦИПАЛЬНЫЕ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ПРОГРАММЫ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1 152 408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1 404 855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1 276 811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90,9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 Narrow" pitchFamily="34" charset="0"/>
                        </a:rPr>
                        <a:t>110,8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itchFamily="34" charset="0"/>
                        </a:rPr>
                        <a:t>   НЕПРОГРАММНЫЕ</a:t>
                      </a:r>
                      <a:r>
                        <a:rPr lang="ru-RU" sz="1400" baseline="0" dirty="0">
                          <a:latin typeface="Arial Narrow" pitchFamily="34" charset="0"/>
                        </a:rPr>
                        <a:t> МЕРОПРИЯТИЯ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257 135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388 130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323 112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 Narrow" pitchFamily="34" charset="0"/>
                        </a:rPr>
                        <a:t>83,2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 Narrow" pitchFamily="34" charset="0"/>
                        </a:rPr>
                        <a:t>125,7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1FC7AE2-B64C-48A0-943D-D40C1FEA7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087922"/>
              </p:ext>
            </p:extLst>
          </p:nvPr>
        </p:nvGraphicFramePr>
        <p:xfrm>
          <a:off x="515380" y="1424710"/>
          <a:ext cx="6588732" cy="33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EECF894E-D5C0-412F-BA22-F75E4E07C46F}"/>
              </a:ext>
            </a:extLst>
          </p:cNvPr>
          <p:cNvCxnSpPr>
            <a:cxnSpLocks/>
          </p:cNvCxnSpPr>
          <p:nvPr/>
        </p:nvCxnSpPr>
        <p:spPr>
          <a:xfrm flipV="1">
            <a:off x="3359696" y="1772816"/>
            <a:ext cx="936104" cy="33221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EDB6F3F7-33D6-4726-8E44-B1CD4DFD5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767382"/>
              </p:ext>
            </p:extLst>
          </p:nvPr>
        </p:nvGraphicFramePr>
        <p:xfrm>
          <a:off x="6528049" y="1365967"/>
          <a:ext cx="5040560" cy="333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78CF76-EB90-4178-B05F-FA1CDFD1E2DE}"/>
              </a:ext>
            </a:extLst>
          </p:cNvPr>
          <p:cNvSpPr txBox="1"/>
          <p:nvPr/>
        </p:nvSpPr>
        <p:spPr>
          <a:xfrm>
            <a:off x="1538109" y="995282"/>
            <a:ext cx="3960440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ДИНАМИКА РАСХОДОВ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043813-49C2-4EE0-A4BA-56CB3E93517B}"/>
              </a:ext>
            </a:extLst>
          </p:cNvPr>
          <p:cNvSpPr txBox="1"/>
          <p:nvPr/>
        </p:nvSpPr>
        <p:spPr>
          <a:xfrm>
            <a:off x="7248128" y="1088947"/>
            <a:ext cx="3456384" cy="3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СТРУКТУРА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54817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846" y="244203"/>
            <a:ext cx="7787208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МУНИЦИПАЛЬНЫЕ ПРОГРАММЫ,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ТЫС.Р.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271462" y="819150"/>
            <a:ext cx="10081121" cy="89562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2BCE8B2-71FF-4AD6-98E1-C60BEC54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47983"/>
              </p:ext>
            </p:extLst>
          </p:nvPr>
        </p:nvGraphicFramePr>
        <p:xfrm>
          <a:off x="2495603" y="1081485"/>
          <a:ext cx="8856980" cy="54170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63691">
                  <a:extLst>
                    <a:ext uri="{9D8B030D-6E8A-4147-A177-3AD203B41FA5}">
                      <a16:colId xmlns:a16="http://schemas.microsoft.com/office/drawing/2014/main" xmlns="" val="3332058208"/>
                    </a:ext>
                  </a:extLst>
                </a:gridCol>
                <a:gridCol w="846842">
                  <a:extLst>
                    <a:ext uri="{9D8B030D-6E8A-4147-A177-3AD203B41FA5}">
                      <a16:colId xmlns:a16="http://schemas.microsoft.com/office/drawing/2014/main" xmlns="" val="438006728"/>
                    </a:ext>
                  </a:extLst>
                </a:gridCol>
                <a:gridCol w="1092643">
                  <a:extLst>
                    <a:ext uri="{9D8B030D-6E8A-4147-A177-3AD203B41FA5}">
                      <a16:colId xmlns:a16="http://schemas.microsoft.com/office/drawing/2014/main" xmlns="" val="886322821"/>
                    </a:ext>
                  </a:extLst>
                </a:gridCol>
                <a:gridCol w="5753804">
                  <a:extLst>
                    <a:ext uri="{9D8B030D-6E8A-4147-A177-3AD203B41FA5}">
                      <a16:colId xmlns:a16="http://schemas.microsoft.com/office/drawing/2014/main" xmlns="" val="926705514"/>
                    </a:ext>
                  </a:extLst>
                </a:gridCol>
              </a:tblGrid>
              <a:tr h="636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УТ. ПЛАН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МУНИЦИПАЛЬНАЯ ПРОГРАММА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1666146"/>
                  </a:ext>
                </a:extLst>
              </a:tr>
              <a:tr h="636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2 209,5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2 209,5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ФОРМИРОВАНИЕ ДОСТУПНОЙ СРЕДЫ ЖИЗНЕДЕЯТЕЛЬНОСТИ ИНВАЛИДОВ И ДРУГИХ МАЛОМОБИЛЬНЫХ ГРУПП НАСЕЛЕНИЯ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602057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95 506,2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95 506,8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РАЗВИТИЕ КУЛЬТУРЫ И ОРГАНИЗАЦИЯ РАБОТЫ С МОЛОДЕЖЬЮ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2546620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106 390,3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106 390,3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РАЗВИТИЕ КОММУНАЛЬНОЙ ИНФРАСТРУКТРЫ И АВТОМОБИЛЬНЫХ ДОРОГ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053574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86 691,7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86 691,7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РАЗВИТИЕ ФИЗИЧЕСКОЙ КУЛЬТУРЫ, СПОРТА И ЗДОРОВОГО ОБРАЗА ЖИЗНИ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9903181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99,1%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10 818,2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10 911,3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ОБЩЕСТВЕННОЙ БЕЗОПАСНОСТИ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3699761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97,6%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7 012,1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7 186,5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УКРЕПЛЕНИЕ ГРАЖДАНСКОГО ЕДИНСТВА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7097764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96,4%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1 194,0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1 239,0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РАЗВИТИЕ И ПОДДЕРЖКА СУБЪЕКТОВ МАЛОГО И СРЕДНЕГО ПРЕДПРИНИМАТЕЛЬСТВА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0521968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94,4%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16 269,2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17 237,6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УПРАВЛЕНИЕ ЗЕМЕЛЬНЫМИ РЕСУРСАМИ И МУЩЕСТВОМ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1872847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88,2%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949 447,5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1 075 878,1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ОБЕСПЕЧЕНИЕ ДОСТУПНОСТИ КАЧЕСТВЕННОГО ОБРАЗОВАНИЯ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0715407"/>
                  </a:ext>
                </a:extLst>
              </a:tr>
              <a:tr h="4557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79,3%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1 272,7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1 604,0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740378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2BB425-1344-4F47-8303-3B89DDD7F2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5832" y="1063422"/>
            <a:ext cx="1140806" cy="117136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B57F9A-F903-411F-8E7B-BF8F2CC893F8}"/>
              </a:ext>
            </a:extLst>
          </p:cNvPr>
          <p:cNvSpPr txBox="1"/>
          <p:nvPr/>
        </p:nvSpPr>
        <p:spPr>
          <a:xfrm rot="5400000">
            <a:off x="1739050" y="3168684"/>
            <a:ext cx="553998" cy="827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ОТ 95% И ВЫШЕ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A267CF-FB68-4A5F-A231-E3614CA3FC8A}"/>
              </a:ext>
            </a:extLst>
          </p:cNvPr>
          <p:cNvSpPr txBox="1"/>
          <p:nvPr/>
        </p:nvSpPr>
        <p:spPr>
          <a:xfrm rot="5400000">
            <a:off x="1857518" y="5626667"/>
            <a:ext cx="369332" cy="8805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НИЖЕ 90%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82F803-FDA4-4298-B68D-5C39EDF3DBD8}"/>
              </a:ext>
            </a:extLst>
          </p:cNvPr>
          <p:cNvSpPr txBox="1"/>
          <p:nvPr/>
        </p:nvSpPr>
        <p:spPr>
          <a:xfrm rot="5400000">
            <a:off x="1826355" y="4954928"/>
            <a:ext cx="369332" cy="784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90% - 95</a:t>
            </a:r>
            <a:r>
              <a:rPr lang="ru-RU" sz="1200" dirty="0">
                <a:latin typeface="Arial Narrow" panose="020B0606020202030204" pitchFamily="34" charset="0"/>
              </a:rPr>
              <a:t>%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092674A-B093-441E-86BB-8824D5BF5F3E}"/>
              </a:ext>
            </a:extLst>
          </p:cNvPr>
          <p:cNvCxnSpPr>
            <a:cxnSpLocks/>
          </p:cNvCxnSpPr>
          <p:nvPr/>
        </p:nvCxnSpPr>
        <p:spPr>
          <a:xfrm flipH="1">
            <a:off x="2495603" y="1707150"/>
            <a:ext cx="1" cy="34500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4E7A03A-0B67-46BF-9748-0E760986567F}"/>
              </a:ext>
            </a:extLst>
          </p:cNvPr>
          <p:cNvCxnSpPr>
            <a:cxnSpLocks/>
          </p:cNvCxnSpPr>
          <p:nvPr/>
        </p:nvCxnSpPr>
        <p:spPr>
          <a:xfrm flipH="1">
            <a:off x="2495602" y="5129625"/>
            <a:ext cx="862" cy="4353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8A129154-64F8-49DB-B20F-00522379067F}"/>
              </a:ext>
            </a:extLst>
          </p:cNvPr>
          <p:cNvCxnSpPr>
            <a:cxnSpLocks/>
          </p:cNvCxnSpPr>
          <p:nvPr/>
        </p:nvCxnSpPr>
        <p:spPr>
          <a:xfrm>
            <a:off x="2495602" y="5564957"/>
            <a:ext cx="0" cy="9335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65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815" y="214083"/>
            <a:ext cx="9217024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ДОСТИГНУТЫЕ РЕЗУЛЬТАТЫ МУНИЦИПАЛЬНЫХ ПРОГРАММ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7395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055440" y="746139"/>
            <a:ext cx="10657184" cy="72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Documents and Settings\All Users\Документы\Мои рисунки\Образцы рисунков\podgot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88" y="1104184"/>
            <a:ext cx="1368153" cy="86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2E00D68A-F6C9-4888-AFAF-4E2639C0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07416"/>
              </p:ext>
            </p:extLst>
          </p:nvPr>
        </p:nvGraphicFramePr>
        <p:xfrm>
          <a:off x="335360" y="1890879"/>
          <a:ext cx="11520040" cy="4705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40530734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802190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6676463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59326584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xmlns="" val="345668781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77739795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63923315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967154377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xmlns="" val="366265566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82143608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4536027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281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ОРГАНИЗАЦИЙ, ИМЕЮЩИХ ЛИЦЕНЗИЮ НА ОБРАЗОВАТЕЛЬНУЮ ДЕЯТЕЛЬНОСТЬ, %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ПОЛЬЗОВАТЕЛЕЙ БИБЛИОТЕК,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16 150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19 832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НАСЕЛЕНИЯ, СИСТЕМАТИЧЕСКИ ЗАНИМАЮЩЕГОСЯ ФИЗКУЛЬТУРОЙ И СПОРТОМ,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18829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46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ДЕТЕЙ ОТ 3 ДО 7 ЛЕТ, ПОЛУЧАЮЩИХ УСЛУГУ ДОШКОЛЬНОГО ОБРАЗОВАНИЯ, %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ЧИСЛЕННОСТЬ УЧАСТНИКОВ КЛУБНЫХ ФОРМИРОВАНИЙ,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636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ГРАЖДАН, ВЫПОЛНИВШИХ НОРМАТИВЫ ГТО,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55,2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8326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968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ОБУЧАЮЩИХСЯ 11-12 КЛАССОВ, ПОЛУЧИВШИХ АТТЕСТАТЫ О СРЕДНЕМ ОБЩЕМ ОБРАЗОВАНИИ, % 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98,5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99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СОХРАННОСТЬ КОНТИНГЕНТА УЧАЩИХСЯ В УЧРЕЖДЕНИЯХ ДОПОЛНИТЕЛЬНОГО ОБРАЗОВАНИЯ,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95,5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СПОРТСМЕНОВ РАЙОНА, ВОШЕДШИХ В СБОРНЫЕ РОССИИ И ПЕРМСКОГО КРАЯ,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455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7661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144159"/>
                  </a:ext>
                </a:extLst>
              </a:tr>
              <a:tr h="234552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ДОЛЯ ОБУЧАЮЩИХСЯ, ОХВАЧЕННЫХ ОЗДОРОВЛЕНИЕМ, ОТДЫХОМ В КАНИКУЛЯРНОЕ ВРЕМЯ,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ЧИСЛЕННОСТЬ ПОДРОСТКОВ И МОЛОДЕЖИ, ПРИНИМАЮЩИХ УЧАСТИЕ В ТВОРЧЕСКОЙ ДЕЯТЕЛЬНСТИ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5094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КОЛИЧЕСТВО ПРИЗОВЫХ МЕСТ, ЗАВОЕВАННЫХ СПОРТСМЕНАМИ РАЙОНА НА РОССИЙСКИХ И КРАЕВЫХ СОРЕВНОВАНИЯХ,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0247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635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ПЕДАГОГОВ, КОТОРЫМ  ПРИСВОЕНА ПЕРВАЯ И ВЫСШАЯ КАТЕГОРИЯ, %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42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44,8</a:t>
                      </a:r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ОБЪЕКТОВ, ПРИВЕДЕННЫХ В  НОРМАТИВНОЕ СОСТОЯНИЕ ОТ ОБЩЕГО КОЛИЧЕСТВА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ДОЛЯ ГРАЖДАН С ОГРАНИЧЕННЫМИ ВОЗМОЖНОСТЯМИ ЗДОРОВЬЯ, ЗАНИМАЮЩИХСЯ ФИЗКУЛЬТУРОЙ, ОТ ОБЩЕЙ ЧИСЛЕННОСТИ ДАННОЙ КАТЕГОРИИ,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551063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1AD0F0-5A34-4203-8C3A-C88285022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966" y="926691"/>
            <a:ext cx="1272027" cy="9462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2A16C67-9A6B-4051-B9A2-6BCC0A50E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952" y="950583"/>
            <a:ext cx="1320037" cy="87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F2FB39-1CEA-4CC2-B7D3-2BD5D805F733}"/>
              </a:ext>
            </a:extLst>
          </p:cNvPr>
          <p:cNvSpPr txBox="1"/>
          <p:nvPr/>
        </p:nvSpPr>
        <p:spPr>
          <a:xfrm>
            <a:off x="458029" y="892844"/>
            <a:ext cx="315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ОБЕСПЕЧЕНИЕ ДОСТУПНОСТИ КАЧЕСТВЕННОГО ОБРАЗОВАНИЯ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CD85FE-40E8-49BD-BB6B-B956348B5C0F}"/>
              </a:ext>
            </a:extLst>
          </p:cNvPr>
          <p:cNvSpPr txBox="1"/>
          <p:nvPr/>
        </p:nvSpPr>
        <p:spPr>
          <a:xfrm>
            <a:off x="4103952" y="905078"/>
            <a:ext cx="2832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РАЗВИТИЕ КУЛЬТУРЫ И ОРАГНИЗАЦИЯ РАБОТЫ С МОЛОДЕЖЬЮ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E48392-81AB-407A-949C-2C8A6A7C5A40}"/>
              </a:ext>
            </a:extLst>
          </p:cNvPr>
          <p:cNvSpPr txBox="1"/>
          <p:nvPr/>
        </p:nvSpPr>
        <p:spPr>
          <a:xfrm>
            <a:off x="8472264" y="892844"/>
            <a:ext cx="23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Narrow" panose="020B0606020202030204" pitchFamily="34" charset="0"/>
              </a:rPr>
              <a:t>РАЗВИТИЕ ФИЗИЧЕСКОЙ 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302012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10854"/>
            <a:ext cx="9217024" cy="5359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ДОСТИГНУТЫЕ РЕЗУЛЬТАТЫ МУНИЦИПАЛЬНЫХ ПРОГРАММ</a:t>
            </a:r>
          </a:p>
        </p:txBody>
      </p:sp>
      <p:pic>
        <p:nvPicPr>
          <p:cNvPr id="4" name="Picture 2" descr="http://krasnokamskiy.com/media/project_mo_152/6c/48/7d/47/30/03/krasnokam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7" y="32632"/>
            <a:ext cx="504000" cy="8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1127448" y="746762"/>
            <a:ext cx="9433048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2E00D68A-F6C9-4888-AFAF-4E2639C0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04677"/>
              </p:ext>
            </p:extLst>
          </p:nvPr>
        </p:nvGraphicFramePr>
        <p:xfrm>
          <a:off x="335360" y="1857984"/>
          <a:ext cx="11405626" cy="49709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40530734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802190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667646314"/>
                    </a:ext>
                  </a:extLst>
                </a:gridCol>
                <a:gridCol w="356793">
                  <a:extLst>
                    <a:ext uri="{9D8B030D-6E8A-4147-A177-3AD203B41FA5}">
                      <a16:colId xmlns:a16="http://schemas.microsoft.com/office/drawing/2014/main" xmlns="" val="159326584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345668781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77739795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639233156"/>
                    </a:ext>
                  </a:extLst>
                </a:gridCol>
                <a:gridCol w="356833">
                  <a:extLst>
                    <a:ext uri="{9D8B030D-6E8A-4147-A177-3AD203B41FA5}">
                      <a16:colId xmlns:a16="http://schemas.microsoft.com/office/drawing/2014/main" xmlns="" val="3967154377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366265566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82143608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453602706"/>
                    </a:ext>
                  </a:extLst>
                </a:gridCol>
              </a:tblGrid>
              <a:tr h="30750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endParaRPr lang="ru-RU" sz="10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2818795"/>
                  </a:ext>
                </a:extLst>
              </a:tr>
              <a:tr h="552298"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КОНСУЛЬТИРОВАНИЕ И СОПРОВОЖДЕНИЕ ПРЕДПРИНИМАТЕЛЕЙ. ЕД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902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ПЛОЩАДЬ ВОВЛЕЧЕННЫХ В ОБОРОТ ЗЕМЕЛЬНЫХ УЧАСТКОВ ПОД СТРОИТЕЛЬСТВО, 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ПРОТЯЖЕННОСТЬ ОТРЕМОНТИРОВАННЫХ АВТОМОБИЛЬНЫХ ДОРОГ, КМ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35,883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37,174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1882987"/>
                  </a:ext>
                </a:extLst>
              </a:tr>
              <a:tr h="243011">
                <a:tc>
                  <a:txBody>
                    <a:bodyPr/>
                    <a:lstStyle/>
                    <a:p>
                      <a:endParaRPr lang="ru-RU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463393"/>
                  </a:ext>
                </a:extLst>
              </a:tr>
              <a:tr h="861586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ОБЕСПЕЧЕНИЕ ДЕЯТЕЛЬНОСТИ ОРГАНИЗАЦИИ, ОБРАЗУЮЩУЮ ИНФРАСТРУКТУРУ ПОДДЕРЖКИ СУБЪЕКТОВ МАЛОГО И СРЕДНЕГО ПРЕДПРИНИМАТЕЛЬСТВА,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ДОЛЯ МНОГОДЕТНЫХ СЕМЕЙ, ОБЕСПЕЧЕННЫХ ЗЕМЕЛЬНЫМИ УЧАСТКАМИ,%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74,0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ДОЛЯ ПРОТЯЖЕННОСТИ АВТОМОБИЛЬНЫХ ДОРОГ, НАХОДЯЩИХСЯ НА СОДЕРЖАНИИ ОТ ФАКТИЧЕСКОЙ ПРОТЯЖЕННОСТИ,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832631"/>
                  </a:ext>
                </a:extLst>
              </a:tr>
              <a:tr h="243011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9685852"/>
                  </a:ext>
                </a:extLst>
              </a:tr>
              <a:tr h="861586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КОЛИЧЕСТВО УЧАСТНИКОВ ПУБЛИЧНЫХ И ИНЫХ МЕРОПРИЯТИЙ, ПРОВОДИМЫХ  В ЦЕЛЯХ ПОВЫШЕНИЯ ПРЕСТИЖА ПРЕДПРИНИМАТЕЛЬСКОЙ ДЕЯТЕЛЬНОСТИ,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РАЗРАБОТКА ПРОЕКТОВ МЕЖЕВАНИЯ И ПЛАНИРОВАКИ КАДАСТРОВЫХ КВАРТАЛОВ, ШТ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ДОЛЯ ПЛОЩАДИ ЗАХОРОНЕНИЯ (КВАРТАЛОВ), НАХОДЯЩИХСЯ НА СОДЕРЖАНИИ ОТ ОБЩЕЙ ПЛОЩАДИ ЗАХОРОНЕНИЯ (КВАРТАЛОВ),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766112"/>
                  </a:ext>
                </a:extLst>
              </a:tr>
              <a:tr h="243011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144159"/>
                  </a:ext>
                </a:extLst>
              </a:tr>
              <a:tr h="552298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ОКАЗАНИЕ ИМУЩЕСТВЕННОЙ ПОДДЕРЖКИ СУБЪЕКТАМ МАЛОГО И СРЕДНЕГО ПРЕДПРИНИМАТЕЛЬСТВА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ПОДГТОВКА ГРАДОСТРОИТЕЛЬНЫХ ПЛАНОВ ЗЕМЕЛЬНЫХ УЧАСТКОВ, ШТ.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378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ПЛОЩАДЬ ЗАХОРОНЕНИЙ (КВАРТАЛОВ), ПОДГОТОВЛЕННАЯ ПОД ЗАХОРОНЕНИЕ УМЕРШИХ, 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5024765"/>
                  </a:ext>
                </a:extLst>
              </a:tr>
              <a:tr h="243011"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501206"/>
                  </a:ext>
                </a:extLst>
              </a:tr>
              <a:tr h="706942"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РАЗМЕЩЕНИЕ В СМИ И ИНТЕРНЕТ ПУБЛИКАЦИЙ, НАПРАВЛЕННЫХ НА ПОПУЛИРИЗАЦИЮ ПРЕДПРИНИМАТЕЛЬСТВА,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ПОДГОТОВКА РАЗРЕШЕНИЙ НА СТРОИТЕЛЬСТВО ЗЕМЕЛЬНЫХ УЧАСТКОВ, ШТ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Arial Narrow" panose="020B0606020202030204" pitchFamily="34" charset="0"/>
                        </a:rPr>
                        <a:t>245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5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5466068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F2FB39-1CEA-4CC2-B7D3-2BD5D805F733}"/>
              </a:ext>
            </a:extLst>
          </p:cNvPr>
          <p:cNvSpPr txBox="1"/>
          <p:nvPr/>
        </p:nvSpPr>
        <p:spPr>
          <a:xfrm>
            <a:off x="335360" y="792481"/>
            <a:ext cx="3625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РАЗВИТИЕ И ПОДДЕРЖКА </a:t>
            </a:r>
          </a:p>
          <a:p>
            <a:r>
              <a:rPr lang="ru-RU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СУБЪЕКТОВ МАЛОГО </a:t>
            </a:r>
          </a:p>
          <a:p>
            <a:r>
              <a:rPr lang="ru-RU" sz="1650" b="1" dirty="0">
                <a:solidFill>
                  <a:srgbClr val="0070C0"/>
                </a:solidFill>
                <a:latin typeface="Arial Narrow" panose="020B0606020202030204" pitchFamily="34" charset="0"/>
              </a:rPr>
              <a:t>И СРЕДНЕГО ПРЕДПРИНИМАТЕЛЬСТВА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AF8A97-0DD9-47D8-A704-DF9EF3187471}"/>
              </a:ext>
            </a:extLst>
          </p:cNvPr>
          <p:cNvSpPr txBox="1"/>
          <p:nvPr/>
        </p:nvSpPr>
        <p:spPr>
          <a:xfrm>
            <a:off x="4081118" y="923328"/>
            <a:ext cx="28803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УПРАВЛЕНИЕ </a:t>
            </a:r>
          </a:p>
          <a:p>
            <a:r>
              <a:rPr lang="ru-RU" sz="16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ЗЕМЕЛЬНЫМИ РЕСУРСАМИ </a:t>
            </a:r>
          </a:p>
          <a:p>
            <a:r>
              <a:rPr lang="ru-RU" sz="165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 ИМУЩЕСТВОМ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F5A580-D264-4DA7-B8D7-9F0DD285F4CC}"/>
              </a:ext>
            </a:extLst>
          </p:cNvPr>
          <p:cNvSpPr txBox="1"/>
          <p:nvPr/>
        </p:nvSpPr>
        <p:spPr>
          <a:xfrm>
            <a:off x="8112224" y="881796"/>
            <a:ext cx="28803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КОММУНАЛЬНОЙ ИНФРАСТРУКТУРЫ И АВТОМОБИЛЬНЫХ ДОРОГ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32441C-7D72-4FD1-AC32-03A21A1D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5" y="959443"/>
            <a:ext cx="1188000" cy="77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959B738-21EC-4C6B-9C5E-D70519419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04" y="908712"/>
            <a:ext cx="972000" cy="729000"/>
          </a:xfrm>
          <a:prstGeom prst="rect">
            <a:avLst/>
          </a:prstGeom>
          <a:ln w="1270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3DFF6E2-2782-4251-B2D4-3EAC2F4F9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051" y="888179"/>
            <a:ext cx="1122987" cy="8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905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1545</Words>
  <Application>Microsoft Office PowerPoint</Application>
  <PresentationFormat>Произвольный</PresentationFormat>
  <Paragraphs>477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ИСПОЛНЕНИЕ БЮДЖЕТА  КРАСНОКАМСКОГО МУНИЦИПАЛЬНОГО РАЙОНА  ЗА 2018 ГОД</vt:lpstr>
      <vt:lpstr>ИТОГИ ИСПОЛНЕНИЯ БЮДЖЕТА</vt:lpstr>
      <vt:lpstr>ДОХОДЫ БЮДЖЕТА, тыс. р.</vt:lpstr>
      <vt:lpstr>НАЛОГОВЫЕ И НЕНАЛОГОВЫЕ ДОХОДЫ, ТЫС.Р.</vt:lpstr>
      <vt:lpstr>БЕЗВОЗМЕЗДНЫЕ ПОСТУПЛЕНИЯ, ТЫС.Р.</vt:lpstr>
      <vt:lpstr>РАСХОДЫ БЮДЖЕТА, ТЫС.Р.</vt:lpstr>
      <vt:lpstr>МУНИЦИПАЛЬНЫЕ ПРОГРАММЫ, ТЫС.Р.</vt:lpstr>
      <vt:lpstr>ДОСТИГНУТЫЕ РЕЗУЛЬТАТЫ МУНИЦИПАЛЬНЫХ ПРОГРАММ</vt:lpstr>
      <vt:lpstr>ДОСТИГНУТЫЕ РЕЗУЛЬТАТЫ МУНИЦИПАЛЬНЫХ ПРОГРАММ</vt:lpstr>
      <vt:lpstr>ДОСТИГНУТЫЕ РЕЗУЛЬТАТЫ МУНИЦИПАЛЬНЫХ ПРОГРАММ</vt:lpstr>
      <vt:lpstr>ИЗМЕНЕНИЕ УРОВНЯ ЗАРАБОТНОЙ ПЛАТЫ «УКАЗНЫХ» КАТЕГОРИЙ РАБОТНИКОВ МУНИЦИПАЛЬНЫХ УЧРЕЖДЕНИЙ </vt:lpstr>
      <vt:lpstr>БЮДЖЕТНЫЕ ИНВЕСТИЦИИ И МЕРОПРИЯТИЯ РАЗВИТИЯ</vt:lpstr>
      <vt:lpstr>ИНВЕСТИЦИИ РАЙОНА – 70 340 ТЫС.Р. (4,5% В ОБЩЕЙ СУММЕ РАСХОДОВ)</vt:lpstr>
      <vt:lpstr>ДОРОЖНЫЙ ФОНД РАЙОНА</vt:lpstr>
      <vt:lpstr>МЕЖБЮДЖЕТНЫЕ ТРАНСФЕРТЫ ПОСЕЛЕНИЯМ</vt:lpstr>
      <vt:lpstr>МУНИЦИПАЛЬНЫЙ ДОЛГ</vt:lpstr>
      <vt:lpstr>СПАСИБО ЗА ВНИМАНИЕ!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руководитель</dc:creator>
  <cp:lastModifiedBy>User-206</cp:lastModifiedBy>
  <cp:revision>384</cp:revision>
  <cp:lastPrinted>2019-05-27T09:36:18Z</cp:lastPrinted>
  <dcterms:created xsi:type="dcterms:W3CDTF">2018-04-17T09:52:55Z</dcterms:created>
  <dcterms:modified xsi:type="dcterms:W3CDTF">2020-03-27T06:15:27Z</dcterms:modified>
</cp:coreProperties>
</file>