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3" r:id="rId2"/>
    <p:sldId id="375" r:id="rId3"/>
    <p:sldId id="380" r:id="rId4"/>
    <p:sldId id="384" r:id="rId5"/>
    <p:sldId id="371" r:id="rId6"/>
    <p:sldId id="386" r:id="rId7"/>
    <p:sldId id="372" r:id="rId8"/>
    <p:sldId id="370" r:id="rId9"/>
    <p:sldId id="383" r:id="rId10"/>
    <p:sldId id="387" r:id="rId11"/>
    <p:sldId id="364" r:id="rId12"/>
    <p:sldId id="388" r:id="rId13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99"/>
    <a:srgbClr val="00CC99"/>
    <a:srgbClr val="33CCCC"/>
    <a:srgbClr val="339966"/>
    <a:srgbClr val="003300"/>
    <a:srgbClr val="E6E6E6"/>
    <a:srgbClr val="26CFE6"/>
    <a:srgbClr val="E725BD"/>
    <a:srgbClr val="4C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74854" autoAdjust="0"/>
  </p:normalViewPr>
  <p:slideViewPr>
    <p:cSldViewPr>
      <p:cViewPr varScale="1">
        <p:scale>
          <a:sx n="151" d="100"/>
          <a:sy n="151" d="100"/>
        </p:scale>
        <p:origin x="51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9999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99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3"/>
                <c:pt idx="0">
                  <c:v>2021 ПРОГНОЗ</c:v>
                </c:pt>
                <c:pt idx="1">
                  <c:v>2022 ПРОГНОЗ</c:v>
                </c:pt>
                <c:pt idx="2">
                  <c:v>2023 ПРОГНОЗ</c:v>
                </c:pt>
              </c:strCache>
            </c:strRef>
          </c:cat>
          <c:val>
            <c:numRef>
              <c:f>Лист1!$B$2:$E$2</c:f>
              <c:numCache>
                <c:formatCode>0</c:formatCode>
                <c:ptCount val="3"/>
                <c:pt idx="0">
                  <c:v>2230.6601999999998</c:v>
                </c:pt>
                <c:pt idx="1">
                  <c:v>2640.8186000000001</c:v>
                </c:pt>
                <c:pt idx="2">
                  <c:v>2691.6904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1-4E7A-8497-B56549FDCD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6666">
                <a:alpha val="85000"/>
              </a:srgbClr>
            </a:solidFill>
            <a:ln w="5397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66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3"/>
                <c:pt idx="0">
                  <c:v>2021 ПРОГНОЗ</c:v>
                </c:pt>
                <c:pt idx="1">
                  <c:v>2022 ПРОГНОЗ</c:v>
                </c:pt>
                <c:pt idx="2">
                  <c:v>2023 ПРОГНОЗ</c:v>
                </c:pt>
              </c:strCache>
            </c:strRef>
          </c:cat>
          <c:val>
            <c:numRef>
              <c:f>Лист1!$B$3:$E$3</c:f>
              <c:numCache>
                <c:formatCode>0</c:formatCode>
                <c:ptCount val="3"/>
                <c:pt idx="0">
                  <c:v>2230.6601999999998</c:v>
                </c:pt>
                <c:pt idx="1">
                  <c:v>2640.8186000000001</c:v>
                </c:pt>
                <c:pt idx="2">
                  <c:v>2682.1904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61-4E7A-8497-B56549FDCD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3707344"/>
        <c:axId val="471788208"/>
      </c:barChart>
      <c:catAx>
        <c:axId val="20370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71788208"/>
        <c:crosses val="autoZero"/>
        <c:auto val="1"/>
        <c:lblAlgn val="ctr"/>
        <c:lblOffset val="100"/>
        <c:noMultiLvlLbl val="0"/>
      </c:catAx>
      <c:valAx>
        <c:axId val="4717882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0370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2020</c:v>
                </c:pt>
              </c:strCache>
            </c:strRef>
          </c:tx>
          <c:spPr>
            <a:pattFill prst="ltDnDiag">
              <a:fgClr>
                <a:srgbClr val="009999"/>
              </a:fgClr>
              <a:bgClr>
                <a:schemeClr val="bg1"/>
              </a:bgClr>
            </a:pattFill>
          </c:spPr>
          <c:explosion val="1"/>
          <c:dPt>
            <c:idx val="0"/>
            <c:bubble3D val="0"/>
            <c:spPr>
              <a:pattFill prst="dkUpDiag">
                <a:fgClr>
                  <a:srgbClr val="006666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78-4DC3-B9AD-EC139FF88547}"/>
              </c:ext>
            </c:extLst>
          </c:dPt>
          <c:dPt>
            <c:idx val="1"/>
            <c:bubble3D val="0"/>
            <c:spPr>
              <a:pattFill prst="narHorz"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78-4DC3-B9AD-EC139FF88547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66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78-4DC3-B9AD-EC139FF8854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552.24</c:v>
                </c:pt>
                <c:pt idx="1">
                  <c:v>1764.5337999999999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78-4DC3-B9AD-EC139FF88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2021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dkUpDiag">
                <a:fgClr>
                  <a:srgbClr val="006666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78-4DC3-B9AD-EC139FF88547}"/>
              </c:ext>
            </c:extLst>
          </c:dPt>
          <c:dPt>
            <c:idx val="1"/>
            <c:bubble3D val="0"/>
            <c:spPr>
              <a:pattFill prst="narHorz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78-4DC3-B9AD-EC139FF88547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66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78-4DC3-B9AD-EC139FF8854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549.49120000000005</c:v>
                </c:pt>
                <c:pt idx="1">
                  <c:v>1681.1690000000001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78-4DC3-B9AD-EC139FF88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2020</c:v>
                </c:pt>
              </c:strCache>
            </c:strRef>
          </c:tx>
          <c:spPr>
            <a:pattFill prst="ltDnDiag">
              <a:fgClr>
                <a:srgbClr val="009999"/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dkUpDiag">
                <a:fgClr>
                  <a:srgbClr val="006666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78-4DC3-B9AD-EC139FF88547}"/>
              </c:ext>
            </c:extLst>
          </c:dPt>
          <c:dPt>
            <c:idx val="1"/>
            <c:bubble3D val="0"/>
            <c:spPr>
              <a:pattFill prst="narHorz"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78-4DC3-B9AD-EC139FF88547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66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78-4DC3-B9AD-EC139FF8854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МЕРОПРИЯТИЯ РАЗВИТИЯ</c:v>
                </c:pt>
                <c:pt idx="1">
                  <c:v>ТЕКУЩИЕ 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669.45639000000006</c:v>
                </c:pt>
                <c:pt idx="1">
                  <c:v>1655.1344999999999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78-4DC3-B9AD-EC139FF88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2021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dkUpDiag">
                <a:fgClr>
                  <a:srgbClr val="006666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78-4DC3-B9AD-EC139FF88547}"/>
              </c:ext>
            </c:extLst>
          </c:dPt>
          <c:dPt>
            <c:idx val="1"/>
            <c:bubble3D val="0"/>
            <c:spPr>
              <a:pattFill prst="narHorz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78-4DC3-B9AD-EC139FF88547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66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78-4DC3-B9AD-EC139FF8854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МЕРОПРИЯТИЯ РАЗВИТИЯ</c:v>
                </c:pt>
                <c:pt idx="1">
                  <c:v>ТЕКУЩИЕ РАСХОДЫ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414.89506999999998</c:v>
                </c:pt>
                <c:pt idx="1">
                  <c:v>1815.7651000000001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78-4DC3-B9AD-EC139FF88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2810810040032"/>
          <c:y val="8.539603718438725E-2"/>
          <c:w val="0.68662520871823196"/>
          <c:h val="0.750955796578158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33CCCC">
                    <a:shade val="30000"/>
                    <a:satMod val="115000"/>
                  </a:srgbClr>
                </a:gs>
                <a:gs pos="50000">
                  <a:srgbClr val="33CCCC">
                    <a:shade val="67500"/>
                    <a:satMod val="115000"/>
                  </a:srgbClr>
                </a:gs>
                <a:gs pos="100000">
                  <a:srgbClr val="33CCCC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33CCCC">
                      <a:shade val="30000"/>
                      <a:satMod val="115000"/>
                    </a:srgbClr>
                  </a:gs>
                  <a:gs pos="50000">
                    <a:srgbClr val="33CCCC">
                      <a:shade val="67500"/>
                      <a:satMod val="115000"/>
                    </a:srgbClr>
                  </a:gs>
                  <a:gs pos="100000">
                    <a:srgbClr val="33CC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B76-41A5-9586-AB423605D8EF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33CCCC">
                      <a:shade val="30000"/>
                      <a:satMod val="115000"/>
                    </a:srgbClr>
                  </a:gs>
                  <a:gs pos="50000">
                    <a:srgbClr val="33CCCC">
                      <a:shade val="67500"/>
                      <a:satMod val="115000"/>
                    </a:srgbClr>
                  </a:gs>
                  <a:gs pos="100000">
                    <a:srgbClr val="33CCCC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76-41A5-9586-AB423605D8E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121BE4A-91E2-4E30-A6AC-1DAB9345B597}" type="VALUE">
                      <a:rPr lang="en-US" b="1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B76-41A5-9586-AB423605D8E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4C29680-2E57-4FF6-A9C3-4EA530AE037C}" type="VALUE">
                      <a:rPr lang="en-US" b="1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B76-41A5-9586-AB423605D8EF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666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FAB-4B0F-862E-A5D22C0D90D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183364.3</c:v>
                </c:pt>
                <c:pt idx="1">
                  <c:v>181055.9</c:v>
                </c:pt>
                <c:pt idx="2">
                  <c:v>136685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6-41A5-9586-AB423605D8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68494768"/>
        <c:axId val="768932368"/>
      </c:barChart>
      <c:catAx>
        <c:axId val="76849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68932368"/>
        <c:crosses val="autoZero"/>
        <c:auto val="1"/>
        <c:lblAlgn val="ctr"/>
        <c:lblOffset val="100"/>
        <c:noMultiLvlLbl val="0"/>
      </c:catAx>
      <c:valAx>
        <c:axId val="7689323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6849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9DC94-EFC0-4CDC-BDB4-D89639814425}" type="doc">
      <dgm:prSet loTypeId="urn:microsoft.com/office/officeart/2008/layout/PictureStrips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D1834E8-3833-45E6-AB71-F68E7F9C894A}">
      <dgm:prSet phldrT="[Текст]" custT="1"/>
      <dgm:spPr>
        <a:solidFill>
          <a:schemeClr val="bg1">
            <a:lumMod val="95000"/>
            <a:alpha val="40000"/>
          </a:schemeClr>
        </a:solidFill>
        <a:ln>
          <a:solidFill>
            <a:srgbClr val="006666"/>
          </a:solidFill>
        </a:ln>
      </dgm:spPr>
      <dgm:t>
        <a:bodyPr/>
        <a:lstStyle/>
        <a:p>
          <a:r>
            <a:rPr lang="ru-RU" sz="1000" b="1" dirty="0">
              <a:solidFill>
                <a:srgbClr val="006666"/>
              </a:solidFill>
              <a:latin typeface="Arial Black" panose="020B0A04020102020204" pitchFamily="34" charset="0"/>
            </a:rPr>
            <a:t>ФОРМИРОВАНИЕ МАКСИМАЛЬНО ДОСТИЖИМОГО ПРОГНОЗА ПО ДОХОДАМ БЮДЖЕТА </a:t>
          </a:r>
        </a:p>
      </dgm:t>
    </dgm:pt>
    <dgm:pt modelId="{2FA11950-34C4-4CA8-B397-895DD2C50BFB}" type="parTrans" cxnId="{D73E1429-B007-44C8-B900-458CE761E0CE}">
      <dgm:prSet/>
      <dgm:spPr/>
      <dgm:t>
        <a:bodyPr/>
        <a:lstStyle/>
        <a:p>
          <a:endParaRPr lang="ru-RU" sz="1400">
            <a:solidFill>
              <a:srgbClr val="006666"/>
            </a:solidFill>
            <a:latin typeface="Arial Narrow" pitchFamily="34" charset="0"/>
          </a:endParaRPr>
        </a:p>
      </dgm:t>
    </dgm:pt>
    <dgm:pt modelId="{3153AD25-CBCD-463D-A3E2-E23EEFA62636}" type="sibTrans" cxnId="{D73E1429-B007-44C8-B900-458CE761E0CE}">
      <dgm:prSet/>
      <dgm:spPr/>
      <dgm:t>
        <a:bodyPr/>
        <a:lstStyle/>
        <a:p>
          <a:endParaRPr lang="ru-RU" sz="1400">
            <a:solidFill>
              <a:srgbClr val="006666"/>
            </a:solidFill>
            <a:latin typeface="Arial Narrow" pitchFamily="34" charset="0"/>
          </a:endParaRPr>
        </a:p>
      </dgm:t>
    </dgm:pt>
    <dgm:pt modelId="{DE4BDDB8-962C-40DC-BA01-9FE15C2C48AA}">
      <dgm:prSet phldrT="[Текст]" custT="1"/>
      <dgm:spPr>
        <a:solidFill>
          <a:schemeClr val="bg1">
            <a:lumMod val="95000"/>
            <a:alpha val="40000"/>
          </a:schemeClr>
        </a:solidFill>
        <a:ln>
          <a:solidFill>
            <a:srgbClr val="006666"/>
          </a:solidFill>
        </a:ln>
      </dgm:spPr>
      <dgm:t>
        <a:bodyPr/>
        <a:lstStyle/>
        <a:p>
          <a:r>
            <a:rPr lang="ru-RU" sz="1000" b="1">
              <a:solidFill>
                <a:srgbClr val="006666"/>
              </a:solidFill>
              <a:latin typeface="Arial Black" panose="020B0A04020102020204" pitchFamily="34" charset="0"/>
            </a:rPr>
            <a:t>ФОРМИРОВАНИЕ  БЕЗДЕФИЦИТНОГО  БЮДЖЕТА</a:t>
          </a:r>
          <a:endParaRPr lang="ru-RU" sz="1000" b="1" dirty="0">
            <a:solidFill>
              <a:srgbClr val="006666"/>
            </a:solidFill>
            <a:latin typeface="Arial Black" panose="020B0A04020102020204" pitchFamily="34" charset="0"/>
          </a:endParaRPr>
        </a:p>
      </dgm:t>
    </dgm:pt>
    <dgm:pt modelId="{D68C6223-EB7B-40E7-8511-B1083CDBBD8C}" type="parTrans" cxnId="{FB743737-226F-4B0F-8371-10F4CE7E959C}">
      <dgm:prSet/>
      <dgm:spPr/>
      <dgm:t>
        <a:bodyPr/>
        <a:lstStyle/>
        <a:p>
          <a:endParaRPr lang="ru-RU" sz="1400">
            <a:solidFill>
              <a:srgbClr val="006666"/>
            </a:solidFill>
            <a:latin typeface="Arial Narrow" pitchFamily="34" charset="0"/>
          </a:endParaRPr>
        </a:p>
      </dgm:t>
    </dgm:pt>
    <dgm:pt modelId="{FDA8777E-123D-4503-93E0-3E619F7ACF01}" type="sibTrans" cxnId="{FB743737-226F-4B0F-8371-10F4CE7E959C}">
      <dgm:prSet/>
      <dgm:spPr/>
      <dgm:t>
        <a:bodyPr/>
        <a:lstStyle/>
        <a:p>
          <a:endParaRPr lang="ru-RU" sz="1400">
            <a:solidFill>
              <a:srgbClr val="006666"/>
            </a:solidFill>
            <a:latin typeface="Arial Narrow" pitchFamily="34" charset="0"/>
          </a:endParaRPr>
        </a:p>
      </dgm:t>
    </dgm:pt>
    <dgm:pt modelId="{216CB4D9-8C7B-4D24-BEB5-0751F995709E}">
      <dgm:prSet custT="1"/>
      <dgm:spPr>
        <a:solidFill>
          <a:schemeClr val="bg1">
            <a:lumMod val="95000"/>
            <a:alpha val="40000"/>
          </a:schemeClr>
        </a:solidFill>
        <a:ln>
          <a:solidFill>
            <a:srgbClr val="006666"/>
          </a:solidFill>
        </a:ln>
      </dgm:spPr>
      <dgm:t>
        <a:bodyPr/>
        <a:lstStyle/>
        <a:p>
          <a:r>
            <a:rPr lang="ru-RU" sz="1000" b="1" dirty="0">
              <a:solidFill>
                <a:srgbClr val="006666"/>
              </a:solidFill>
              <a:latin typeface="Arial Black" panose="020B0A04020102020204" pitchFamily="34" charset="0"/>
            </a:rPr>
            <a:t>ПРИВЛЕЧЕНИЕ СРЕДСТВ ФЕДЕРАЛЬНОГО, КРАЕВОГО БЮДЖЕТОВ В КАЧЕСТВЕ  ДОПОЛНИТЕЛЬНЫХ ИСТОЧНИКОВ ФИНАНСИРОВАНИЯ</a:t>
          </a:r>
        </a:p>
      </dgm:t>
    </dgm:pt>
    <dgm:pt modelId="{50180401-ADE1-4C89-A8C5-4C00552CCC56}" type="parTrans" cxnId="{12992E03-9E4A-4180-911A-E2AB1989D581}">
      <dgm:prSet/>
      <dgm:spPr/>
      <dgm:t>
        <a:bodyPr/>
        <a:lstStyle/>
        <a:p>
          <a:endParaRPr lang="ru-RU">
            <a:solidFill>
              <a:srgbClr val="006666"/>
            </a:solidFill>
          </a:endParaRPr>
        </a:p>
      </dgm:t>
    </dgm:pt>
    <dgm:pt modelId="{E4BD99A7-C2F1-4CA5-B245-BD5055BE51CB}" type="sibTrans" cxnId="{12992E03-9E4A-4180-911A-E2AB1989D581}">
      <dgm:prSet/>
      <dgm:spPr/>
      <dgm:t>
        <a:bodyPr/>
        <a:lstStyle/>
        <a:p>
          <a:endParaRPr lang="ru-RU">
            <a:solidFill>
              <a:srgbClr val="006666"/>
            </a:solidFill>
          </a:endParaRPr>
        </a:p>
      </dgm:t>
    </dgm:pt>
    <dgm:pt modelId="{5838EFEB-6C4E-4668-B075-C313EEEF517C}">
      <dgm:prSet custT="1"/>
      <dgm:spPr>
        <a:solidFill>
          <a:schemeClr val="bg1">
            <a:lumMod val="95000"/>
            <a:alpha val="40000"/>
          </a:schemeClr>
        </a:solidFill>
        <a:ln>
          <a:solidFill>
            <a:srgbClr val="006666"/>
          </a:solidFill>
        </a:ln>
      </dgm:spPr>
      <dgm:t>
        <a:bodyPr/>
        <a:lstStyle/>
        <a:p>
          <a:r>
            <a:rPr lang="ru-RU" sz="1000" b="1" dirty="0">
              <a:solidFill>
                <a:srgbClr val="006666"/>
              </a:solidFill>
              <a:latin typeface="Arial Black" panose="020B0A04020102020204" pitchFamily="34" charset="0"/>
            </a:rPr>
            <a:t>ПОЛНОЕ ОБЕСПЕЧЕНИЕ ДЕЙСТВУЮЩИХ РАСХОДНЫХ ОБЯЗАТЕЛЬСТВ</a:t>
          </a:r>
        </a:p>
      </dgm:t>
    </dgm:pt>
    <dgm:pt modelId="{9B879DB7-C867-42FF-A55B-CB9F61A9CE40}" type="parTrans" cxnId="{4843DB7A-3595-4E61-9AFA-31881FE0804B}">
      <dgm:prSet/>
      <dgm:spPr/>
      <dgm:t>
        <a:bodyPr/>
        <a:lstStyle/>
        <a:p>
          <a:endParaRPr lang="ru-RU">
            <a:solidFill>
              <a:srgbClr val="006666"/>
            </a:solidFill>
          </a:endParaRPr>
        </a:p>
      </dgm:t>
    </dgm:pt>
    <dgm:pt modelId="{99FE3B6B-E75F-473C-9D96-2D45A6212937}" type="sibTrans" cxnId="{4843DB7A-3595-4E61-9AFA-31881FE0804B}">
      <dgm:prSet/>
      <dgm:spPr/>
      <dgm:t>
        <a:bodyPr/>
        <a:lstStyle/>
        <a:p>
          <a:endParaRPr lang="ru-RU">
            <a:solidFill>
              <a:srgbClr val="006666"/>
            </a:solidFill>
          </a:endParaRPr>
        </a:p>
      </dgm:t>
    </dgm:pt>
    <dgm:pt modelId="{8EEE8BDF-4F10-4018-9D28-39278C382E28}">
      <dgm:prSet custT="1"/>
      <dgm:spPr>
        <a:solidFill>
          <a:schemeClr val="bg1">
            <a:lumMod val="95000"/>
            <a:alpha val="40000"/>
          </a:schemeClr>
        </a:solidFill>
        <a:ln>
          <a:solidFill>
            <a:srgbClr val="006666"/>
          </a:solidFill>
        </a:ln>
      </dgm:spPr>
      <dgm:t>
        <a:bodyPr/>
        <a:lstStyle/>
        <a:p>
          <a:r>
            <a:rPr lang="ru-RU" sz="1000" b="1" dirty="0">
              <a:solidFill>
                <a:srgbClr val="006666"/>
              </a:solidFill>
              <a:latin typeface="Arial Black" panose="020B0A04020102020204" pitchFamily="34" charset="0"/>
            </a:rPr>
            <a:t>ИСПОЛНЕНИЕ ДОЛГОВЫХ ОБЯЗАТЕЛЬСТВ В УСТАНОВЛЕННЫЙ СРОК</a:t>
          </a:r>
        </a:p>
      </dgm:t>
    </dgm:pt>
    <dgm:pt modelId="{51657697-4C9E-4332-AA50-75E51B0BAFF4}" type="parTrans" cxnId="{47650629-7448-431E-8649-EC87DD937050}">
      <dgm:prSet/>
      <dgm:spPr/>
      <dgm:t>
        <a:bodyPr/>
        <a:lstStyle/>
        <a:p>
          <a:endParaRPr lang="ru-RU">
            <a:solidFill>
              <a:srgbClr val="006666"/>
            </a:solidFill>
          </a:endParaRPr>
        </a:p>
      </dgm:t>
    </dgm:pt>
    <dgm:pt modelId="{573E1917-290A-4C9A-9AF9-33AF992F2F59}" type="sibTrans" cxnId="{47650629-7448-431E-8649-EC87DD937050}">
      <dgm:prSet/>
      <dgm:spPr/>
      <dgm:t>
        <a:bodyPr/>
        <a:lstStyle/>
        <a:p>
          <a:endParaRPr lang="ru-RU">
            <a:solidFill>
              <a:srgbClr val="006666"/>
            </a:solidFill>
          </a:endParaRPr>
        </a:p>
      </dgm:t>
    </dgm:pt>
    <dgm:pt modelId="{A852CD3E-72C9-405E-9778-1010E12178AC}" type="pres">
      <dgm:prSet presAssocID="{09B9DC94-EFC0-4CDC-BDB4-D89639814425}" presName="Name0" presStyleCnt="0">
        <dgm:presLayoutVars>
          <dgm:dir/>
          <dgm:resizeHandles val="exact"/>
        </dgm:presLayoutVars>
      </dgm:prSet>
      <dgm:spPr/>
    </dgm:pt>
    <dgm:pt modelId="{892F81AF-8951-49EC-AEA8-05423863D679}" type="pres">
      <dgm:prSet presAssocID="{0D1834E8-3833-45E6-AB71-F68E7F9C894A}" presName="composite" presStyleCnt="0"/>
      <dgm:spPr/>
    </dgm:pt>
    <dgm:pt modelId="{EC59E10D-D85D-45CD-99B0-06E165626738}" type="pres">
      <dgm:prSet presAssocID="{0D1834E8-3833-45E6-AB71-F68E7F9C894A}" presName="rect1" presStyleLbl="trAlignAcc1" presStyleIdx="0" presStyleCnt="5" custLinFactNeighborX="1174" custLinFactNeighborY="-1237">
        <dgm:presLayoutVars>
          <dgm:bulletEnabled val="1"/>
        </dgm:presLayoutVars>
      </dgm:prSet>
      <dgm:spPr/>
    </dgm:pt>
    <dgm:pt modelId="{3EF98938-FBC9-4A38-9E7F-3CA264AF0024}" type="pres">
      <dgm:prSet presAssocID="{0D1834E8-3833-45E6-AB71-F68E7F9C894A}" presName="rect2" presStyleLbl="fgImgPlace1" presStyleIdx="0" presStyleCnt="5" custLinFactNeighborX="-4292" custLinFactNeighborY="-458"/>
      <dgm:spPr/>
    </dgm:pt>
    <dgm:pt modelId="{69332277-5708-4ED1-94D7-5316FA81B45B}" type="pres">
      <dgm:prSet presAssocID="{3153AD25-CBCD-463D-A3E2-E23EEFA62636}" presName="sibTrans" presStyleCnt="0"/>
      <dgm:spPr/>
    </dgm:pt>
    <dgm:pt modelId="{13B02683-45F3-4CE7-A44B-D3F44A0E716B}" type="pres">
      <dgm:prSet presAssocID="{5838EFEB-6C4E-4668-B075-C313EEEF517C}" presName="composite" presStyleCnt="0"/>
      <dgm:spPr/>
    </dgm:pt>
    <dgm:pt modelId="{D14780A5-2583-4DB2-94B2-BC0D9A730F9B}" type="pres">
      <dgm:prSet presAssocID="{5838EFEB-6C4E-4668-B075-C313EEEF517C}" presName="rect1" presStyleLbl="trAlignAcc1" presStyleIdx="1" presStyleCnt="5">
        <dgm:presLayoutVars>
          <dgm:bulletEnabled val="1"/>
        </dgm:presLayoutVars>
      </dgm:prSet>
      <dgm:spPr/>
    </dgm:pt>
    <dgm:pt modelId="{D03BCEA4-8AAB-4B09-B75E-10A6BF0D0285}" type="pres">
      <dgm:prSet presAssocID="{5838EFEB-6C4E-4668-B075-C313EEEF517C}" presName="rect2" presStyleLbl="fgImgPlace1" presStyleIdx="1" presStyleCnt="5"/>
      <dgm:spPr>
        <a:prstGeom prst="rect">
          <a:avLst/>
        </a:prstGeom>
      </dgm:spPr>
    </dgm:pt>
    <dgm:pt modelId="{CC74F21D-DE1A-4FD6-A20B-A06270A0EE9A}" type="pres">
      <dgm:prSet presAssocID="{99FE3B6B-E75F-473C-9D96-2D45A6212937}" presName="sibTrans" presStyleCnt="0"/>
      <dgm:spPr/>
    </dgm:pt>
    <dgm:pt modelId="{560585BA-A314-4E99-9021-7A72E4EFB935}" type="pres">
      <dgm:prSet presAssocID="{DE4BDDB8-962C-40DC-BA01-9FE15C2C48AA}" presName="composite" presStyleCnt="0"/>
      <dgm:spPr/>
    </dgm:pt>
    <dgm:pt modelId="{DA5C25C0-DE7E-401D-99AA-B559DCF4A323}" type="pres">
      <dgm:prSet presAssocID="{DE4BDDB8-962C-40DC-BA01-9FE15C2C48AA}" presName="rect1" presStyleLbl="trAlignAcc1" presStyleIdx="2" presStyleCnt="5">
        <dgm:presLayoutVars>
          <dgm:bulletEnabled val="1"/>
        </dgm:presLayoutVars>
      </dgm:prSet>
      <dgm:spPr/>
    </dgm:pt>
    <dgm:pt modelId="{3F38943B-69F6-4FB7-976F-745FE5C242FE}" type="pres">
      <dgm:prSet presAssocID="{DE4BDDB8-962C-40DC-BA01-9FE15C2C48AA}" presName="rect2" presStyleLbl="fgImgPlace1" presStyleIdx="2" presStyleCnt="5" custScaleX="97503"/>
      <dgm:spPr>
        <a:prstGeom prst="rect">
          <a:avLst/>
        </a:prstGeom>
      </dgm:spPr>
    </dgm:pt>
    <dgm:pt modelId="{5045D884-E64F-4FEF-9D74-7E901B288B29}" type="pres">
      <dgm:prSet presAssocID="{FDA8777E-123D-4503-93E0-3E619F7ACF01}" presName="sibTrans" presStyleCnt="0"/>
      <dgm:spPr/>
    </dgm:pt>
    <dgm:pt modelId="{5016BAE9-F333-419A-9115-17EA5C419963}" type="pres">
      <dgm:prSet presAssocID="{8EEE8BDF-4F10-4018-9D28-39278C382E28}" presName="composite" presStyleCnt="0"/>
      <dgm:spPr/>
    </dgm:pt>
    <dgm:pt modelId="{801841E7-77C9-4ABE-9F96-D5AA7EA395CF}" type="pres">
      <dgm:prSet presAssocID="{8EEE8BDF-4F10-4018-9D28-39278C382E28}" presName="rect1" presStyleLbl="trAlignAcc1" presStyleIdx="3" presStyleCnt="5">
        <dgm:presLayoutVars>
          <dgm:bulletEnabled val="1"/>
        </dgm:presLayoutVars>
      </dgm:prSet>
      <dgm:spPr/>
    </dgm:pt>
    <dgm:pt modelId="{3553678C-35F1-45D7-A74F-9E6D72651022}" type="pres">
      <dgm:prSet presAssocID="{8EEE8BDF-4F10-4018-9D28-39278C382E28}" presName="rect2" presStyleLbl="fgImgPlace1" presStyleIdx="3" presStyleCnt="5"/>
      <dgm:spPr/>
    </dgm:pt>
    <dgm:pt modelId="{D5F2808F-97B1-4564-BDAB-22953AFB41BA}" type="pres">
      <dgm:prSet presAssocID="{573E1917-290A-4C9A-9AF9-33AF992F2F59}" presName="sibTrans" presStyleCnt="0"/>
      <dgm:spPr/>
    </dgm:pt>
    <dgm:pt modelId="{547554E9-EB42-4E9B-8E42-29E7EABC9235}" type="pres">
      <dgm:prSet presAssocID="{216CB4D9-8C7B-4D24-BEB5-0751F995709E}" presName="composite" presStyleCnt="0"/>
      <dgm:spPr/>
    </dgm:pt>
    <dgm:pt modelId="{2A75EE1E-E7FF-4220-941F-F15C6CA6ACBE}" type="pres">
      <dgm:prSet presAssocID="{216CB4D9-8C7B-4D24-BEB5-0751F995709E}" presName="rect1" presStyleLbl="trAlignAcc1" presStyleIdx="4" presStyleCnt="5">
        <dgm:presLayoutVars>
          <dgm:bulletEnabled val="1"/>
        </dgm:presLayoutVars>
      </dgm:prSet>
      <dgm:spPr/>
    </dgm:pt>
    <dgm:pt modelId="{2E461989-B7FA-46D6-AA85-CD9E61CE76C2}" type="pres">
      <dgm:prSet presAssocID="{216CB4D9-8C7B-4D24-BEB5-0751F995709E}" presName="rect2" presStyleLbl="fgImgPlace1" presStyleIdx="4" presStyleCnt="5"/>
      <dgm:spPr/>
    </dgm:pt>
  </dgm:ptLst>
  <dgm:cxnLst>
    <dgm:cxn modelId="{12992E03-9E4A-4180-911A-E2AB1989D581}" srcId="{09B9DC94-EFC0-4CDC-BDB4-D89639814425}" destId="{216CB4D9-8C7B-4D24-BEB5-0751F995709E}" srcOrd="4" destOrd="0" parTransId="{50180401-ADE1-4C89-A8C5-4C00552CCC56}" sibTransId="{E4BD99A7-C2F1-4CA5-B245-BD5055BE51CB}"/>
    <dgm:cxn modelId="{47650629-7448-431E-8649-EC87DD937050}" srcId="{09B9DC94-EFC0-4CDC-BDB4-D89639814425}" destId="{8EEE8BDF-4F10-4018-9D28-39278C382E28}" srcOrd="3" destOrd="0" parTransId="{51657697-4C9E-4332-AA50-75E51B0BAFF4}" sibTransId="{573E1917-290A-4C9A-9AF9-33AF992F2F59}"/>
    <dgm:cxn modelId="{D73E1429-B007-44C8-B900-458CE761E0CE}" srcId="{09B9DC94-EFC0-4CDC-BDB4-D89639814425}" destId="{0D1834E8-3833-45E6-AB71-F68E7F9C894A}" srcOrd="0" destOrd="0" parTransId="{2FA11950-34C4-4CA8-B397-895DD2C50BFB}" sibTransId="{3153AD25-CBCD-463D-A3E2-E23EEFA62636}"/>
    <dgm:cxn modelId="{FB743737-226F-4B0F-8371-10F4CE7E959C}" srcId="{09B9DC94-EFC0-4CDC-BDB4-D89639814425}" destId="{DE4BDDB8-962C-40DC-BA01-9FE15C2C48AA}" srcOrd="2" destOrd="0" parTransId="{D68C6223-EB7B-40E7-8511-B1083CDBBD8C}" sibTransId="{FDA8777E-123D-4503-93E0-3E619F7ACF01}"/>
    <dgm:cxn modelId="{2FAB0E3A-0468-4170-9467-4C64E50A96B3}" type="presOf" srcId="{216CB4D9-8C7B-4D24-BEB5-0751F995709E}" destId="{2A75EE1E-E7FF-4220-941F-F15C6CA6ACBE}" srcOrd="0" destOrd="0" presId="urn:microsoft.com/office/officeart/2008/layout/PictureStrips"/>
    <dgm:cxn modelId="{4843DB7A-3595-4E61-9AFA-31881FE0804B}" srcId="{09B9DC94-EFC0-4CDC-BDB4-D89639814425}" destId="{5838EFEB-6C4E-4668-B075-C313EEEF517C}" srcOrd="1" destOrd="0" parTransId="{9B879DB7-C867-42FF-A55B-CB9F61A9CE40}" sibTransId="{99FE3B6B-E75F-473C-9D96-2D45A6212937}"/>
    <dgm:cxn modelId="{D7590090-B1B1-4399-8C66-F958711C5A08}" type="presOf" srcId="{DE4BDDB8-962C-40DC-BA01-9FE15C2C48AA}" destId="{DA5C25C0-DE7E-401D-99AA-B559DCF4A323}" srcOrd="0" destOrd="0" presId="urn:microsoft.com/office/officeart/2008/layout/PictureStrips"/>
    <dgm:cxn modelId="{A12BFE96-8F54-4CB9-BCF4-E4606213E362}" type="presOf" srcId="{0D1834E8-3833-45E6-AB71-F68E7F9C894A}" destId="{EC59E10D-D85D-45CD-99B0-06E165626738}" srcOrd="0" destOrd="0" presId="urn:microsoft.com/office/officeart/2008/layout/PictureStrips"/>
    <dgm:cxn modelId="{D22B3CA5-4FC8-4CF6-B406-B93C059CDAAE}" type="presOf" srcId="{5838EFEB-6C4E-4668-B075-C313EEEF517C}" destId="{D14780A5-2583-4DB2-94B2-BC0D9A730F9B}" srcOrd="0" destOrd="0" presId="urn:microsoft.com/office/officeart/2008/layout/PictureStrips"/>
    <dgm:cxn modelId="{F1C523D7-A4BB-46F5-963F-817651A5A21D}" type="presOf" srcId="{09B9DC94-EFC0-4CDC-BDB4-D89639814425}" destId="{A852CD3E-72C9-405E-9778-1010E12178AC}" srcOrd="0" destOrd="0" presId="urn:microsoft.com/office/officeart/2008/layout/PictureStrips"/>
    <dgm:cxn modelId="{B6D842E3-99EA-4669-9C13-607268D3F824}" type="presOf" srcId="{8EEE8BDF-4F10-4018-9D28-39278C382E28}" destId="{801841E7-77C9-4ABE-9F96-D5AA7EA395CF}" srcOrd="0" destOrd="0" presId="urn:microsoft.com/office/officeart/2008/layout/PictureStrips"/>
    <dgm:cxn modelId="{D1E415DF-717A-4D80-A4CA-2B395EA363E0}" type="presParOf" srcId="{A852CD3E-72C9-405E-9778-1010E12178AC}" destId="{892F81AF-8951-49EC-AEA8-05423863D679}" srcOrd="0" destOrd="0" presId="urn:microsoft.com/office/officeart/2008/layout/PictureStrips"/>
    <dgm:cxn modelId="{2BA80BCF-E020-4B99-BAB6-B9BCB4A1D8D3}" type="presParOf" srcId="{892F81AF-8951-49EC-AEA8-05423863D679}" destId="{EC59E10D-D85D-45CD-99B0-06E165626738}" srcOrd="0" destOrd="0" presId="urn:microsoft.com/office/officeart/2008/layout/PictureStrips"/>
    <dgm:cxn modelId="{63038442-C06B-4539-BA58-30459E580779}" type="presParOf" srcId="{892F81AF-8951-49EC-AEA8-05423863D679}" destId="{3EF98938-FBC9-4A38-9E7F-3CA264AF0024}" srcOrd="1" destOrd="0" presId="urn:microsoft.com/office/officeart/2008/layout/PictureStrips"/>
    <dgm:cxn modelId="{AB0ABBE2-B7A2-4736-AC4A-151DD11408B9}" type="presParOf" srcId="{A852CD3E-72C9-405E-9778-1010E12178AC}" destId="{69332277-5708-4ED1-94D7-5316FA81B45B}" srcOrd="1" destOrd="0" presId="urn:microsoft.com/office/officeart/2008/layout/PictureStrips"/>
    <dgm:cxn modelId="{0401FB25-1118-484D-ADC8-7CCE3ABEBB0C}" type="presParOf" srcId="{A852CD3E-72C9-405E-9778-1010E12178AC}" destId="{13B02683-45F3-4CE7-A44B-D3F44A0E716B}" srcOrd="2" destOrd="0" presId="urn:microsoft.com/office/officeart/2008/layout/PictureStrips"/>
    <dgm:cxn modelId="{DF7316C7-E202-412F-BF7D-5E858975F33B}" type="presParOf" srcId="{13B02683-45F3-4CE7-A44B-D3F44A0E716B}" destId="{D14780A5-2583-4DB2-94B2-BC0D9A730F9B}" srcOrd="0" destOrd="0" presId="urn:microsoft.com/office/officeart/2008/layout/PictureStrips"/>
    <dgm:cxn modelId="{FAB1CFD2-C094-4A92-88F8-891E484D7717}" type="presParOf" srcId="{13B02683-45F3-4CE7-A44B-D3F44A0E716B}" destId="{D03BCEA4-8AAB-4B09-B75E-10A6BF0D0285}" srcOrd="1" destOrd="0" presId="urn:microsoft.com/office/officeart/2008/layout/PictureStrips"/>
    <dgm:cxn modelId="{E3838728-1457-4709-9CFA-596F21D1883A}" type="presParOf" srcId="{A852CD3E-72C9-405E-9778-1010E12178AC}" destId="{CC74F21D-DE1A-4FD6-A20B-A06270A0EE9A}" srcOrd="3" destOrd="0" presId="urn:microsoft.com/office/officeart/2008/layout/PictureStrips"/>
    <dgm:cxn modelId="{56C56E11-9CFD-4FEA-8CD6-B3CC5085028D}" type="presParOf" srcId="{A852CD3E-72C9-405E-9778-1010E12178AC}" destId="{560585BA-A314-4E99-9021-7A72E4EFB935}" srcOrd="4" destOrd="0" presId="urn:microsoft.com/office/officeart/2008/layout/PictureStrips"/>
    <dgm:cxn modelId="{E2F0E617-B2B0-4963-88F1-2EAB767CDD8E}" type="presParOf" srcId="{560585BA-A314-4E99-9021-7A72E4EFB935}" destId="{DA5C25C0-DE7E-401D-99AA-B559DCF4A323}" srcOrd="0" destOrd="0" presId="urn:microsoft.com/office/officeart/2008/layout/PictureStrips"/>
    <dgm:cxn modelId="{C85B0549-5C31-4701-B04D-F85AB718FC64}" type="presParOf" srcId="{560585BA-A314-4E99-9021-7A72E4EFB935}" destId="{3F38943B-69F6-4FB7-976F-745FE5C242FE}" srcOrd="1" destOrd="0" presId="urn:microsoft.com/office/officeart/2008/layout/PictureStrips"/>
    <dgm:cxn modelId="{7BC576F5-5BF0-4345-996D-E6DB36AB20CF}" type="presParOf" srcId="{A852CD3E-72C9-405E-9778-1010E12178AC}" destId="{5045D884-E64F-4FEF-9D74-7E901B288B29}" srcOrd="5" destOrd="0" presId="urn:microsoft.com/office/officeart/2008/layout/PictureStrips"/>
    <dgm:cxn modelId="{DD394F16-32A4-4B2A-96C9-C076C11DCECC}" type="presParOf" srcId="{A852CD3E-72C9-405E-9778-1010E12178AC}" destId="{5016BAE9-F333-419A-9115-17EA5C419963}" srcOrd="6" destOrd="0" presId="urn:microsoft.com/office/officeart/2008/layout/PictureStrips"/>
    <dgm:cxn modelId="{D8DD15C1-BF41-4F3E-90B8-C462F47BFCC6}" type="presParOf" srcId="{5016BAE9-F333-419A-9115-17EA5C419963}" destId="{801841E7-77C9-4ABE-9F96-D5AA7EA395CF}" srcOrd="0" destOrd="0" presId="urn:microsoft.com/office/officeart/2008/layout/PictureStrips"/>
    <dgm:cxn modelId="{A4680208-580B-4645-B6B9-07F1DB495897}" type="presParOf" srcId="{5016BAE9-F333-419A-9115-17EA5C419963}" destId="{3553678C-35F1-45D7-A74F-9E6D72651022}" srcOrd="1" destOrd="0" presId="urn:microsoft.com/office/officeart/2008/layout/PictureStrips"/>
    <dgm:cxn modelId="{09573A53-C511-41FA-9C12-DD22E26D8DFF}" type="presParOf" srcId="{A852CD3E-72C9-405E-9778-1010E12178AC}" destId="{D5F2808F-97B1-4564-BDAB-22953AFB41BA}" srcOrd="7" destOrd="0" presId="urn:microsoft.com/office/officeart/2008/layout/PictureStrips"/>
    <dgm:cxn modelId="{EC042D94-7378-49B0-A3E3-15F2F7F8A73A}" type="presParOf" srcId="{A852CD3E-72C9-405E-9778-1010E12178AC}" destId="{547554E9-EB42-4E9B-8E42-29E7EABC9235}" srcOrd="8" destOrd="0" presId="urn:microsoft.com/office/officeart/2008/layout/PictureStrips"/>
    <dgm:cxn modelId="{0439AF65-B29E-4AD7-9491-4879592787F8}" type="presParOf" srcId="{547554E9-EB42-4E9B-8E42-29E7EABC9235}" destId="{2A75EE1E-E7FF-4220-941F-F15C6CA6ACBE}" srcOrd="0" destOrd="0" presId="urn:microsoft.com/office/officeart/2008/layout/PictureStrips"/>
    <dgm:cxn modelId="{949E3C9F-DB40-4A08-BD97-576D68E6237E}" type="presParOf" srcId="{547554E9-EB42-4E9B-8E42-29E7EABC9235}" destId="{2E461989-B7FA-46D6-AA85-CD9E61CE76C2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9E10D-D85D-45CD-99B0-06E165626738}">
      <dsp:nvSpPr>
        <dsp:cNvPr id="0" name=""/>
        <dsp:cNvSpPr/>
      </dsp:nvSpPr>
      <dsp:spPr>
        <a:xfrm>
          <a:off x="498696" y="201854"/>
          <a:ext cx="3446932" cy="1077166"/>
        </a:xfrm>
        <a:prstGeom prst="rect">
          <a:avLst/>
        </a:prstGeom>
        <a:solidFill>
          <a:schemeClr val="bg1">
            <a:lumMod val="95000"/>
            <a:alpha val="40000"/>
          </a:schemeClr>
        </a:solidFill>
        <a:ln w="9525" cap="flat" cmpd="sng" algn="ctr">
          <a:solidFill>
            <a:srgbClr val="0066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9601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6666"/>
              </a:solidFill>
              <a:latin typeface="Arial Black" panose="020B0A04020102020204" pitchFamily="34" charset="0"/>
            </a:rPr>
            <a:t>ФОРМИРОВАНИЕ МАКСИМАЛЬНО ДОСТИЖИМОГО ПРОГНОЗА ПО ДОХОДАМ БЮДЖЕТА </a:t>
          </a:r>
        </a:p>
      </dsp:txBody>
      <dsp:txXfrm>
        <a:off x="498696" y="201854"/>
        <a:ext cx="3446932" cy="1077166"/>
      </dsp:txXfrm>
    </dsp:sp>
    <dsp:sp modelId="{3EF98938-FBC9-4A38-9E7F-3CA264AF0024}">
      <dsp:nvSpPr>
        <dsp:cNvPr id="0" name=""/>
        <dsp:cNvSpPr/>
      </dsp:nvSpPr>
      <dsp:spPr>
        <a:xfrm>
          <a:off x="282245" y="54408"/>
          <a:ext cx="754016" cy="1131024"/>
        </a:xfrm>
        <a:prstGeom prst="rect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4780A5-2583-4DB2-94B2-BC0D9A730F9B}">
      <dsp:nvSpPr>
        <dsp:cNvPr id="0" name=""/>
        <dsp:cNvSpPr/>
      </dsp:nvSpPr>
      <dsp:spPr>
        <a:xfrm>
          <a:off x="4231347" y="215179"/>
          <a:ext cx="3446932" cy="1077166"/>
        </a:xfrm>
        <a:prstGeom prst="rect">
          <a:avLst/>
        </a:prstGeom>
        <a:solidFill>
          <a:schemeClr val="bg1">
            <a:lumMod val="95000"/>
            <a:alpha val="40000"/>
          </a:schemeClr>
        </a:solidFill>
        <a:ln w="9525" cap="flat" cmpd="sng" algn="ctr">
          <a:solidFill>
            <a:srgbClr val="0066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9601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6666"/>
              </a:solidFill>
              <a:latin typeface="Arial Black" panose="020B0A04020102020204" pitchFamily="34" charset="0"/>
            </a:rPr>
            <a:t>ПОЛНОЕ ОБЕСПЕЧЕНИЕ ДЕЙСТВУЮЩИХ РАСХОДНЫХ ОБЯЗАТЕЛЬСТВ</a:t>
          </a:r>
        </a:p>
      </dsp:txBody>
      <dsp:txXfrm>
        <a:off x="4231347" y="215179"/>
        <a:ext cx="3446932" cy="1077166"/>
      </dsp:txXfrm>
    </dsp:sp>
    <dsp:sp modelId="{D03BCEA4-8AAB-4B09-B75E-10A6BF0D0285}">
      <dsp:nvSpPr>
        <dsp:cNvPr id="0" name=""/>
        <dsp:cNvSpPr/>
      </dsp:nvSpPr>
      <dsp:spPr>
        <a:xfrm>
          <a:off x="4087725" y="59588"/>
          <a:ext cx="754016" cy="1131024"/>
        </a:xfrm>
        <a:prstGeom prst="rect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5C25C0-DE7E-401D-99AA-B559DCF4A323}">
      <dsp:nvSpPr>
        <dsp:cNvPr id="0" name=""/>
        <dsp:cNvSpPr/>
      </dsp:nvSpPr>
      <dsp:spPr>
        <a:xfrm>
          <a:off x="453522" y="1571212"/>
          <a:ext cx="3446932" cy="1077166"/>
        </a:xfrm>
        <a:prstGeom prst="rect">
          <a:avLst/>
        </a:prstGeom>
        <a:solidFill>
          <a:schemeClr val="bg1">
            <a:lumMod val="95000"/>
            <a:alpha val="40000"/>
          </a:schemeClr>
        </a:solidFill>
        <a:ln w="9525" cap="flat" cmpd="sng" algn="ctr">
          <a:solidFill>
            <a:srgbClr val="0066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9601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solidFill>
                <a:srgbClr val="006666"/>
              </a:solidFill>
              <a:latin typeface="Arial Black" panose="020B0A04020102020204" pitchFamily="34" charset="0"/>
            </a:rPr>
            <a:t>ФОРМИРОВАНИЕ  БЕЗДЕФИЦИТНОГО  БЮДЖЕТА</a:t>
          </a:r>
          <a:endParaRPr lang="ru-RU" sz="1000" b="1" kern="1200" dirty="0">
            <a:solidFill>
              <a:srgbClr val="006666"/>
            </a:solidFill>
            <a:latin typeface="Arial Black" panose="020B0A04020102020204" pitchFamily="34" charset="0"/>
          </a:endParaRPr>
        </a:p>
      </dsp:txBody>
      <dsp:txXfrm>
        <a:off x="453522" y="1571212"/>
        <a:ext cx="3446932" cy="1077166"/>
      </dsp:txXfrm>
    </dsp:sp>
    <dsp:sp modelId="{3F38943B-69F6-4FB7-976F-745FE5C242FE}">
      <dsp:nvSpPr>
        <dsp:cNvPr id="0" name=""/>
        <dsp:cNvSpPr/>
      </dsp:nvSpPr>
      <dsp:spPr>
        <a:xfrm>
          <a:off x="319314" y="1415621"/>
          <a:ext cx="735188" cy="1131024"/>
        </a:xfrm>
        <a:prstGeom prst="rect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01841E7-77C9-4ABE-9F96-D5AA7EA395CF}">
      <dsp:nvSpPr>
        <dsp:cNvPr id="0" name=""/>
        <dsp:cNvSpPr/>
      </dsp:nvSpPr>
      <dsp:spPr>
        <a:xfrm>
          <a:off x="4226640" y="1571212"/>
          <a:ext cx="3446932" cy="1077166"/>
        </a:xfrm>
        <a:prstGeom prst="rect">
          <a:avLst/>
        </a:prstGeom>
        <a:solidFill>
          <a:schemeClr val="bg1">
            <a:lumMod val="95000"/>
            <a:alpha val="40000"/>
          </a:schemeClr>
        </a:solidFill>
        <a:ln w="9525" cap="flat" cmpd="sng" algn="ctr">
          <a:solidFill>
            <a:srgbClr val="0066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9601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6666"/>
              </a:solidFill>
              <a:latin typeface="Arial Black" panose="020B0A04020102020204" pitchFamily="34" charset="0"/>
            </a:rPr>
            <a:t>ИСПОЛНЕНИЕ ДОЛГОВЫХ ОБЯЗАТЕЛЬСТВ В УСТАНОВЛЕННЫЙ СРОК</a:t>
          </a:r>
        </a:p>
      </dsp:txBody>
      <dsp:txXfrm>
        <a:off x="4226640" y="1571212"/>
        <a:ext cx="3446932" cy="1077166"/>
      </dsp:txXfrm>
    </dsp:sp>
    <dsp:sp modelId="{3553678C-35F1-45D7-A74F-9E6D72651022}">
      <dsp:nvSpPr>
        <dsp:cNvPr id="0" name=""/>
        <dsp:cNvSpPr/>
      </dsp:nvSpPr>
      <dsp:spPr>
        <a:xfrm>
          <a:off x="4083018" y="1415621"/>
          <a:ext cx="754016" cy="1131024"/>
        </a:xfrm>
        <a:prstGeom prst="rect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75EE1E-E7FF-4220-941F-F15C6CA6ACBE}">
      <dsp:nvSpPr>
        <dsp:cNvPr id="0" name=""/>
        <dsp:cNvSpPr/>
      </dsp:nvSpPr>
      <dsp:spPr>
        <a:xfrm>
          <a:off x="2344788" y="2927245"/>
          <a:ext cx="3446932" cy="1077166"/>
        </a:xfrm>
        <a:prstGeom prst="rect">
          <a:avLst/>
        </a:prstGeom>
        <a:solidFill>
          <a:schemeClr val="bg1">
            <a:lumMod val="95000"/>
            <a:alpha val="40000"/>
          </a:schemeClr>
        </a:solidFill>
        <a:ln w="9525" cap="flat" cmpd="sng" algn="ctr">
          <a:solidFill>
            <a:srgbClr val="00666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9601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6666"/>
              </a:solidFill>
              <a:latin typeface="Arial Black" panose="020B0A04020102020204" pitchFamily="34" charset="0"/>
            </a:rPr>
            <a:t>ПРИВЛЕЧЕНИЕ СРЕДСТВ ФЕДЕРАЛЬНОГО, КРАЕВОГО БЮДЖЕТОВ В КАЧЕСТВЕ  ДОПОЛНИТЕЛЬНЫХ ИСТОЧНИКОВ ФИНАНСИРОВАНИЯ</a:t>
          </a:r>
        </a:p>
      </dsp:txBody>
      <dsp:txXfrm>
        <a:off x="2344788" y="2927245"/>
        <a:ext cx="3446932" cy="1077166"/>
      </dsp:txXfrm>
    </dsp:sp>
    <dsp:sp modelId="{2E461989-B7FA-46D6-AA85-CD9E61CE76C2}">
      <dsp:nvSpPr>
        <dsp:cNvPr id="0" name=""/>
        <dsp:cNvSpPr/>
      </dsp:nvSpPr>
      <dsp:spPr>
        <a:xfrm>
          <a:off x="2201166" y="2771654"/>
          <a:ext cx="754016" cy="1131024"/>
        </a:xfrm>
        <a:prstGeom prst="rect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0.06109</cdr:x>
      <cdr:y>0.33939</cdr:y>
    </cdr:from>
    <cdr:to>
      <cdr:x>0.17688</cdr:x>
      <cdr:y>0.44907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145773B-5BB2-4F4C-8A08-619705FFA8B1}"/>
            </a:ext>
          </a:extLst>
        </cdr:cNvPr>
        <cdr:cNvSpPr txBox="1"/>
      </cdr:nvSpPr>
      <cdr:spPr>
        <a:xfrm xmlns:a="http://schemas.openxmlformats.org/drawingml/2006/main">
          <a:off x="417919" y="662122"/>
          <a:ext cx="792075" cy="213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bg1"/>
              </a:solidFill>
            </a:rPr>
            <a:t>-</a:t>
          </a:r>
          <a:r>
            <a: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3,7</a:t>
          </a:r>
          <a:r>
            <a:rPr lang="ru-RU" sz="12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0.18741</cdr:x>
      <cdr:y>0.33524</cdr:y>
    </cdr:from>
    <cdr:to>
      <cdr:x>0.29267</cdr:x>
      <cdr:y>0.44907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BBAB2CA-6CCD-4B65-A8E3-12FD3AE8C73C}"/>
            </a:ext>
          </a:extLst>
        </cdr:cNvPr>
        <cdr:cNvSpPr txBox="1"/>
      </cdr:nvSpPr>
      <cdr:spPr>
        <a:xfrm xmlns:a="http://schemas.openxmlformats.org/drawingml/2006/main">
          <a:off x="1282015" y="654032"/>
          <a:ext cx="720080" cy="222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dirty="0">
              <a:solidFill>
                <a:schemeClr val="bg1"/>
              </a:solidFill>
            </a:rPr>
            <a:t>-</a:t>
          </a:r>
          <a:r>
            <a: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4,0</a:t>
          </a:r>
          <a:r>
            <a:rPr lang="ru-RU" sz="12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0.38439</cdr:x>
      <cdr:y>0.18609</cdr:y>
    </cdr:from>
    <cdr:to>
      <cdr:x>0.5</cdr:x>
      <cdr:y>0.31074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F714114-6986-46F8-8688-AD3A9D740BE1}"/>
            </a:ext>
          </a:extLst>
        </cdr:cNvPr>
        <cdr:cNvSpPr txBox="1"/>
      </cdr:nvSpPr>
      <cdr:spPr>
        <a:xfrm xmlns:a="http://schemas.openxmlformats.org/drawingml/2006/main">
          <a:off x="2629519" y="363047"/>
          <a:ext cx="790861" cy="243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+18,4%</a:t>
          </a:r>
        </a:p>
      </cdr:txBody>
    </cdr:sp>
  </cdr:relSizeAnchor>
  <cdr:relSizeAnchor xmlns:cdr="http://schemas.openxmlformats.org/drawingml/2006/chartDrawing">
    <cdr:from>
      <cdr:x>0.82082</cdr:x>
      <cdr:y>0.16667</cdr:y>
    </cdr:from>
    <cdr:to>
      <cdr:x>0.93643</cdr:x>
      <cdr:y>0.29682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3EAAC1D-3E8F-4A4A-A30C-6A5FC8B25CD7}"/>
            </a:ext>
          </a:extLst>
        </cdr:cNvPr>
        <cdr:cNvSpPr txBox="1"/>
      </cdr:nvSpPr>
      <cdr:spPr>
        <a:xfrm xmlns:a="http://schemas.openxmlformats.org/drawingml/2006/main">
          <a:off x="5615006" y="325153"/>
          <a:ext cx="790860" cy="253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1,6</a:t>
          </a:r>
          <a:r>
            <a: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0.49883</cdr:x>
      <cdr:y>0.18517</cdr:y>
    </cdr:from>
    <cdr:to>
      <cdr:x>0.61444</cdr:x>
      <cdr:y>0.2959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AEDDD9A-CB4E-496B-8C12-46CDE17ECCBB}"/>
            </a:ext>
          </a:extLst>
        </cdr:cNvPr>
        <cdr:cNvSpPr txBox="1"/>
      </cdr:nvSpPr>
      <cdr:spPr>
        <a:xfrm xmlns:a="http://schemas.openxmlformats.org/drawingml/2006/main">
          <a:off x="3412409" y="361253"/>
          <a:ext cx="7908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+18,4</a:t>
          </a:r>
          <a:r>
            <a:rPr lang="ru-RU" sz="1200" dirty="0">
              <a:solidFill>
                <a:schemeClr val="bg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0.70312</cdr:x>
      <cdr:y>0.16667</cdr:y>
    </cdr:from>
    <cdr:to>
      <cdr:x>0.81873</cdr:x>
      <cdr:y>0.29682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CFF0D5A2-5B28-4EDE-8C13-3E077C915908}"/>
            </a:ext>
          </a:extLst>
        </cdr:cNvPr>
        <cdr:cNvSpPr txBox="1"/>
      </cdr:nvSpPr>
      <cdr:spPr>
        <a:xfrm xmlns:a="http://schemas.openxmlformats.org/drawingml/2006/main">
          <a:off x="4809891" y="325153"/>
          <a:ext cx="790861" cy="253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+1,9%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0.35491</cdr:x>
      <cdr:y>0.30738</cdr:y>
    </cdr:from>
    <cdr:to>
      <cdr:x>0.64509</cdr:x>
      <cdr:y>0.67515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773A538B-4EFD-4A41-A3C7-490D6EFBA5A2}"/>
            </a:ext>
          </a:extLst>
        </cdr:cNvPr>
        <cdr:cNvSpPr/>
      </cdr:nvSpPr>
      <cdr:spPr>
        <a:xfrm xmlns:a="http://schemas.openxmlformats.org/drawingml/2006/main">
          <a:off x="968650" y="661947"/>
          <a:ext cx="792000" cy="79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0.36808</cdr:x>
      <cdr:y>0.40103</cdr:y>
    </cdr:from>
    <cdr:to>
      <cdr:x>0.63192</cdr:x>
      <cdr:y>0.59897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1754ADE-2F54-4C08-BEC3-D05B3E989C8A}"/>
            </a:ext>
          </a:extLst>
        </cdr:cNvPr>
        <cdr:cNvSpPr txBox="1"/>
      </cdr:nvSpPr>
      <cdr:spPr>
        <a:xfrm xmlns:a="http://schemas.openxmlformats.org/drawingml/2006/main">
          <a:off x="1004610" y="735523"/>
          <a:ext cx="720080" cy="363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2 317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0.35491</cdr:x>
      <cdr:y>0.30738</cdr:y>
    </cdr:from>
    <cdr:to>
      <cdr:x>0.64509</cdr:x>
      <cdr:y>0.67515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773A538B-4EFD-4A41-A3C7-490D6EFBA5A2}"/>
            </a:ext>
          </a:extLst>
        </cdr:cNvPr>
        <cdr:cNvSpPr/>
      </cdr:nvSpPr>
      <cdr:spPr>
        <a:xfrm xmlns:a="http://schemas.openxmlformats.org/drawingml/2006/main">
          <a:off x="968650" y="661947"/>
          <a:ext cx="792000" cy="79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0.36808</cdr:x>
      <cdr:y>0.40103</cdr:y>
    </cdr:from>
    <cdr:to>
      <cdr:x>0.63192</cdr:x>
      <cdr:y>0.59897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1754ADE-2F54-4C08-BEC3-D05B3E989C8A}"/>
            </a:ext>
          </a:extLst>
        </cdr:cNvPr>
        <cdr:cNvSpPr txBox="1"/>
      </cdr:nvSpPr>
      <cdr:spPr>
        <a:xfrm xmlns:a="http://schemas.openxmlformats.org/drawingml/2006/main">
          <a:off x="1004610" y="735523"/>
          <a:ext cx="720080" cy="363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2 325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107A8-AA36-471E-8129-CA64C2D8521A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75902-5396-4778-B23C-A8838DACE4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1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71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3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9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8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8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2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2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2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0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2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71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75902-5396-4778-B23C-A8838DACE4E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1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1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1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1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7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4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9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42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1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6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8629-F3A3-4EE2-9E5F-412BB83C960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53A7-E197-4B1D-A081-31302692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3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683C53-30A9-4F84-B13C-B2422960D2EF}"/>
              </a:ext>
            </a:extLst>
          </p:cNvPr>
          <p:cNvSpPr/>
          <p:nvPr/>
        </p:nvSpPr>
        <p:spPr>
          <a:xfrm>
            <a:off x="594544" y="192367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66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</a:t>
            </a:r>
            <a:br>
              <a:rPr lang="ru-RU" b="1" dirty="0">
                <a:solidFill>
                  <a:srgbClr val="006666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b="1" dirty="0">
                <a:solidFill>
                  <a:srgbClr val="006666"/>
                </a:solidFill>
                <a:latin typeface="Arial Black" panose="020B0A04020102020204" pitchFamily="34" charset="0"/>
                <a:ea typeface="+mj-ea"/>
                <a:cs typeface="+mj-cs"/>
              </a:rPr>
              <a:t>КРАСНОКАМСКОГО ГОРОДСКОГО ОКРУГА </a:t>
            </a:r>
            <a:br>
              <a:rPr lang="ru-RU" b="1" dirty="0">
                <a:solidFill>
                  <a:srgbClr val="006666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b="1" dirty="0">
                <a:solidFill>
                  <a:srgbClr val="006666"/>
                </a:solidFill>
                <a:latin typeface="Arial Black" panose="020B0A04020102020204" pitchFamily="34" charset="0"/>
                <a:ea typeface="+mj-ea"/>
                <a:cs typeface="+mj-cs"/>
              </a:rPr>
              <a:t>НА 2021 ГОД И ПЛАНОВЫЙ ПЕРИОД 2022-2023 ГОДОВ</a:t>
            </a:r>
            <a:endParaRPr lang="ru-RU" dirty="0">
              <a:solidFill>
                <a:srgbClr val="006666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B3A615-42F3-48A3-BA3E-CA77034D903B}"/>
              </a:ext>
            </a:extLst>
          </p:cNvPr>
          <p:cNvSpPr/>
          <p:nvPr/>
        </p:nvSpPr>
        <p:spPr>
          <a:xfrm>
            <a:off x="4193397" y="4227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</a:t>
            </a:r>
          </a:p>
          <a:p>
            <a:pPr algn="r">
              <a:spcBef>
                <a:spcPts val="0"/>
              </a:spcBef>
            </a:pPr>
            <a:r>
              <a:rPr lang="ru-RU" sz="1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финансового управления </a:t>
            </a:r>
          </a:p>
          <a:p>
            <a:pPr algn="r">
              <a:spcBef>
                <a:spcPts val="0"/>
              </a:spcBef>
            </a:pPr>
            <a:r>
              <a:rPr lang="ru-RU" sz="1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М.Л. Куличкова</a:t>
            </a:r>
            <a:endParaRPr lang="ru-RU" sz="12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6FA5B-759D-4BBE-8382-3FE27552ABCB}"/>
              </a:ext>
            </a:extLst>
          </p:cNvPr>
          <p:cNvSpPr/>
          <p:nvPr/>
        </p:nvSpPr>
        <p:spPr>
          <a:xfrm flipH="1">
            <a:off x="594544" y="3219822"/>
            <a:ext cx="8172000" cy="36000"/>
          </a:xfrm>
          <a:prstGeom prst="rect">
            <a:avLst/>
          </a:prstGeom>
          <a:gradFill flip="none" rotWithShape="1">
            <a:gsLst>
              <a:gs pos="92096">
                <a:schemeClr val="tx1">
                  <a:lumMod val="65000"/>
                  <a:lumOff val="35000"/>
                </a:schemeClr>
              </a:gs>
              <a:gs pos="0">
                <a:srgbClr val="00CC99"/>
              </a:gs>
              <a:gs pos="74000">
                <a:schemeClr val="bg1">
                  <a:lumMod val="50000"/>
                </a:schemeClr>
              </a:gs>
              <a:gs pos="100000">
                <a:srgbClr val="006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9816E7-74C7-4648-9010-3CDE65B32463}"/>
              </a:ext>
            </a:extLst>
          </p:cNvPr>
          <p:cNvSpPr/>
          <p:nvPr/>
        </p:nvSpPr>
        <p:spPr>
          <a:xfrm flipH="1">
            <a:off x="641482" y="1566184"/>
            <a:ext cx="8172000" cy="36000"/>
          </a:xfrm>
          <a:prstGeom prst="rect">
            <a:avLst/>
          </a:prstGeom>
          <a:gradFill flip="none" rotWithShape="1">
            <a:gsLst>
              <a:gs pos="92096">
                <a:schemeClr val="tx1">
                  <a:lumMod val="65000"/>
                  <a:lumOff val="35000"/>
                </a:schemeClr>
              </a:gs>
              <a:gs pos="0">
                <a:srgbClr val="00CC99"/>
              </a:gs>
              <a:gs pos="74000">
                <a:schemeClr val="bg1">
                  <a:lumMod val="50000"/>
                </a:schemeClr>
              </a:gs>
              <a:gs pos="100000">
                <a:srgbClr val="006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2FE2EA-5E8C-4BBE-A036-C02FCE27A1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86872"/>
            <a:ext cx="720000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68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6E000-43A5-44F4-9F99-EA3B616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09" y="170858"/>
            <a:ext cx="8003235" cy="4935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6666"/>
                </a:solidFill>
                <a:latin typeface="Arial Black" panose="020B0A04020102020204" pitchFamily="34" charset="0"/>
              </a:rPr>
              <a:t>ДОРОГИ</a:t>
            </a:r>
            <a:br>
              <a:rPr lang="ru-RU" sz="1400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009999"/>
                </a:solidFill>
                <a:latin typeface="Arial Black" panose="020B0A04020102020204" pitchFamily="34" charset="0"/>
              </a:rPr>
              <a:t>МЕРОПРИЯТИЯ РАЗВИТИЯ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FC926E-FA2D-42E1-BF1B-B83CD722D17A}"/>
              </a:ext>
            </a:extLst>
          </p:cNvPr>
          <p:cNvSpPr/>
          <p:nvPr/>
        </p:nvSpPr>
        <p:spPr>
          <a:xfrm flipH="1" flipV="1">
            <a:off x="719579" y="695404"/>
            <a:ext cx="8208915" cy="46958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2CB5388-3D9C-4E4E-A31A-2CDDC067AE0F}"/>
              </a:ext>
            </a:extLst>
          </p:cNvPr>
          <p:cNvSpPr/>
          <p:nvPr/>
        </p:nvSpPr>
        <p:spPr>
          <a:xfrm>
            <a:off x="1403648" y="1065586"/>
            <a:ext cx="1454448" cy="469194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501 105</a:t>
            </a:r>
          </a:p>
          <a:p>
            <a:pPr algn="ctr"/>
            <a:r>
              <a:rPr lang="ru-RU" sz="1000" b="1" dirty="0">
                <a:latin typeface="Arial Black" panose="020B0A040201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01A1F23-9563-4BF2-B2E2-3D272BB54BD2}"/>
              </a:ext>
            </a:extLst>
          </p:cNvPr>
          <p:cNvGraphicFramePr/>
          <p:nvPr/>
        </p:nvGraphicFramePr>
        <p:xfrm>
          <a:off x="298581" y="1378123"/>
          <a:ext cx="3366204" cy="321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14BC0467-89C4-4527-BA3A-B3E700922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96178"/>
              </p:ext>
            </p:extLst>
          </p:nvPr>
        </p:nvGraphicFramePr>
        <p:xfrm>
          <a:off x="3833710" y="768385"/>
          <a:ext cx="501170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709">
                  <a:extLst>
                    <a:ext uri="{9D8B030D-6E8A-4147-A177-3AD203B41FA5}">
                      <a16:colId xmlns:a16="http://schemas.microsoft.com/office/drawing/2014/main" val="1646180732"/>
                    </a:ext>
                  </a:extLst>
                </a:gridCol>
              </a:tblGrid>
              <a:tr h="240869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solidFill>
                            <a:srgbClr val="0066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ДОРОГ (2021) - </a:t>
                      </a:r>
                      <a:r>
                        <a:rPr lang="ru-RU" sz="1050" dirty="0">
                          <a:solidFill>
                            <a:srgbClr val="0066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23 251 </a:t>
                      </a:r>
                      <a:r>
                        <a:rPr lang="ru-RU" sz="950" dirty="0">
                          <a:solidFill>
                            <a:srgbClr val="0066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 РУЛЕЙ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96604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006666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УЧАСТКА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5592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10-ОЙ ПЯТИЛЕТКИ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11827"/>
                  </a:ext>
                </a:extLst>
              </a:tr>
              <a:tr h="240869"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solidFill>
                            <a:srgbClr val="0066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ДОРОГ (2021) - </a:t>
                      </a:r>
                      <a:r>
                        <a:rPr lang="ru-RU" sz="1050" b="1" dirty="0">
                          <a:solidFill>
                            <a:srgbClr val="0066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160 113 </a:t>
                      </a:r>
                      <a:r>
                        <a:rPr lang="ru-RU" sz="950" b="1" dirty="0">
                          <a:solidFill>
                            <a:srgbClr val="0066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 РУБЛЕЙ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399438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ШОССЕЙНАЯ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9689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 ДОРОГИ ПОДЪЕЗД К ПЕРМИ-МЫСЫ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01236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ДОРОГА МЫСЫ-ЛАСЬВА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31623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В. КИМА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99393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К.ЛИБНЕХТА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03215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САДОВАЯ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6269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СОВЕТСКАЯ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13429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ЖЕЛЕЗНОДОРОЖНАЯ п. ОВЕРЯТА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124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КУЛЬТУРЫ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344316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МАЯКОВСКОГО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82105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ДОРОГА ГУЛЯЕВА-КУРАНОВКА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83674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ДОРОГА МЫСЫ-ХУХРЯТА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63905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ДОРОГА ХУХРЯТА-ОВЕРЯТА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172645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ПРОМЫШЛЕННАЯ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454721"/>
                  </a:ext>
                </a:extLst>
              </a:tr>
              <a:tr h="2189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УЛИЦА ЗВЕЗДНАЯ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414745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D0107-F435-4EA2-A561-7395D9783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74" y="4107439"/>
            <a:ext cx="2093494" cy="954537"/>
          </a:xfrm>
          <a:prstGeom prst="rect">
            <a:avLst/>
          </a:prstGeom>
        </p:spPr>
      </p:pic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0CA17305-BA9D-4FE1-9DC4-B0CEB25F4565}"/>
              </a:ext>
            </a:extLst>
          </p:cNvPr>
          <p:cNvSpPr/>
          <p:nvPr/>
        </p:nvSpPr>
        <p:spPr>
          <a:xfrm>
            <a:off x="6304086" y="4335501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48BA7B5-E30F-4A04-8E27-E63E38AB683D}"/>
              </a:ext>
            </a:extLst>
          </p:cNvPr>
          <p:cNvCxnSpPr>
            <a:cxnSpLocks/>
          </p:cNvCxnSpPr>
          <p:nvPr/>
        </p:nvCxnSpPr>
        <p:spPr>
          <a:xfrm>
            <a:off x="3916785" y="4011910"/>
            <a:ext cx="5011709" cy="0"/>
          </a:xfrm>
          <a:prstGeom prst="line">
            <a:avLst/>
          </a:prstGeom>
          <a:ln w="12700">
            <a:solidFill>
              <a:srgbClr val="0066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B92FFB4-05AB-4D67-85DA-25121B5A48A3}"/>
              </a:ext>
            </a:extLst>
          </p:cNvPr>
          <p:cNvCxnSpPr>
            <a:cxnSpLocks/>
          </p:cNvCxnSpPr>
          <p:nvPr/>
        </p:nvCxnSpPr>
        <p:spPr>
          <a:xfrm>
            <a:off x="3833710" y="2427734"/>
            <a:ext cx="5011709" cy="0"/>
          </a:xfrm>
          <a:prstGeom prst="line">
            <a:avLst/>
          </a:prstGeom>
          <a:ln w="12700">
            <a:solidFill>
              <a:srgbClr val="0066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E7F85C2-80D9-4369-9E0B-C08675FD5CC5}"/>
              </a:ext>
            </a:extLst>
          </p:cNvPr>
          <p:cNvCxnSpPr>
            <a:cxnSpLocks/>
          </p:cNvCxnSpPr>
          <p:nvPr/>
        </p:nvCxnSpPr>
        <p:spPr>
          <a:xfrm>
            <a:off x="3833710" y="3291830"/>
            <a:ext cx="5011709" cy="0"/>
          </a:xfrm>
          <a:prstGeom prst="line">
            <a:avLst/>
          </a:prstGeom>
          <a:ln w="12700">
            <a:solidFill>
              <a:srgbClr val="0066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D0322D-9C37-4748-9D0A-AAB8577BE56E}"/>
              </a:ext>
            </a:extLst>
          </p:cNvPr>
          <p:cNvSpPr txBox="1"/>
          <p:nvPr/>
        </p:nvSpPr>
        <p:spPr>
          <a:xfrm>
            <a:off x="6732240" y="2747052"/>
            <a:ext cx="199675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РАБОТЫ ВЫПОЛНЕНЫ В 2020</a:t>
            </a: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7154BFB0-8DDF-404D-BBFD-F2832697C4E0}"/>
              </a:ext>
            </a:extLst>
          </p:cNvPr>
          <p:cNvSpPr/>
          <p:nvPr/>
        </p:nvSpPr>
        <p:spPr>
          <a:xfrm>
            <a:off x="6296720" y="2634321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8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D2219DC-330C-454E-A4D6-4F3AB91BC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379466"/>
              </p:ext>
            </p:extLst>
          </p:nvPr>
        </p:nvGraphicFramePr>
        <p:xfrm>
          <a:off x="643591" y="843558"/>
          <a:ext cx="8384175" cy="38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9">
                  <a:extLst>
                    <a:ext uri="{9D8B030D-6E8A-4147-A177-3AD203B41FA5}">
                      <a16:colId xmlns:a16="http://schemas.microsoft.com/office/drawing/2014/main" val="123113554"/>
                    </a:ext>
                  </a:extLst>
                </a:gridCol>
                <a:gridCol w="3775659">
                  <a:extLst>
                    <a:ext uri="{9D8B030D-6E8A-4147-A177-3AD203B41FA5}">
                      <a16:colId xmlns:a16="http://schemas.microsoft.com/office/drawing/2014/main" val="1599005788"/>
                    </a:ext>
                  </a:extLst>
                </a:gridCol>
                <a:gridCol w="544030">
                  <a:extLst>
                    <a:ext uri="{9D8B030D-6E8A-4147-A177-3AD203B41FA5}">
                      <a16:colId xmlns:a16="http://schemas.microsoft.com/office/drawing/2014/main" val="365098688"/>
                    </a:ext>
                  </a:extLst>
                </a:gridCol>
                <a:gridCol w="3560427">
                  <a:extLst>
                    <a:ext uri="{9D8B030D-6E8A-4147-A177-3AD203B41FA5}">
                      <a16:colId xmlns:a16="http://schemas.microsoft.com/office/drawing/2014/main" val="3193551233"/>
                    </a:ext>
                  </a:extLst>
                </a:gridCol>
              </a:tblGrid>
              <a:tr h="500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24785"/>
                  </a:ext>
                </a:extLst>
              </a:tr>
              <a:tr h="632725"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rgbClr val="006666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МУНИЦИПАЛЬНЫХ ПОМЕЩЕНИЙ УПП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УЧАСТКОВЫХ ПУНКТОВ ПОЛИЦИИ (с. СТРЯПУНЯТА, с. МЫСЫ, п. МАЙСКИЙ, г. КРАСНОКАМСК)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62745"/>
                  </a:ext>
                </a:extLst>
              </a:tr>
              <a:tr h="522811"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67105"/>
                  </a:ext>
                </a:extLst>
              </a:tr>
              <a:tr h="740977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БЕРЕГОУКРЕПЛЕНИЙ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2929 М БЕРЕГОУКРЕПЛЕНИЙ:ЗАЩИТА ЖИЛОГО ФОНДА И ОБЪЕКТОВ ИНФРАСТРУКТУРЫ ОТ ЗАТОПЛЕНИЯ И АВАРИЙ НА ГИДРОТЕХНИЧЕСКИХ СООРУЖЕНИЙ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97762"/>
                  </a:ext>
                </a:extLst>
              </a:tr>
              <a:tr h="195127">
                <a:tc gridSpan="4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048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00858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227513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6E000-43A5-44F4-9F99-EA3B616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09" y="170858"/>
            <a:ext cx="8003235" cy="493564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006666"/>
                </a:solidFill>
                <a:latin typeface="Arial Black" panose="020B0A04020102020204" pitchFamily="34" charset="0"/>
              </a:rPr>
              <a:t>ОБЩЕСТВЕННАЯ БЕЗОПАСНОСТЬ, </a:t>
            </a:r>
            <a:br>
              <a:rPr lang="ru-RU" sz="1400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33CCCC"/>
                </a:solidFill>
                <a:latin typeface="Arial Black" panose="020B0A04020102020204" pitchFamily="34" charset="0"/>
              </a:rPr>
              <a:t>МЕРОПРИЯТИЯ РАЗВИТИЯ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FC926E-FA2D-42E1-BF1B-B83CD722D17A}"/>
              </a:ext>
            </a:extLst>
          </p:cNvPr>
          <p:cNvSpPr/>
          <p:nvPr/>
        </p:nvSpPr>
        <p:spPr>
          <a:xfrm flipH="1" flipV="1">
            <a:off x="719579" y="695404"/>
            <a:ext cx="8208915" cy="46958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896B4BB-171E-40AC-B6B6-4EA079E0BE49}"/>
              </a:ext>
            </a:extLst>
          </p:cNvPr>
          <p:cNvSpPr/>
          <p:nvPr/>
        </p:nvSpPr>
        <p:spPr>
          <a:xfrm>
            <a:off x="1173546" y="777042"/>
            <a:ext cx="3632919" cy="552053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ПРИВЕДЕНИЕ В НОРМАТИВНОЕ СОСТОЯНИЯ МУНИЦИПАЛЬНЫХ ПОМЕЩЕНИЙ УПП (2021)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2CB5388-3D9C-4E4E-A31A-2CDDC067AE0F}"/>
              </a:ext>
            </a:extLst>
          </p:cNvPr>
          <p:cNvSpPr/>
          <p:nvPr/>
        </p:nvSpPr>
        <p:spPr>
          <a:xfrm>
            <a:off x="5513301" y="867569"/>
            <a:ext cx="1454448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572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22A28E0-F65B-43FF-95BB-E154E2B63338}"/>
              </a:ext>
            </a:extLst>
          </p:cNvPr>
          <p:cNvSpPr/>
          <p:nvPr/>
        </p:nvSpPr>
        <p:spPr>
          <a:xfrm>
            <a:off x="1173547" y="2022685"/>
            <a:ext cx="3632919" cy="43200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 ГИДРОТЕХНИЧЕСКИХ СООРУЖЕНИЙ (2021-2023)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1705CEF-2D17-4181-8FB7-46EEAF4B2255}"/>
              </a:ext>
            </a:extLst>
          </p:cNvPr>
          <p:cNvSpPr/>
          <p:nvPr/>
        </p:nvSpPr>
        <p:spPr>
          <a:xfrm>
            <a:off x="5513301" y="2022685"/>
            <a:ext cx="1454448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29 396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2CD526A-99F1-4EB9-B622-0EE7384661F2}"/>
              </a:ext>
            </a:extLst>
          </p:cNvPr>
          <p:cNvSpPr/>
          <p:nvPr/>
        </p:nvSpPr>
        <p:spPr>
          <a:xfrm>
            <a:off x="7385958" y="871072"/>
            <a:ext cx="1454448" cy="432000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10 868</a:t>
            </a:r>
          </a:p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id="{5040FFD3-C28B-4595-A304-81193E27FE4B}"/>
              </a:ext>
            </a:extLst>
          </p:cNvPr>
          <p:cNvSpPr/>
          <p:nvPr/>
        </p:nvSpPr>
        <p:spPr>
          <a:xfrm>
            <a:off x="5148064" y="1419622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A366D263-FC52-41E0-9267-CE04F93C2AF7}"/>
              </a:ext>
            </a:extLst>
          </p:cNvPr>
          <p:cNvSpPr/>
          <p:nvPr/>
        </p:nvSpPr>
        <p:spPr>
          <a:xfrm>
            <a:off x="5141098" y="2640597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86A8F-BD9F-4327-A300-BF2C1316F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66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0" y="2013334"/>
            <a:ext cx="472360" cy="46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930359-14D8-4D9F-907F-C52AD2A33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66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1" y="80887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2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1683C53-30A9-4F84-B13C-B2422960D2EF}"/>
              </a:ext>
            </a:extLst>
          </p:cNvPr>
          <p:cNvSpPr/>
          <p:nvPr/>
        </p:nvSpPr>
        <p:spPr>
          <a:xfrm>
            <a:off x="594544" y="1923678"/>
            <a:ext cx="8218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«СТАВЬТЕ ПЕРЕД СОБОЙ БОЛЬШИЕ ЦЕЛИ, </a:t>
            </a:r>
          </a:p>
          <a:p>
            <a:pPr algn="ctr"/>
            <a:r>
              <a:rPr lang="ru-RU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В НИХ ЛЕГЧЕ ПОПАСТЬ»</a:t>
            </a:r>
          </a:p>
          <a:p>
            <a:pPr algn="ctr"/>
            <a:endParaRPr lang="ru-RU" i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Фридрих Шиллер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6FA5B-759D-4BBE-8382-3FE27552ABCB}"/>
              </a:ext>
            </a:extLst>
          </p:cNvPr>
          <p:cNvSpPr/>
          <p:nvPr/>
        </p:nvSpPr>
        <p:spPr>
          <a:xfrm flipH="1">
            <a:off x="594544" y="3219822"/>
            <a:ext cx="8172000" cy="36000"/>
          </a:xfrm>
          <a:prstGeom prst="rect">
            <a:avLst/>
          </a:prstGeom>
          <a:gradFill flip="none" rotWithShape="1">
            <a:gsLst>
              <a:gs pos="92096">
                <a:schemeClr val="tx1">
                  <a:lumMod val="65000"/>
                  <a:lumOff val="35000"/>
                </a:schemeClr>
              </a:gs>
              <a:gs pos="0">
                <a:srgbClr val="00CC99"/>
              </a:gs>
              <a:gs pos="74000">
                <a:schemeClr val="bg1">
                  <a:lumMod val="50000"/>
                </a:schemeClr>
              </a:gs>
              <a:gs pos="100000">
                <a:srgbClr val="006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09816E7-74C7-4648-9010-3CDE65B32463}"/>
              </a:ext>
            </a:extLst>
          </p:cNvPr>
          <p:cNvSpPr/>
          <p:nvPr/>
        </p:nvSpPr>
        <p:spPr>
          <a:xfrm flipH="1">
            <a:off x="641482" y="1566184"/>
            <a:ext cx="8172000" cy="36000"/>
          </a:xfrm>
          <a:prstGeom prst="rect">
            <a:avLst/>
          </a:prstGeom>
          <a:gradFill flip="none" rotWithShape="1">
            <a:gsLst>
              <a:gs pos="92096">
                <a:schemeClr val="tx1">
                  <a:lumMod val="65000"/>
                  <a:lumOff val="35000"/>
                </a:schemeClr>
              </a:gs>
              <a:gs pos="0">
                <a:srgbClr val="00CC99"/>
              </a:gs>
              <a:gs pos="74000">
                <a:schemeClr val="bg1">
                  <a:lumMod val="50000"/>
                </a:schemeClr>
              </a:gs>
              <a:gs pos="100000">
                <a:srgbClr val="006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13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5978"/>
            <a:ext cx="7787208" cy="42155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6666"/>
                </a:solidFill>
                <a:latin typeface="Arial Black" panose="020B0A04020102020204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827584" y="627534"/>
            <a:ext cx="8136904" cy="54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61158667"/>
              </p:ext>
            </p:extLst>
          </p:nvPr>
        </p:nvGraphicFramePr>
        <p:xfrm>
          <a:off x="827584" y="843558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9456E9-4009-4153-B4EA-18DCBBB32B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r="10731"/>
          <a:stretch/>
        </p:blipFill>
        <p:spPr>
          <a:xfrm>
            <a:off x="1105017" y="893243"/>
            <a:ext cx="779609" cy="1130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EC021B-68C3-44FC-B62F-88492AB4871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33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05017" y="2290256"/>
            <a:ext cx="779609" cy="11278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D796DC-6EF9-4C27-ABFD-625F722A39B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33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96036" y="895785"/>
            <a:ext cx="779609" cy="11278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8C910E-7709-44E0-9ADB-CDE2968C028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33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96036" y="2290256"/>
            <a:ext cx="792549" cy="11278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5A932B-D2DF-4B8C-B671-9DD746D32E7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33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987824" y="3651870"/>
            <a:ext cx="79254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2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5978"/>
            <a:ext cx="7787208" cy="42155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ПАРАМЕТРЫ БЮДЖЕТА НА 2021-2023 ГОДЫ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827584" y="627534"/>
            <a:ext cx="8136904" cy="54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21275BD-FA9E-4BD1-A1CB-A276F1887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362542"/>
              </p:ext>
            </p:extLst>
          </p:nvPr>
        </p:nvGraphicFramePr>
        <p:xfrm>
          <a:off x="841713" y="840552"/>
          <a:ext cx="6840760" cy="195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9CF3298-E0C5-4C09-89CB-35B7B35B8B35}"/>
              </a:ext>
            </a:extLst>
          </p:cNvPr>
          <p:cNvCxnSpPr>
            <a:cxnSpLocks/>
          </p:cNvCxnSpPr>
          <p:nvPr/>
        </p:nvCxnSpPr>
        <p:spPr>
          <a:xfrm>
            <a:off x="354360" y="2859782"/>
            <a:ext cx="8610128" cy="0"/>
          </a:xfrm>
          <a:prstGeom prst="line">
            <a:avLst/>
          </a:prstGeom>
          <a:ln>
            <a:solidFill>
              <a:srgbClr val="0066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AD00A61-A1E7-482A-B89E-5C4F0301667E}"/>
              </a:ext>
            </a:extLst>
          </p:cNvPr>
          <p:cNvSpPr txBox="1"/>
          <p:nvPr/>
        </p:nvSpPr>
        <p:spPr>
          <a:xfrm>
            <a:off x="150412" y="293084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2020-2021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E24ED80A-0611-418C-8D65-A8CFFAC8F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258983"/>
              </p:ext>
            </p:extLst>
          </p:nvPr>
        </p:nvGraphicFramePr>
        <p:xfrm>
          <a:off x="1621504" y="2908529"/>
          <a:ext cx="2729301" cy="215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0E01E74C-9B2A-48D0-B2FE-F2F77EDCF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680204"/>
              </p:ext>
            </p:extLst>
          </p:nvPr>
        </p:nvGraphicFramePr>
        <p:xfrm>
          <a:off x="4793197" y="3075809"/>
          <a:ext cx="2729301" cy="189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Овал 28">
            <a:extLst>
              <a:ext uri="{FF2B5EF4-FFF2-40B4-BE49-F238E27FC236}">
                <a16:creationId xmlns:a16="http://schemas.microsoft.com/office/drawing/2014/main" id="{92D2B9D8-4711-4A6E-8235-732E617085BA}"/>
              </a:ext>
            </a:extLst>
          </p:cNvPr>
          <p:cNvSpPr/>
          <p:nvPr/>
        </p:nvSpPr>
        <p:spPr>
          <a:xfrm>
            <a:off x="5815847" y="3678476"/>
            <a:ext cx="684000" cy="68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7C435-AD3F-4925-862A-9AB16CCB7BB1}"/>
              </a:ext>
            </a:extLst>
          </p:cNvPr>
          <p:cNvSpPr txBox="1"/>
          <p:nvPr/>
        </p:nvSpPr>
        <p:spPr>
          <a:xfrm>
            <a:off x="5724128" y="381601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2 231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59CB7F9-EA61-4638-90F7-0215136E004F}"/>
              </a:ext>
            </a:extLst>
          </p:cNvPr>
          <p:cNvCxnSpPr>
            <a:cxnSpLocks/>
          </p:cNvCxnSpPr>
          <p:nvPr/>
        </p:nvCxnSpPr>
        <p:spPr>
          <a:xfrm flipV="1">
            <a:off x="3707904" y="4500018"/>
            <a:ext cx="1665551" cy="303979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12DF02-39A4-4839-BE64-C5BD57FA008D}"/>
              </a:ext>
            </a:extLst>
          </p:cNvPr>
          <p:cNvSpPr txBox="1"/>
          <p:nvPr/>
        </p:nvSpPr>
        <p:spPr>
          <a:xfrm>
            <a:off x="4198679" y="4316646"/>
            <a:ext cx="6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- 4,7%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EBB362C-7FFB-49F5-9D5E-1FF1C3B4DA49}"/>
              </a:ext>
            </a:extLst>
          </p:cNvPr>
          <p:cNvCxnSpPr/>
          <p:nvPr/>
        </p:nvCxnSpPr>
        <p:spPr>
          <a:xfrm>
            <a:off x="3748591" y="3202959"/>
            <a:ext cx="1584176" cy="25683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02EC41C7-D4E4-4E75-AA2E-9A1E214466A5}"/>
              </a:ext>
            </a:extLst>
          </p:cNvPr>
          <p:cNvSpPr/>
          <p:nvPr/>
        </p:nvSpPr>
        <p:spPr>
          <a:xfrm>
            <a:off x="7602485" y="1500634"/>
            <a:ext cx="159975" cy="144016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92DD5-328E-469B-BF85-0F223FEE27DB}"/>
              </a:ext>
            </a:extLst>
          </p:cNvPr>
          <p:cNvSpPr txBox="1"/>
          <p:nvPr/>
        </p:nvSpPr>
        <p:spPr>
          <a:xfrm>
            <a:off x="7812360" y="1385123"/>
            <a:ext cx="1152128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ДОХОДЫ, </a:t>
            </a:r>
          </a:p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  <a:p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1608F65-08AA-4B7E-B2D0-5F2FBE04C56A}"/>
              </a:ext>
            </a:extLst>
          </p:cNvPr>
          <p:cNvSpPr/>
          <p:nvPr/>
        </p:nvSpPr>
        <p:spPr>
          <a:xfrm>
            <a:off x="7602485" y="1896666"/>
            <a:ext cx="159975" cy="144016"/>
          </a:xfrm>
          <a:prstGeom prst="ellipse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86C6FE-5A26-4C44-A624-128DA66F62CD}"/>
              </a:ext>
            </a:extLst>
          </p:cNvPr>
          <p:cNvSpPr txBox="1"/>
          <p:nvPr/>
        </p:nvSpPr>
        <p:spPr>
          <a:xfrm>
            <a:off x="4239836" y="3037241"/>
            <a:ext cx="6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- 0,5%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3C5DFA-AB16-499C-9DB8-E65AC46352A1}"/>
              </a:ext>
            </a:extLst>
          </p:cNvPr>
          <p:cNvSpPr txBox="1"/>
          <p:nvPr/>
        </p:nvSpPr>
        <p:spPr>
          <a:xfrm>
            <a:off x="7500543" y="3415907"/>
            <a:ext cx="16079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НАЛОГОВЫЕ, НЕНАЛОГОВЫЕ ДОХОДЫ </a:t>
            </a:r>
          </a:p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  <a:p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1A5CC2E-F4FE-4F27-AD8A-756918E7F3F5}"/>
              </a:ext>
            </a:extLst>
          </p:cNvPr>
          <p:cNvSpPr/>
          <p:nvPr/>
        </p:nvSpPr>
        <p:spPr>
          <a:xfrm>
            <a:off x="7252104" y="3672001"/>
            <a:ext cx="159975" cy="144016"/>
          </a:xfrm>
          <a:prstGeom prst="ellipse">
            <a:avLst/>
          </a:prstGeom>
          <a:pattFill prst="dkUpDiag">
            <a:fgClr>
              <a:srgbClr val="006666"/>
            </a:fgClr>
            <a:bgClr>
              <a:schemeClr val="bg1"/>
            </a:bgClr>
          </a:patt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0144497-8F5D-46BC-A64A-590A0DFC4C76}"/>
              </a:ext>
            </a:extLst>
          </p:cNvPr>
          <p:cNvSpPr/>
          <p:nvPr/>
        </p:nvSpPr>
        <p:spPr>
          <a:xfrm>
            <a:off x="7252104" y="4325047"/>
            <a:ext cx="159975" cy="144016"/>
          </a:xfrm>
          <a:prstGeom prst="ellipse">
            <a:avLst/>
          </a:prstGeom>
          <a:pattFill prst="narHorz">
            <a:fgClr>
              <a:schemeClr val="tx1"/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DAEAA-1F39-4842-B4BF-AEC9426FE961}"/>
              </a:ext>
            </a:extLst>
          </p:cNvPr>
          <p:cNvSpPr txBox="1"/>
          <p:nvPr/>
        </p:nvSpPr>
        <p:spPr>
          <a:xfrm>
            <a:off x="1672813" y="4693321"/>
            <a:ext cx="8981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9FCECD-9CD1-4F83-842E-CFBBD4F30961}"/>
              </a:ext>
            </a:extLst>
          </p:cNvPr>
          <p:cNvSpPr txBox="1"/>
          <p:nvPr/>
        </p:nvSpPr>
        <p:spPr>
          <a:xfrm>
            <a:off x="6536254" y="4661868"/>
            <a:ext cx="8009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ПРОГНОЗ</a:t>
            </a:r>
          </a:p>
        </p:txBody>
      </p:sp>
    </p:spTree>
    <p:extLst>
      <p:ext uri="{BB962C8B-B14F-4D97-AF65-F5344CB8AC3E}">
        <p14:creationId xmlns:p14="http://schemas.microsoft.com/office/powerpoint/2010/main" val="348776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4942"/>
            <a:ext cx="8100900" cy="42155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РАСХОДЫ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827584" y="627534"/>
            <a:ext cx="8136904" cy="54000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9CF3298-E0C5-4C09-89CB-35B7B35B8B35}"/>
              </a:ext>
            </a:extLst>
          </p:cNvPr>
          <p:cNvCxnSpPr>
            <a:cxnSpLocks/>
          </p:cNvCxnSpPr>
          <p:nvPr/>
        </p:nvCxnSpPr>
        <p:spPr>
          <a:xfrm>
            <a:off x="429316" y="3075806"/>
            <a:ext cx="8610128" cy="0"/>
          </a:xfrm>
          <a:prstGeom prst="line">
            <a:avLst/>
          </a:prstGeom>
          <a:ln>
            <a:solidFill>
              <a:srgbClr val="0066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E24ED80A-0611-418C-8D65-A8CFFAC8F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552265"/>
              </p:ext>
            </p:extLst>
          </p:nvPr>
        </p:nvGraphicFramePr>
        <p:xfrm>
          <a:off x="1138562" y="744179"/>
          <a:ext cx="2729301" cy="2153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0E01E74C-9B2A-48D0-B2FE-F2F77EDCF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570952"/>
              </p:ext>
            </p:extLst>
          </p:nvPr>
        </p:nvGraphicFramePr>
        <p:xfrm>
          <a:off x="4338572" y="929872"/>
          <a:ext cx="2729301" cy="189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Овал 28">
            <a:extLst>
              <a:ext uri="{FF2B5EF4-FFF2-40B4-BE49-F238E27FC236}">
                <a16:creationId xmlns:a16="http://schemas.microsoft.com/office/drawing/2014/main" id="{92D2B9D8-4711-4A6E-8235-732E617085BA}"/>
              </a:ext>
            </a:extLst>
          </p:cNvPr>
          <p:cNvSpPr/>
          <p:nvPr/>
        </p:nvSpPr>
        <p:spPr>
          <a:xfrm>
            <a:off x="5360584" y="1507400"/>
            <a:ext cx="684000" cy="68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7C435-AD3F-4925-862A-9AB16CCB7BB1}"/>
              </a:ext>
            </a:extLst>
          </p:cNvPr>
          <p:cNvSpPr txBox="1"/>
          <p:nvPr/>
        </p:nvSpPr>
        <p:spPr>
          <a:xfrm>
            <a:off x="5360584" y="1651667"/>
            <a:ext cx="76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2 231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59CB7F9-EA61-4638-90F7-0215136E004F}"/>
              </a:ext>
            </a:extLst>
          </p:cNvPr>
          <p:cNvCxnSpPr>
            <a:cxnSpLocks/>
          </p:cNvCxnSpPr>
          <p:nvPr/>
        </p:nvCxnSpPr>
        <p:spPr>
          <a:xfrm flipV="1">
            <a:off x="3351524" y="2324294"/>
            <a:ext cx="1607649" cy="24745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12DF02-39A4-4839-BE64-C5BD57FA008D}"/>
              </a:ext>
            </a:extLst>
          </p:cNvPr>
          <p:cNvSpPr txBox="1"/>
          <p:nvPr/>
        </p:nvSpPr>
        <p:spPr>
          <a:xfrm>
            <a:off x="3815996" y="2101447"/>
            <a:ext cx="812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+ 9,7%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EBB362C-7FFB-49F5-9D5E-1FF1C3B4DA49}"/>
              </a:ext>
            </a:extLst>
          </p:cNvPr>
          <p:cNvCxnSpPr/>
          <p:nvPr/>
        </p:nvCxnSpPr>
        <p:spPr>
          <a:xfrm>
            <a:off x="3396162" y="1033325"/>
            <a:ext cx="1584176" cy="25683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E86C6FE-5A26-4C44-A624-128DA66F62CD}"/>
              </a:ext>
            </a:extLst>
          </p:cNvPr>
          <p:cNvSpPr txBox="1"/>
          <p:nvPr/>
        </p:nvSpPr>
        <p:spPr>
          <a:xfrm>
            <a:off x="3749518" y="1230401"/>
            <a:ext cx="797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- 38,0%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3C5DFA-AB16-499C-9DB8-E65AC46352A1}"/>
              </a:ext>
            </a:extLst>
          </p:cNvPr>
          <p:cNvSpPr txBox="1"/>
          <p:nvPr/>
        </p:nvSpPr>
        <p:spPr>
          <a:xfrm>
            <a:off x="7431482" y="1163590"/>
            <a:ext cx="16079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РАЗВИТИЯ </a:t>
            </a:r>
          </a:p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  <a:p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РАСХОДЫ</a:t>
            </a:r>
          </a:p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 РУБЛЕЙ)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1A5CC2E-F4FE-4F27-AD8A-756918E7F3F5}"/>
              </a:ext>
            </a:extLst>
          </p:cNvPr>
          <p:cNvSpPr/>
          <p:nvPr/>
        </p:nvSpPr>
        <p:spPr>
          <a:xfrm>
            <a:off x="7215727" y="1323550"/>
            <a:ext cx="159975" cy="144016"/>
          </a:xfrm>
          <a:prstGeom prst="ellipse">
            <a:avLst/>
          </a:prstGeom>
          <a:pattFill prst="dkUpDiag">
            <a:fgClr>
              <a:srgbClr val="006666"/>
            </a:fgClr>
            <a:bgClr>
              <a:schemeClr val="bg1"/>
            </a:bgClr>
          </a:patt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0144497-8F5D-46BC-A64A-590A0DFC4C76}"/>
              </a:ext>
            </a:extLst>
          </p:cNvPr>
          <p:cNvSpPr/>
          <p:nvPr/>
        </p:nvSpPr>
        <p:spPr>
          <a:xfrm>
            <a:off x="7215726" y="1851114"/>
            <a:ext cx="159975" cy="144016"/>
          </a:xfrm>
          <a:prstGeom prst="ellipse">
            <a:avLst/>
          </a:prstGeom>
          <a:pattFill prst="narHorz">
            <a:fgClr>
              <a:schemeClr val="tx1"/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DAEAA-1F39-4842-B4BF-AEC9426FE961}"/>
              </a:ext>
            </a:extLst>
          </p:cNvPr>
          <p:cNvSpPr txBox="1"/>
          <p:nvPr/>
        </p:nvSpPr>
        <p:spPr>
          <a:xfrm>
            <a:off x="774953" y="2412862"/>
            <a:ext cx="8981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9FCECD-9CD1-4F83-842E-CFBBD4F30961}"/>
              </a:ext>
            </a:extLst>
          </p:cNvPr>
          <p:cNvSpPr txBox="1"/>
          <p:nvPr/>
        </p:nvSpPr>
        <p:spPr>
          <a:xfrm>
            <a:off x="6509001" y="2397615"/>
            <a:ext cx="94073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sz="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ПРОГНОЗ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4786C5AD-76C9-4D5E-97A1-3D30BC27B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44476"/>
              </p:ext>
            </p:extLst>
          </p:nvPr>
        </p:nvGraphicFramePr>
        <p:xfrm>
          <a:off x="2411760" y="3152219"/>
          <a:ext cx="5976663" cy="181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85">
                  <a:extLst>
                    <a:ext uri="{9D8B030D-6E8A-4147-A177-3AD203B41FA5}">
                      <a16:colId xmlns:a16="http://schemas.microsoft.com/office/drawing/2014/main" val="982943146"/>
                    </a:ext>
                  </a:extLst>
                </a:gridCol>
                <a:gridCol w="3455694">
                  <a:extLst>
                    <a:ext uri="{9D8B030D-6E8A-4147-A177-3AD203B41FA5}">
                      <a16:colId xmlns:a16="http://schemas.microsoft.com/office/drawing/2014/main" val="3876532117"/>
                    </a:ext>
                  </a:extLst>
                </a:gridCol>
                <a:gridCol w="711438">
                  <a:extLst>
                    <a:ext uri="{9D8B030D-6E8A-4147-A177-3AD203B41FA5}">
                      <a16:colId xmlns:a16="http://schemas.microsoft.com/office/drawing/2014/main" val="930426731"/>
                    </a:ext>
                  </a:extLst>
                </a:gridCol>
                <a:gridCol w="1115646">
                  <a:extLst>
                    <a:ext uri="{9D8B030D-6E8A-4147-A177-3AD203B41FA5}">
                      <a16:colId xmlns:a16="http://schemas.microsoft.com/office/drawing/2014/main" val="1634854302"/>
                    </a:ext>
                  </a:extLst>
                </a:gridCol>
              </a:tblGrid>
              <a:tr h="288173"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458281"/>
                  </a:ext>
                </a:extLst>
              </a:tr>
              <a:tr h="254271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63816"/>
                  </a:ext>
                </a:extLst>
              </a:tr>
              <a:tr h="254271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86618"/>
                  </a:ext>
                </a:extLst>
              </a:tr>
              <a:tr h="254271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218440"/>
                  </a:ext>
                </a:extLst>
              </a:tr>
              <a:tr h="254271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22488"/>
                  </a:ext>
                </a:extLst>
              </a:tr>
              <a:tr h="254271"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07412"/>
                  </a:ext>
                </a:extLst>
              </a:tr>
              <a:tr h="254271"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 РУБЛЕЙ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40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13266F-4F31-4281-A27F-D70A0C8316D9}"/>
              </a:ext>
            </a:extLst>
          </p:cNvPr>
          <p:cNvSpPr txBox="1"/>
          <p:nvPr/>
        </p:nvSpPr>
        <p:spPr>
          <a:xfrm>
            <a:off x="429315" y="3146048"/>
            <a:ext cx="2006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БЮДЖЕТА, 2021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D27263D-A2EC-4E82-97AF-1A98121AE155}"/>
              </a:ext>
            </a:extLst>
          </p:cNvPr>
          <p:cNvSpPr/>
          <p:nvPr/>
        </p:nvSpPr>
        <p:spPr>
          <a:xfrm>
            <a:off x="3059832" y="3146047"/>
            <a:ext cx="3240360" cy="28800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РАСХОДЫ СОЦИАЛЬНОЙ НАПРАВЛЕННОСТИ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7F3C870-E9EF-40BD-9DCF-54F2AEB3A991}"/>
              </a:ext>
            </a:extLst>
          </p:cNvPr>
          <p:cNvSpPr/>
          <p:nvPr/>
        </p:nvSpPr>
        <p:spPr>
          <a:xfrm>
            <a:off x="3059832" y="4441664"/>
            <a:ext cx="3240360" cy="266529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НАЦИАОНАЛЬНАЯ ЭКОНОМИКА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00B4E86-7921-4FD3-AFFF-E52AD80C0D73}"/>
              </a:ext>
            </a:extLst>
          </p:cNvPr>
          <p:cNvSpPr/>
          <p:nvPr/>
        </p:nvSpPr>
        <p:spPr>
          <a:xfrm>
            <a:off x="3059832" y="4759565"/>
            <a:ext cx="3240360" cy="266529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ЖИЛИЩНО-КОММУНАЛЬНОЕ ХОЗЯЙСТВО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D641ACF-794B-4714-8D06-8677E03D378C}"/>
              </a:ext>
            </a:extLst>
          </p:cNvPr>
          <p:cNvSpPr/>
          <p:nvPr/>
        </p:nvSpPr>
        <p:spPr>
          <a:xfrm>
            <a:off x="2435477" y="3146047"/>
            <a:ext cx="589082" cy="288000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BC909886-B0EE-4693-A00F-03526563848B}"/>
              </a:ext>
            </a:extLst>
          </p:cNvPr>
          <p:cNvSpPr/>
          <p:nvPr/>
        </p:nvSpPr>
        <p:spPr>
          <a:xfrm>
            <a:off x="2435477" y="4461574"/>
            <a:ext cx="589082" cy="242842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EBF0910-0185-4725-9D01-94694FEB64AB}"/>
              </a:ext>
            </a:extLst>
          </p:cNvPr>
          <p:cNvSpPr/>
          <p:nvPr/>
        </p:nvSpPr>
        <p:spPr>
          <a:xfrm>
            <a:off x="2435477" y="4777180"/>
            <a:ext cx="589082" cy="242842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DF1D74E6-9C6F-4AD3-9F94-758806FD9CD0}"/>
              </a:ext>
            </a:extLst>
          </p:cNvPr>
          <p:cNvSpPr/>
          <p:nvPr/>
        </p:nvSpPr>
        <p:spPr>
          <a:xfrm>
            <a:off x="6664798" y="3132150"/>
            <a:ext cx="589082" cy="288000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1 458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D50CE511-6813-4413-86B9-66D592950530}"/>
              </a:ext>
            </a:extLst>
          </p:cNvPr>
          <p:cNvSpPr/>
          <p:nvPr/>
        </p:nvSpPr>
        <p:spPr>
          <a:xfrm>
            <a:off x="6653222" y="4470192"/>
            <a:ext cx="589082" cy="242842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86CE7369-AF19-4EDE-83DA-FBAF00DD64F4}"/>
              </a:ext>
            </a:extLst>
          </p:cNvPr>
          <p:cNvSpPr/>
          <p:nvPr/>
        </p:nvSpPr>
        <p:spPr>
          <a:xfrm>
            <a:off x="6653723" y="4471533"/>
            <a:ext cx="589082" cy="242842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676D7BE4-CDBF-4707-8B3D-9D1BB1358864}"/>
              </a:ext>
            </a:extLst>
          </p:cNvPr>
          <p:cNvSpPr/>
          <p:nvPr/>
        </p:nvSpPr>
        <p:spPr>
          <a:xfrm>
            <a:off x="6664798" y="4767054"/>
            <a:ext cx="589082" cy="242842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</a:p>
        </p:txBody>
      </p:sp>
    </p:spTree>
    <p:extLst>
      <p:ext uri="{BB962C8B-B14F-4D97-AF65-F5344CB8AC3E}">
        <p14:creationId xmlns:p14="http://schemas.microsoft.com/office/powerpoint/2010/main" val="184696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4E8724C1-DFDC-4432-8ED1-6A4EC9248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3134"/>
              </p:ext>
            </p:extLst>
          </p:nvPr>
        </p:nvGraphicFramePr>
        <p:xfrm>
          <a:off x="679508" y="774783"/>
          <a:ext cx="8405336" cy="409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5">
                  <a:extLst>
                    <a:ext uri="{9D8B030D-6E8A-4147-A177-3AD203B41FA5}">
                      <a16:colId xmlns:a16="http://schemas.microsoft.com/office/drawing/2014/main" val="1905955371"/>
                    </a:ext>
                  </a:extLst>
                </a:gridCol>
                <a:gridCol w="595731">
                  <a:extLst>
                    <a:ext uri="{9D8B030D-6E8A-4147-A177-3AD203B41FA5}">
                      <a16:colId xmlns:a16="http://schemas.microsoft.com/office/drawing/2014/main" val="158151472"/>
                    </a:ext>
                  </a:extLst>
                </a:gridCol>
                <a:gridCol w="2871372">
                  <a:extLst>
                    <a:ext uri="{9D8B030D-6E8A-4147-A177-3AD203B41FA5}">
                      <a16:colId xmlns:a16="http://schemas.microsoft.com/office/drawing/2014/main" val="3208781629"/>
                    </a:ext>
                  </a:extLst>
                </a:gridCol>
                <a:gridCol w="344908">
                  <a:extLst>
                    <a:ext uri="{9D8B030D-6E8A-4147-A177-3AD203B41FA5}">
                      <a16:colId xmlns:a16="http://schemas.microsoft.com/office/drawing/2014/main" val="23686128"/>
                    </a:ext>
                  </a:extLst>
                </a:gridCol>
                <a:gridCol w="466561">
                  <a:extLst>
                    <a:ext uri="{9D8B030D-6E8A-4147-A177-3AD203B41FA5}">
                      <a16:colId xmlns:a16="http://schemas.microsoft.com/office/drawing/2014/main" val="2833489291"/>
                    </a:ext>
                  </a:extLst>
                </a:gridCol>
                <a:gridCol w="3494299">
                  <a:extLst>
                    <a:ext uri="{9D8B030D-6E8A-4147-A177-3AD203B41FA5}">
                      <a16:colId xmlns:a16="http://schemas.microsoft.com/office/drawing/2014/main" val="3194457551"/>
                    </a:ext>
                  </a:extLst>
                </a:gridCol>
              </a:tblGrid>
              <a:tr h="3965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54301"/>
                  </a:ext>
                </a:extLst>
              </a:tr>
              <a:tr h="896355">
                <a:tc gridSpan="4">
                  <a:txBody>
                    <a:bodyPr/>
                    <a:lstStyle/>
                    <a:p>
                      <a:pPr marL="0" indent="0">
                        <a:buClr>
                          <a:srgbClr val="00666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ПРОЕКТА – 209 447 ТЫС РУБЛЕЙ</a:t>
                      </a:r>
                    </a:p>
                    <a:p>
                      <a:pPr marL="0" indent="0">
                        <a:buClr>
                          <a:srgbClr val="00666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СТРОИТЕЛЬСТВА - 2020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ЗДАНИЕ</a:t>
                      </a: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ПРИСТРОЯ </a:t>
                      </a: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ЭТО 20 КАБИНЕТОВ, СПОРТИВНЫЙ ЗАЛ, СТОЛОВАЯ НА 150 МЕСТ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6666"/>
                        </a:buClr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solidFill>
                          <a:srgbClr val="006666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ПРЕДУСМАТРИВАЕТ СОЗДАНИЕ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ДОПОЛНИТЕЛЬНЫХ МЕСТ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32591"/>
                  </a:ext>
                </a:extLst>
              </a:tr>
              <a:tr h="555355">
                <a:tc gridSpan="3"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36272"/>
                  </a:ext>
                </a:extLst>
              </a:tr>
              <a:tr h="236733">
                <a:tc gridSpan="3"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52601"/>
                  </a:ext>
                </a:extLst>
              </a:tr>
              <a:tr h="318379">
                <a:tc gridSpan="4">
                  <a:txBody>
                    <a:bodyPr/>
                    <a:lstStyle/>
                    <a:p>
                      <a:pPr marL="171450" indent="-171450">
                        <a:buClr>
                          <a:srgbClr val="006666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РЕМОНТНЫХ РАБОТ  В ДОШКОЛЬНЫХ,   ОБЩЕОБРАЗОВАТЕЛЬНЫХ УЧРЕЖДЕНИЯХ, ЦЕНТРЕ ДЕТСКОГО ТВОРЧЕСТВА (2021)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6666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ОБЪЕКТА: ДЕТСКИЕ САДЫ – 18, ШКОЛЫ – 13, ЦДТ</a:t>
                      </a:r>
                    </a:p>
                    <a:p>
                      <a:pPr marL="0" indent="0">
                        <a:buClr>
                          <a:srgbClr val="006666"/>
                        </a:buClr>
                        <a:buFont typeface="Wingdings" panose="05000000000000000000" pitchFamily="2" charset="2"/>
                        <a:buNone/>
                      </a:pPr>
                      <a:endParaRPr lang="ru-RU" sz="9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98079"/>
                  </a:ext>
                </a:extLst>
              </a:tr>
              <a:tr h="354941"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УСТРОЙСТВО КРЫТЫХ СПОРТИВНЫХ ПЛОЩАДОК (2021)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МАЙСКАЯ, ЧЕРНОВСКАЯ И КОРРЕКЦИОННАЯ ШКОЛЫ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664572"/>
                  </a:ext>
                </a:extLst>
              </a:tr>
              <a:tr h="360040"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СПОРТИВНОГО ЗАЛА СТРЯПУНИНСКОЙ ШКОЛЫ (2022)</a:t>
                      </a:r>
                      <a:endParaRPr lang="ru-RU" sz="95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429539"/>
                  </a:ext>
                </a:extLst>
              </a:tr>
              <a:tr h="360040"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691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782124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6E000-43A5-44F4-9F99-EA3B616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09" y="110980"/>
            <a:ext cx="8003235" cy="55344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6666"/>
                </a:solidFill>
                <a:latin typeface="Arial Black" panose="020B0A04020102020204" pitchFamily="34" charset="0"/>
              </a:rPr>
              <a:t>ОБРАЗОВАНИЕ</a:t>
            </a:r>
            <a:br>
              <a:rPr lang="ru-RU" sz="1600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009999"/>
                </a:solidFill>
                <a:latin typeface="Arial Black" panose="020B0A04020102020204" pitchFamily="34" charset="0"/>
              </a:rPr>
              <a:t>МЕРОПРИЯТИЯ РАЗВИТИЯ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FC926E-FA2D-42E1-BF1B-B83CD722D17A}"/>
              </a:ext>
            </a:extLst>
          </p:cNvPr>
          <p:cNvSpPr/>
          <p:nvPr/>
        </p:nvSpPr>
        <p:spPr>
          <a:xfrm flipH="1" flipV="1">
            <a:off x="683565" y="640943"/>
            <a:ext cx="8208915" cy="46958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868AA1C-C951-4DC7-A48A-AAE8DCF1E69F}"/>
              </a:ext>
            </a:extLst>
          </p:cNvPr>
          <p:cNvSpPr/>
          <p:nvPr/>
        </p:nvSpPr>
        <p:spPr>
          <a:xfrm>
            <a:off x="1426128" y="2174984"/>
            <a:ext cx="3649932" cy="639303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ПРИВЕДЕНИЕ ОБРАЗОВАТЕЛЬНЫХ УЧРЕЖДЕНИЙ В НОРМАТИВНОЕ СОСТОЯНИЕ  (2021-2022)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0C04D67-00AC-4001-847C-7A7E203E446D}"/>
              </a:ext>
            </a:extLst>
          </p:cNvPr>
          <p:cNvSpPr/>
          <p:nvPr/>
        </p:nvSpPr>
        <p:spPr>
          <a:xfrm>
            <a:off x="1426128" y="731121"/>
            <a:ext cx="3649932" cy="43200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ПРИСТРОЯ К ШКОЛЕ № 8 (2021)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35E0A90-CA6B-4D1C-8D8D-BAB95E8B691D}"/>
              </a:ext>
            </a:extLst>
          </p:cNvPr>
          <p:cNvSpPr/>
          <p:nvPr/>
        </p:nvSpPr>
        <p:spPr>
          <a:xfrm>
            <a:off x="5601569" y="2260635"/>
            <a:ext cx="1387626" cy="468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55 376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8F86B1D-2B51-47CB-AFF5-DB4D60A27E6B}"/>
              </a:ext>
            </a:extLst>
          </p:cNvPr>
          <p:cNvSpPr/>
          <p:nvPr/>
        </p:nvSpPr>
        <p:spPr>
          <a:xfrm>
            <a:off x="5601569" y="735834"/>
            <a:ext cx="1332000" cy="432000"/>
          </a:xfrm>
          <a:prstGeom prst="round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52 035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2297BB7-A10E-49AC-A904-A0E46995407B}"/>
              </a:ext>
            </a:extLst>
          </p:cNvPr>
          <p:cNvSpPr/>
          <p:nvPr/>
        </p:nvSpPr>
        <p:spPr>
          <a:xfrm>
            <a:off x="7410552" y="2258578"/>
            <a:ext cx="1387626" cy="468000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6 483</a:t>
            </a:r>
          </a:p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336FC9-927E-46A5-B049-17F425312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" t="20210" r="8239" b="17830"/>
          <a:stretch/>
        </p:blipFill>
        <p:spPr>
          <a:xfrm>
            <a:off x="5652120" y="3950470"/>
            <a:ext cx="1799514" cy="576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3CDCC9-9109-4D45-A959-C38FE5F80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775" y="738100"/>
            <a:ext cx="607500" cy="432000"/>
          </a:xfrm>
          <a:prstGeom prst="rect">
            <a:avLst/>
          </a:prstGeom>
        </p:spPr>
      </p:pic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CA1DB174-A3D1-47CA-9D73-1CF38DA6B16F}"/>
              </a:ext>
            </a:extLst>
          </p:cNvPr>
          <p:cNvSpPr/>
          <p:nvPr/>
        </p:nvSpPr>
        <p:spPr>
          <a:xfrm>
            <a:off x="5220072" y="1385240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029F18F-6085-413F-AE7C-86C132F9E35D}"/>
              </a:ext>
            </a:extLst>
          </p:cNvPr>
          <p:cNvSpPr/>
          <p:nvPr/>
        </p:nvSpPr>
        <p:spPr>
          <a:xfrm>
            <a:off x="2051720" y="4633770"/>
            <a:ext cx="743341" cy="186444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F6C4397-7133-46AE-9B64-6B75A5C442A3}"/>
              </a:ext>
            </a:extLst>
          </p:cNvPr>
          <p:cNvCxnSpPr/>
          <p:nvPr/>
        </p:nvCxnSpPr>
        <p:spPr>
          <a:xfrm>
            <a:off x="683565" y="4596394"/>
            <a:ext cx="8208915" cy="0"/>
          </a:xfrm>
          <a:prstGeom prst="line">
            <a:avLst/>
          </a:prstGeom>
          <a:ln>
            <a:solidFill>
              <a:srgbClr val="0066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42854F-5C6F-438C-A5D7-EA2C5B2CBFA3}"/>
              </a:ext>
            </a:extLst>
          </p:cNvPr>
          <p:cNvSpPr txBox="1"/>
          <p:nvPr/>
        </p:nvSpPr>
        <p:spPr>
          <a:xfrm>
            <a:off x="3163311" y="4596394"/>
            <a:ext cx="526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СРЕДСТВА ФЕДЕРАЛЬНОГО И КРАЕВОГО БЮДЖЕТОВ РАСПРЕДЕЛЯЮТСЯ НА КОНКУРСНОЙ ОСНОВЕ</a:t>
            </a: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id="{54D93FEC-AF06-4375-BB67-3A976F7C5DA6}"/>
              </a:ext>
            </a:extLst>
          </p:cNvPr>
          <p:cNvSpPr/>
          <p:nvPr/>
        </p:nvSpPr>
        <p:spPr>
          <a:xfrm>
            <a:off x="5220072" y="3215981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388199-A51F-4C09-9DED-A39162B5C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275" y="2224182"/>
            <a:ext cx="540000" cy="5400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90DAF7B-2779-4451-A845-D968BE6D7F28}"/>
              </a:ext>
            </a:extLst>
          </p:cNvPr>
          <p:cNvCxnSpPr>
            <a:cxnSpLocks/>
          </p:cNvCxnSpPr>
          <p:nvPr/>
        </p:nvCxnSpPr>
        <p:spPr>
          <a:xfrm>
            <a:off x="5601569" y="3441442"/>
            <a:ext cx="3290911" cy="0"/>
          </a:xfrm>
          <a:prstGeom prst="line">
            <a:avLst/>
          </a:prstGeom>
          <a:ln>
            <a:solidFill>
              <a:srgbClr val="0066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A9540FB-29D4-4241-B445-E795F56F3E56}"/>
              </a:ext>
            </a:extLst>
          </p:cNvPr>
          <p:cNvCxnSpPr>
            <a:cxnSpLocks/>
          </p:cNvCxnSpPr>
          <p:nvPr/>
        </p:nvCxnSpPr>
        <p:spPr>
          <a:xfrm>
            <a:off x="5652120" y="3851722"/>
            <a:ext cx="3240360" cy="0"/>
          </a:xfrm>
          <a:prstGeom prst="line">
            <a:avLst/>
          </a:prstGeom>
          <a:ln>
            <a:solidFill>
              <a:srgbClr val="0066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C2FA3E-ED71-45BB-A73B-BF7F427303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275" y="224791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D2219DC-330C-454E-A4D6-4F3AB91BC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17826"/>
              </p:ext>
            </p:extLst>
          </p:nvPr>
        </p:nvGraphicFramePr>
        <p:xfrm>
          <a:off x="757016" y="843558"/>
          <a:ext cx="8208916" cy="41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958">
                  <a:extLst>
                    <a:ext uri="{9D8B030D-6E8A-4147-A177-3AD203B41FA5}">
                      <a16:colId xmlns:a16="http://schemas.microsoft.com/office/drawing/2014/main" val="123113554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159900578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5098688"/>
                    </a:ext>
                  </a:extLst>
                </a:gridCol>
                <a:gridCol w="3357486">
                  <a:extLst>
                    <a:ext uri="{9D8B030D-6E8A-4147-A177-3AD203B41FA5}">
                      <a16:colId xmlns:a16="http://schemas.microsoft.com/office/drawing/2014/main" val="157707142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24785"/>
                  </a:ext>
                </a:extLst>
              </a:tr>
              <a:tr h="576112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РЕМОНТНЫХ РАБОТ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ОБЪЕКТА: ДК ГОЗНАК, КРАЕВЕДЧЕСКИЙ МУЗЕЙ, ДЕТСКАЯ МУЗЫКАЛЬНАЯ ШКОЛА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6274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67105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rgbClr val="006666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РЕМОНТНЫХ РАБОТ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ОБЪЕКТ: БАССЕЙН «ДЕЛЬФИН»</a:t>
                      </a:r>
                      <a:endParaRPr lang="ru-RU" sz="95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97762"/>
                  </a:ext>
                </a:extLst>
              </a:tr>
              <a:tr h="864144"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04812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rgbClr val="006666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ПОСТАВКА КОМПЛЕКТА СПОРТИВНОГО ОБОРУДОВАНИЯ;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00858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rgbClr val="006666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9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УСТРОЙСТВО ФУТБОЛЬНОГО ПОЛЯ И БЕГОВЫХ ДОРОЖЕК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56449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rgbClr val="006666"/>
                        </a:buClr>
                        <a:buFont typeface="Wingdings" panose="05000000000000000000" pitchFamily="2" charset="2"/>
                        <a:buChar char="q"/>
                      </a:pP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77830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6E000-43A5-44F4-9F99-EA3B616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09" y="170858"/>
            <a:ext cx="8003235" cy="4935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6666"/>
                </a:solidFill>
                <a:latin typeface="Arial Black" panose="020B0A04020102020204" pitchFamily="34" charset="0"/>
              </a:rPr>
              <a:t>КУЛЬТУРА И СПОРТ</a:t>
            </a:r>
            <a:br>
              <a:rPr lang="ru-RU" sz="1400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33CCCC"/>
                </a:solidFill>
                <a:latin typeface="Arial Black" panose="020B0A04020102020204" pitchFamily="34" charset="0"/>
              </a:rPr>
              <a:t>МЕРОПРИЯТИЯ РАЗВИТИЯ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FC926E-FA2D-42E1-BF1B-B83CD722D17A}"/>
              </a:ext>
            </a:extLst>
          </p:cNvPr>
          <p:cNvSpPr/>
          <p:nvPr/>
        </p:nvSpPr>
        <p:spPr>
          <a:xfrm flipH="1" flipV="1">
            <a:off x="719579" y="695404"/>
            <a:ext cx="8208915" cy="46958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D454447-7663-4CA0-8955-92E0D4189822}"/>
              </a:ext>
            </a:extLst>
          </p:cNvPr>
          <p:cNvSpPr/>
          <p:nvPr/>
        </p:nvSpPr>
        <p:spPr>
          <a:xfrm>
            <a:off x="1380571" y="789773"/>
            <a:ext cx="3695485" cy="469194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ПРИВЕДЕНИЕ УЧРЕЖДЕНИЙ КУЛЬТУРЫ В НОРМАТИВНОЕ СОСТОЯНИЕ (2021)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4CEF5E3-8017-482E-9249-12F6FAF3D599}"/>
              </a:ext>
            </a:extLst>
          </p:cNvPr>
          <p:cNvSpPr/>
          <p:nvPr/>
        </p:nvSpPr>
        <p:spPr>
          <a:xfrm>
            <a:off x="5644976" y="832418"/>
            <a:ext cx="1375296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22 932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896B4BB-171E-40AC-B6B6-4EA079E0BE49}"/>
              </a:ext>
            </a:extLst>
          </p:cNvPr>
          <p:cNvSpPr/>
          <p:nvPr/>
        </p:nvSpPr>
        <p:spPr>
          <a:xfrm>
            <a:off x="1351911" y="1917722"/>
            <a:ext cx="3744416" cy="43200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ПРИВЕДЕНИЕ УЧРЕЖДЕНИЙ СПОРТА В НОРМАТИВНОЕ СОСТОЯНИЕ (2021)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2CB5388-3D9C-4E4E-A31A-2CDDC067AE0F}"/>
              </a:ext>
            </a:extLst>
          </p:cNvPr>
          <p:cNvSpPr/>
          <p:nvPr/>
        </p:nvSpPr>
        <p:spPr>
          <a:xfrm>
            <a:off x="5644976" y="1899125"/>
            <a:ext cx="1454448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5 039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22A28E0-F65B-43FF-95BB-E154E2B63338}"/>
              </a:ext>
            </a:extLst>
          </p:cNvPr>
          <p:cNvSpPr/>
          <p:nvPr/>
        </p:nvSpPr>
        <p:spPr>
          <a:xfrm>
            <a:off x="1358570" y="2931718"/>
            <a:ext cx="3744416" cy="792088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ОСНАЩЕНИЕ ОБЪЕКТОВ СПОРТИВНОЙ  ИНФРАСТРУКТУРЫ СПОРТИВНО-ТЕХНОЛОГИЧЕСКИМ ОБОРУДОВАНИЕМ (2021)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1705CEF-2D17-4181-8FB7-46EEAF4B2255}"/>
              </a:ext>
            </a:extLst>
          </p:cNvPr>
          <p:cNvSpPr/>
          <p:nvPr/>
        </p:nvSpPr>
        <p:spPr>
          <a:xfrm>
            <a:off x="5644976" y="3065735"/>
            <a:ext cx="1454448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2 363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C288A2E-5F02-4CB5-B806-DAEB92BE2641}"/>
              </a:ext>
            </a:extLst>
          </p:cNvPr>
          <p:cNvSpPr/>
          <p:nvPr/>
        </p:nvSpPr>
        <p:spPr>
          <a:xfrm>
            <a:off x="7434346" y="3065735"/>
            <a:ext cx="1454448" cy="432000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44 900</a:t>
            </a:r>
          </a:p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CFEFE6-89A7-4A6C-8F54-A566937B0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23097"/>
            <a:ext cx="1721659" cy="5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448155B-CD39-48CB-B49C-4C7A62A09878}"/>
              </a:ext>
            </a:extLst>
          </p:cNvPr>
          <p:cNvCxnSpPr/>
          <p:nvPr/>
        </p:nvCxnSpPr>
        <p:spPr>
          <a:xfrm>
            <a:off x="835060" y="4587974"/>
            <a:ext cx="8130872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8DFC21-519C-4A3E-A95A-ECA8291314A5}"/>
              </a:ext>
            </a:extLst>
          </p:cNvPr>
          <p:cNvSpPr txBox="1"/>
          <p:nvPr/>
        </p:nvSpPr>
        <p:spPr>
          <a:xfrm>
            <a:off x="3287820" y="4698073"/>
            <a:ext cx="526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СРЕДСТВА ФЕДЕРАЛЬНОГО И КРАЕВОГО БЮДЖЕТОВ РАСПРЕДЕЛЯЮТСЯ НА КОНКУРСНОЙ ОСНОВЕ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7395E68-C960-458F-B1D4-02B7AA266DCC}"/>
              </a:ext>
            </a:extLst>
          </p:cNvPr>
          <p:cNvSpPr/>
          <p:nvPr/>
        </p:nvSpPr>
        <p:spPr>
          <a:xfrm>
            <a:off x="2544479" y="4730229"/>
            <a:ext cx="743341" cy="186444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063C2BFE-9535-4DAF-B31D-2F12852366A1}"/>
              </a:ext>
            </a:extLst>
          </p:cNvPr>
          <p:cNvSpPr/>
          <p:nvPr/>
        </p:nvSpPr>
        <p:spPr>
          <a:xfrm>
            <a:off x="5292080" y="3884699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6AE92A-9318-4216-B3E0-2FD0D79D5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6" y="796147"/>
            <a:ext cx="468000" cy="46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B4404A3-53C4-4439-BC44-D77FC4C5DD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146" y="1880672"/>
            <a:ext cx="468000" cy="46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37E223-8844-44EF-AC4E-87E631A815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99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7801" y="3111854"/>
            <a:ext cx="468000" cy="46800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B2930B5-8385-4DB4-9421-3A28C94D025A}"/>
              </a:ext>
            </a:extLst>
          </p:cNvPr>
          <p:cNvSpPr/>
          <p:nvPr/>
        </p:nvSpPr>
        <p:spPr>
          <a:xfrm>
            <a:off x="7380312" y="824961"/>
            <a:ext cx="1454448" cy="432000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9 708</a:t>
            </a:r>
          </a:p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5A09A6D6-B677-42EA-A1AC-A90893F2FA53}"/>
              </a:ext>
            </a:extLst>
          </p:cNvPr>
          <p:cNvSpPr/>
          <p:nvPr/>
        </p:nvSpPr>
        <p:spPr>
          <a:xfrm>
            <a:off x="5279835" y="1303738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id="{B1028940-DAFC-4D79-82CB-E54ED944CDAE}"/>
              </a:ext>
            </a:extLst>
          </p:cNvPr>
          <p:cNvSpPr/>
          <p:nvPr/>
        </p:nvSpPr>
        <p:spPr>
          <a:xfrm>
            <a:off x="5279835" y="2417602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25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7F1B9B-F7E2-4B99-9317-FE85002F1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70954"/>
              </p:ext>
            </p:extLst>
          </p:nvPr>
        </p:nvGraphicFramePr>
        <p:xfrm>
          <a:off x="705496" y="936219"/>
          <a:ext cx="8344002" cy="386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158">
                  <a:extLst>
                    <a:ext uri="{9D8B030D-6E8A-4147-A177-3AD203B41FA5}">
                      <a16:colId xmlns:a16="http://schemas.microsoft.com/office/drawing/2014/main" val="104274112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98632573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218567571"/>
                    </a:ext>
                  </a:extLst>
                </a:gridCol>
                <a:gridCol w="4048428">
                  <a:extLst>
                    <a:ext uri="{9D8B030D-6E8A-4147-A177-3AD203B41FA5}">
                      <a16:colId xmlns:a16="http://schemas.microsoft.com/office/drawing/2014/main" val="2458785327"/>
                    </a:ext>
                  </a:extLst>
                </a:gridCol>
              </a:tblGrid>
              <a:tr h="393709"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293094"/>
                  </a:ext>
                </a:extLst>
              </a:tr>
              <a:tr h="505547"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rgbClr val="006666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 с. ЧЕРНАЯ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ОБЕСПЕЧЕНО ГАЗОСНАБЖЕНИЕМ </a:t>
                      </a:r>
                      <a:r>
                        <a:rPr lang="ru-RU" sz="95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178 ЖИЛЫХ ДОМА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575534"/>
                  </a:ext>
                </a:extLst>
              </a:tr>
              <a:tr h="451469">
                <a:tc>
                  <a:txBody>
                    <a:bodyPr/>
                    <a:lstStyle/>
                    <a:p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393344"/>
                  </a:ext>
                </a:extLst>
              </a:tr>
              <a:tr h="371432">
                <a:tc gridSpan="2">
                  <a:txBody>
                    <a:bodyPr/>
                    <a:lstStyle/>
                    <a:p>
                      <a:pPr marL="171450" indent="-171450">
                        <a:buClr>
                          <a:srgbClr val="006666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 КОТЕЛЬНЫХ (п. МАЙСКИЙ)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ОБЕСПЕЧЕНО ТЕПЛОСНАБЖЕНИЕМ </a:t>
                      </a:r>
                      <a:r>
                        <a:rPr lang="ru-RU" sz="9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МКД (5296 ЧЕЛОВЕК) И  11 ОБЪЕКТОВ СОЦИАЛЬНОЙ СФЕРЫ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388673"/>
                  </a:ext>
                </a:extLst>
              </a:tr>
              <a:tr h="371432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ПЕРЕВОД НА ИНДИВИДУАЛЬНОЕ ГАЗОВОЕ ОТОПЛЕНИЕ         (п. МАЙСКИЙ, с. ЧЕРНАЯ, д. БРАГИНО)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46842"/>
                  </a:ext>
                </a:extLst>
              </a:tr>
              <a:tr h="641428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930606"/>
                  </a:ext>
                </a:extLst>
              </a:tr>
              <a:tr h="421198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СИСТЕМЫ ВОДОСНАБЖЕНИЯ И ОБУСТРОЙСТВО СКВАЖИНЫ с. ЧЕРНАЯ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ОБЕСПЕЧЕНО ВОДОСНАБЖЕНИЕМ </a:t>
                      </a:r>
                      <a:r>
                        <a:rPr lang="ru-RU" sz="9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МКД, 250 ЧАСТНЫХ ЖИЛЫХ ДОМА (824 ЧЕЛОВЕК)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798765"/>
                  </a:ext>
                </a:extLst>
              </a:tr>
              <a:tr h="350998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9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905360"/>
                  </a:ext>
                </a:extLst>
              </a:tr>
              <a:tr h="35099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9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475150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6E000-43A5-44F4-9F99-EA3B616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09" y="170858"/>
            <a:ext cx="8003235" cy="4935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6666"/>
                </a:solidFill>
                <a:latin typeface="Arial Black" panose="020B0A04020102020204" pitchFamily="34" charset="0"/>
              </a:rPr>
              <a:t>ГРАДОСТРОИТЕЛЬСТВО</a:t>
            </a:r>
            <a:br>
              <a:rPr lang="ru-RU" sz="1400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33CCCC"/>
                </a:solidFill>
                <a:latin typeface="Arial Black" panose="020B0A04020102020204" pitchFamily="34" charset="0"/>
              </a:rPr>
              <a:t>МЕРОПРИЯТИЯ РАЗВИТИЯ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FC926E-FA2D-42E1-BF1B-B83CD722D17A}"/>
              </a:ext>
            </a:extLst>
          </p:cNvPr>
          <p:cNvSpPr/>
          <p:nvPr/>
        </p:nvSpPr>
        <p:spPr>
          <a:xfrm flipH="1" flipV="1">
            <a:off x="827583" y="662258"/>
            <a:ext cx="8123249" cy="45719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D454447-7663-4CA0-8955-92E0D4189822}"/>
              </a:ext>
            </a:extLst>
          </p:cNvPr>
          <p:cNvSpPr/>
          <p:nvPr/>
        </p:nvSpPr>
        <p:spPr>
          <a:xfrm>
            <a:off x="1290596" y="766738"/>
            <a:ext cx="3240360" cy="43200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ГАЗИФИКАЦИЯ (2021)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4CEF5E3-8017-482E-9249-12F6FAF3D599}"/>
              </a:ext>
            </a:extLst>
          </p:cNvPr>
          <p:cNvSpPr/>
          <p:nvPr/>
        </p:nvSpPr>
        <p:spPr>
          <a:xfrm>
            <a:off x="5551696" y="766738"/>
            <a:ext cx="1440000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851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896B4BB-171E-40AC-B6B6-4EA079E0BE49}"/>
              </a:ext>
            </a:extLst>
          </p:cNvPr>
          <p:cNvSpPr/>
          <p:nvPr/>
        </p:nvSpPr>
        <p:spPr>
          <a:xfrm>
            <a:off x="1279312" y="1708070"/>
            <a:ext cx="3240360" cy="43200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ТЕПЛОСНАБЖЕНИЕ (2021)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A4E47F8-4CA0-4218-8A7E-CA0849037447}"/>
              </a:ext>
            </a:extLst>
          </p:cNvPr>
          <p:cNvSpPr/>
          <p:nvPr/>
        </p:nvSpPr>
        <p:spPr>
          <a:xfrm>
            <a:off x="7506978" y="766738"/>
            <a:ext cx="1440000" cy="432000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16 165</a:t>
            </a:r>
          </a:p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2CD526A-99F1-4EB9-B622-0EE7384661F2}"/>
              </a:ext>
            </a:extLst>
          </p:cNvPr>
          <p:cNvSpPr/>
          <p:nvPr/>
        </p:nvSpPr>
        <p:spPr>
          <a:xfrm>
            <a:off x="7506978" y="1706879"/>
            <a:ext cx="1440000" cy="432000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109 554</a:t>
            </a:r>
          </a:p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C440C2D-D989-4546-92E1-63334BD4731D}"/>
              </a:ext>
            </a:extLst>
          </p:cNvPr>
          <p:cNvSpPr/>
          <p:nvPr/>
        </p:nvSpPr>
        <p:spPr>
          <a:xfrm>
            <a:off x="1297360" y="3082386"/>
            <a:ext cx="3240360" cy="43200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ВОДОСНАБЖЕНИЕ (2021)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D4D2902D-17AA-4D0A-8D57-8A7703144A71}"/>
              </a:ext>
            </a:extLst>
          </p:cNvPr>
          <p:cNvSpPr/>
          <p:nvPr/>
        </p:nvSpPr>
        <p:spPr>
          <a:xfrm>
            <a:off x="4660787" y="1237024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8D98C33-3C37-4B83-90DF-A2668055A0A6}"/>
              </a:ext>
            </a:extLst>
          </p:cNvPr>
          <p:cNvSpPr/>
          <p:nvPr/>
        </p:nvSpPr>
        <p:spPr>
          <a:xfrm>
            <a:off x="5551696" y="1706879"/>
            <a:ext cx="1440000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8 166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CC8CA215-8413-4F07-9E50-AAD34D716169}"/>
              </a:ext>
            </a:extLst>
          </p:cNvPr>
          <p:cNvSpPr/>
          <p:nvPr/>
        </p:nvSpPr>
        <p:spPr>
          <a:xfrm>
            <a:off x="4686310" y="2305896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E75463AD-B71F-40CF-8816-7DCD83319CD8}"/>
              </a:ext>
            </a:extLst>
          </p:cNvPr>
          <p:cNvSpPr/>
          <p:nvPr/>
        </p:nvSpPr>
        <p:spPr>
          <a:xfrm>
            <a:off x="4686310" y="3546405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5490940-F314-48A9-BBA2-CEE90F517CCB}"/>
              </a:ext>
            </a:extLst>
          </p:cNvPr>
          <p:cNvSpPr/>
          <p:nvPr/>
        </p:nvSpPr>
        <p:spPr>
          <a:xfrm>
            <a:off x="5551696" y="3082386"/>
            <a:ext cx="1440000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1 900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B93066B-973C-42D3-AF58-B0D57A8A87AC}"/>
              </a:ext>
            </a:extLst>
          </p:cNvPr>
          <p:cNvCxnSpPr/>
          <p:nvPr/>
        </p:nvCxnSpPr>
        <p:spPr>
          <a:xfrm>
            <a:off x="708474" y="4659982"/>
            <a:ext cx="8293418" cy="0"/>
          </a:xfrm>
          <a:prstGeom prst="line">
            <a:avLst/>
          </a:prstGeom>
          <a:ln>
            <a:solidFill>
              <a:srgbClr val="00999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AA9655-4298-41FE-BE12-72811287B45E}"/>
              </a:ext>
            </a:extLst>
          </p:cNvPr>
          <p:cNvSpPr txBox="1"/>
          <p:nvPr/>
        </p:nvSpPr>
        <p:spPr>
          <a:xfrm>
            <a:off x="4211960" y="4687389"/>
            <a:ext cx="5268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СРЕДСТВА ФЕДЕРАЛЬНОГО И КРАЕВОГО БЮДЖЕТОВ РАСПРЕДЕЛЯЮТСЯ НА КОНКУРСНОЙ ОСНОВЕ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1342525-00CE-4D48-B2CE-DAEBFDBC5485}"/>
              </a:ext>
            </a:extLst>
          </p:cNvPr>
          <p:cNvSpPr/>
          <p:nvPr/>
        </p:nvSpPr>
        <p:spPr>
          <a:xfrm>
            <a:off x="3409481" y="4752198"/>
            <a:ext cx="743341" cy="188236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667BB65-A8DF-49FA-A75B-B5A5EBAD57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66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806" y="3063561"/>
            <a:ext cx="463782" cy="468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EEA76EA-F9A1-4252-833A-CAAD44B4331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66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542" y="1693387"/>
            <a:ext cx="489769" cy="468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F0D2088-2807-4B30-BB8C-0D633254883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4382" y="758109"/>
            <a:ext cx="48976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7F1B9B-F7E2-4B99-9317-FE85002F1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35102"/>
              </p:ext>
            </p:extLst>
          </p:nvPr>
        </p:nvGraphicFramePr>
        <p:xfrm>
          <a:off x="827583" y="865599"/>
          <a:ext cx="8184006" cy="4207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66">
                  <a:extLst>
                    <a:ext uri="{9D8B030D-6E8A-4147-A177-3AD203B41FA5}">
                      <a16:colId xmlns:a16="http://schemas.microsoft.com/office/drawing/2014/main" val="1042741120"/>
                    </a:ext>
                  </a:extLst>
                </a:gridCol>
                <a:gridCol w="3522388">
                  <a:extLst>
                    <a:ext uri="{9D8B030D-6E8A-4147-A177-3AD203B41FA5}">
                      <a16:colId xmlns:a16="http://schemas.microsoft.com/office/drawing/2014/main" val="691125470"/>
                    </a:ext>
                  </a:extLst>
                </a:gridCol>
                <a:gridCol w="410876">
                  <a:extLst>
                    <a:ext uri="{9D8B030D-6E8A-4147-A177-3AD203B41FA5}">
                      <a16:colId xmlns:a16="http://schemas.microsoft.com/office/drawing/2014/main" val="2218567571"/>
                    </a:ext>
                  </a:extLst>
                </a:gridCol>
                <a:gridCol w="3627576">
                  <a:extLst>
                    <a:ext uri="{9D8B030D-6E8A-4147-A177-3AD203B41FA5}">
                      <a16:colId xmlns:a16="http://schemas.microsoft.com/office/drawing/2014/main" val="2340562203"/>
                    </a:ext>
                  </a:extLst>
                </a:gridCol>
              </a:tblGrid>
              <a:tr h="419597"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93094"/>
                  </a:ext>
                </a:extLst>
              </a:tr>
              <a:tr h="494466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 КНС-2</a:t>
                      </a:r>
                      <a:endParaRPr lang="ru-RU" sz="950" b="0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ОБЕСПЕЧЕНО БЕЗАВАРИЙНОЕ ВОДООТВЕДЕНИЕ  (303 МКД)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575534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sz="1000" b="0" dirty="0">
                        <a:solidFill>
                          <a:srgbClr val="0066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87958"/>
                  </a:ext>
                </a:extLst>
              </a:tr>
              <a:tr h="485605"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393344"/>
                  </a:ext>
                </a:extLst>
              </a:tr>
              <a:tr h="350482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ГОРОДСКОЙ ПАРК ПО УЛИЦЕ К.МАРКСА, г. КРАСНОКАМСК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930606"/>
                  </a:ext>
                </a:extLst>
              </a:tr>
              <a:tr h="350482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 СКВЕРА ПО УЛИЦЕ К.ЛИБНЕХТА, г. КРАСНОКАМСК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70794"/>
                  </a:ext>
                </a:extLst>
              </a:tr>
              <a:tr h="350482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УСТРОЙСТВО ПЕШЕХОДНЫХ КОММУНИКАЦИЙ п. МАЙСКИЙ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07289"/>
                  </a:ext>
                </a:extLst>
              </a:tr>
              <a:tr h="350482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 ЗОНЫ ОТДЫХА п. МАЙСКИЙ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37389"/>
                  </a:ext>
                </a:extLst>
              </a:tr>
              <a:tr h="350482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66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9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РЕКОНСТРУКЦИИ ПАРКА ПОБЕДЫ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877227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98765"/>
                  </a:ext>
                </a:extLst>
              </a:tr>
              <a:tr h="360000">
                <a:tc gridSpan="4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766799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6E000-43A5-44F4-9F99-EA3B616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09" y="170858"/>
            <a:ext cx="8003235" cy="4935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6666"/>
                </a:solidFill>
                <a:latin typeface="Arial Black" panose="020B0A04020102020204" pitchFamily="34" charset="0"/>
              </a:rPr>
              <a:t>ГРАДОСТРОИТЕЛЬСТВО</a:t>
            </a:r>
            <a:br>
              <a:rPr lang="ru-RU" sz="1400" dirty="0">
                <a:solidFill>
                  <a:srgbClr val="006666"/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33CCCC"/>
                </a:solidFill>
                <a:latin typeface="Arial Black" panose="020B0A04020102020204" pitchFamily="34" charset="0"/>
              </a:rPr>
              <a:t>МЕРОПРИЯТИЯ РАЗВИТИЯ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FC926E-FA2D-42E1-BF1B-B83CD722D17A}"/>
              </a:ext>
            </a:extLst>
          </p:cNvPr>
          <p:cNvSpPr/>
          <p:nvPr/>
        </p:nvSpPr>
        <p:spPr>
          <a:xfrm flipH="1" flipV="1">
            <a:off x="827583" y="662258"/>
            <a:ext cx="8123249" cy="45719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D454447-7663-4CA0-8955-92E0D4189822}"/>
              </a:ext>
            </a:extLst>
          </p:cNvPr>
          <p:cNvSpPr/>
          <p:nvPr/>
        </p:nvSpPr>
        <p:spPr>
          <a:xfrm>
            <a:off x="1439940" y="865978"/>
            <a:ext cx="3497455" cy="43200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ВОДООТВЕДЕНИЕ (2021)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4CEF5E3-8017-482E-9249-12F6FAF3D599}"/>
              </a:ext>
            </a:extLst>
          </p:cNvPr>
          <p:cNvSpPr/>
          <p:nvPr/>
        </p:nvSpPr>
        <p:spPr>
          <a:xfrm>
            <a:off x="5572202" y="880422"/>
            <a:ext cx="1454448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18 933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896B4BB-171E-40AC-B6B6-4EA079E0BE49}"/>
              </a:ext>
            </a:extLst>
          </p:cNvPr>
          <p:cNvSpPr/>
          <p:nvPr/>
        </p:nvSpPr>
        <p:spPr>
          <a:xfrm>
            <a:off x="1477346" y="2059502"/>
            <a:ext cx="3437344" cy="432000"/>
          </a:xfrm>
          <a:prstGeom prst="round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ОБЩЕСТВЕННЫХ ТЕРРИТОРИЙ (2021)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2CB5388-3D9C-4E4E-A31A-2CDDC067AE0F}"/>
              </a:ext>
            </a:extLst>
          </p:cNvPr>
          <p:cNvSpPr/>
          <p:nvPr/>
        </p:nvSpPr>
        <p:spPr>
          <a:xfrm>
            <a:off x="5582771" y="2042481"/>
            <a:ext cx="1454448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47 194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D4D2902D-17AA-4D0A-8D57-8A7703144A71}"/>
              </a:ext>
            </a:extLst>
          </p:cNvPr>
          <p:cNvSpPr/>
          <p:nvPr/>
        </p:nvSpPr>
        <p:spPr>
          <a:xfrm>
            <a:off x="5090838" y="1273845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CC8CA215-8413-4F07-9E50-AAD34D716169}"/>
              </a:ext>
            </a:extLst>
          </p:cNvPr>
          <p:cNvSpPr/>
          <p:nvPr/>
        </p:nvSpPr>
        <p:spPr>
          <a:xfrm>
            <a:off x="5077469" y="2679449"/>
            <a:ext cx="216710" cy="450922"/>
          </a:xfrm>
          <a:prstGeom prst="chevron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3CCC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035D9D-89BB-4D11-94FB-1F57BF8C8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36273"/>
            <a:ext cx="2120753" cy="7372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25FA6B-63C6-4685-9FCE-ABDCE517D1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66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6762" y="847288"/>
            <a:ext cx="523297" cy="4651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8404F-97DF-499D-BF9F-A9CC97761B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66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626" y="2018526"/>
            <a:ext cx="469433" cy="469433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B2D23D1-8813-4A1F-A11F-75237AC9D7DF}"/>
              </a:ext>
            </a:extLst>
          </p:cNvPr>
          <p:cNvCxnSpPr/>
          <p:nvPr/>
        </p:nvCxnSpPr>
        <p:spPr>
          <a:xfrm>
            <a:off x="890626" y="4731990"/>
            <a:ext cx="8060206" cy="0"/>
          </a:xfrm>
          <a:prstGeom prst="line">
            <a:avLst/>
          </a:prstGeom>
          <a:ln>
            <a:solidFill>
              <a:srgbClr val="00666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7A0A038-461B-44B9-962A-252C32A10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0" y="4764264"/>
            <a:ext cx="5267401" cy="3535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43DD94-FEB2-4FD0-9385-E00A6835F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707" y="4791931"/>
            <a:ext cx="768163" cy="20728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3EC37E5-277B-412C-B7D5-47A9B64B85EF}"/>
              </a:ext>
            </a:extLst>
          </p:cNvPr>
          <p:cNvSpPr/>
          <p:nvPr/>
        </p:nvSpPr>
        <p:spPr>
          <a:xfrm>
            <a:off x="7299119" y="880422"/>
            <a:ext cx="1440000" cy="432000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589</a:t>
            </a:r>
          </a:p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</p:spTree>
    <p:extLst>
      <p:ext uri="{BB962C8B-B14F-4D97-AF65-F5344CB8AC3E}">
        <p14:creationId xmlns:p14="http://schemas.microsoft.com/office/powerpoint/2010/main" val="204642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FC926E-FA2D-42E1-BF1B-B83CD722D17A}"/>
              </a:ext>
            </a:extLst>
          </p:cNvPr>
          <p:cNvSpPr/>
          <p:nvPr/>
        </p:nvSpPr>
        <p:spPr>
          <a:xfrm flipH="1" flipV="1">
            <a:off x="683565" y="770310"/>
            <a:ext cx="8208915" cy="46958"/>
          </a:xfrm>
          <a:prstGeom prst="rect">
            <a:avLst/>
          </a:prstGeom>
          <a:gradFill flip="none" rotWithShape="1">
            <a:gsLst>
              <a:gs pos="92096">
                <a:srgbClr val="00B050">
                  <a:lumMod val="100000"/>
                  <a:alpha val="93000"/>
                </a:srgbClr>
              </a:gs>
              <a:gs pos="0">
                <a:srgbClr val="C21414"/>
              </a:gs>
              <a:gs pos="74000">
                <a:srgbClr val="00B050">
                  <a:alpha val="50000"/>
                </a:srgbClr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FD6B08E-E23A-4B26-8A9A-B74E35CB3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9147"/>
              </p:ext>
            </p:extLst>
          </p:nvPr>
        </p:nvGraphicFramePr>
        <p:xfrm>
          <a:off x="721658" y="841028"/>
          <a:ext cx="8059284" cy="393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52">
                  <a:extLst>
                    <a:ext uri="{9D8B030D-6E8A-4147-A177-3AD203B41FA5}">
                      <a16:colId xmlns:a16="http://schemas.microsoft.com/office/drawing/2014/main" val="2172856074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809585545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196825148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19334436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9510486"/>
                    </a:ext>
                  </a:extLst>
                </a:gridCol>
              </a:tblGrid>
              <a:tr h="48748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16152"/>
                  </a:ext>
                </a:extLst>
              </a:tr>
              <a:tr h="30713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79517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252382"/>
                  </a:ext>
                </a:extLst>
              </a:tr>
              <a:tr h="353738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РАССЕЛЕНО</a:t>
                      </a:r>
                    </a:p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ПЛАНИРУЕТСЯ  РАССЕЛИТЬ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БУДУТ </a:t>
                      </a:r>
                    </a:p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РАССЕЛЕНЫ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39627"/>
                  </a:ext>
                </a:extLst>
              </a:tr>
              <a:tr h="49833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61903"/>
                  </a:ext>
                </a:extLst>
              </a:tr>
              <a:tr h="23126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3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44465"/>
                  </a:ext>
                </a:extLst>
              </a:tr>
              <a:tr h="393432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227070"/>
                  </a:ext>
                </a:extLst>
              </a:tr>
              <a:tr h="404872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ОБЕСПЕЧЕНО</a:t>
                      </a:r>
                    </a:p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(ОЦЕНКА)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ПЛАНИРУЕТСЯ ОБЕСПЕЧИТЬ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3021"/>
                  </a:ext>
                </a:extLst>
              </a:tr>
            </a:tbl>
          </a:graphicData>
        </a:graphic>
      </p:graphicFrame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6096AF7-0262-45C0-AEC5-DCD3A7974084}"/>
              </a:ext>
            </a:extLst>
          </p:cNvPr>
          <p:cNvSpPr/>
          <p:nvPr/>
        </p:nvSpPr>
        <p:spPr>
          <a:xfrm>
            <a:off x="1361878" y="894477"/>
            <a:ext cx="3429494" cy="439814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РАССЕЛЕНИЕ ВЕТХОВОГО И АВАРИЙНОГО ЖИЛЬЯ (2021-2023)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3F078AD-D131-46A7-8026-3795282707A8}"/>
              </a:ext>
            </a:extLst>
          </p:cNvPr>
          <p:cNvSpPr/>
          <p:nvPr/>
        </p:nvSpPr>
        <p:spPr>
          <a:xfrm>
            <a:off x="5139179" y="862836"/>
            <a:ext cx="1512168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1 400 095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A91FDB6-9290-4022-BABA-C813EA1D62C6}"/>
              </a:ext>
            </a:extLst>
          </p:cNvPr>
          <p:cNvSpPr/>
          <p:nvPr/>
        </p:nvSpPr>
        <p:spPr>
          <a:xfrm>
            <a:off x="3389529" y="1686845"/>
            <a:ext cx="1368000" cy="792000"/>
          </a:xfrm>
          <a:prstGeom prst="ellipse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7 026 </a:t>
            </a:r>
            <a:r>
              <a:rPr lang="ru-RU" sz="1000" dirty="0">
                <a:latin typeface="Arial Black" panose="020B0A04020102020204" pitchFamily="34" charset="0"/>
              </a:rPr>
              <a:t>КВ М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90FD5A8-6668-4697-9FF7-BF3283931410}"/>
              </a:ext>
            </a:extLst>
          </p:cNvPr>
          <p:cNvSpPr/>
          <p:nvPr/>
        </p:nvSpPr>
        <p:spPr>
          <a:xfrm>
            <a:off x="5211263" y="1679522"/>
            <a:ext cx="1368000" cy="792000"/>
          </a:xfrm>
          <a:prstGeom prst="ellipse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Black" panose="020B0A04020102020204" pitchFamily="34" charset="0"/>
              </a:rPr>
              <a:t>28 103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ru-RU" sz="1200" dirty="0">
                <a:latin typeface="Arial Black" panose="020B0A04020102020204" pitchFamily="34" charset="0"/>
              </a:rPr>
              <a:t>КВ М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2C5565E-4590-4F29-908A-DC76D0CDC16A}"/>
              </a:ext>
            </a:extLst>
          </p:cNvPr>
          <p:cNvSpPr/>
          <p:nvPr/>
        </p:nvSpPr>
        <p:spPr>
          <a:xfrm>
            <a:off x="7081726" y="1686845"/>
            <a:ext cx="1368000" cy="792000"/>
          </a:xfrm>
          <a:prstGeom prst="ellipse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Black" panose="020B0A04020102020204" pitchFamily="34" charset="0"/>
              </a:rPr>
              <a:t>&gt; 2300 </a:t>
            </a:r>
            <a:r>
              <a:rPr lang="ru-RU" sz="1100" dirty="0">
                <a:latin typeface="Arial Black" panose="020B0A04020102020204" pitchFamily="34" charset="0"/>
              </a:rPr>
              <a:t>ЧЕЛ.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CC9A22-C731-48C5-AE55-0DDBF9C2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11" y="1531529"/>
            <a:ext cx="2371550" cy="10059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FACFAD-A5B5-4FB5-ACAA-874E5DE862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66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211" y="901589"/>
            <a:ext cx="523816" cy="485819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ABD29EB8-55B7-4256-B188-15D1618F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2" y="69375"/>
            <a:ext cx="8233544" cy="738907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6666"/>
                </a:solidFill>
                <a:latin typeface="Arial Black" panose="020B0A04020102020204" pitchFamily="34" charset="0"/>
              </a:rPr>
              <a:t>ЖИЛЬЕ</a:t>
            </a:r>
            <a:br>
              <a:rPr lang="ru-RU" sz="1400" dirty="0">
                <a:latin typeface="Arial Black" panose="020B0A04020102020204" pitchFamily="34" charset="0"/>
              </a:rPr>
            </a:br>
            <a:r>
              <a:rPr lang="ru-RU" sz="1400" dirty="0">
                <a:solidFill>
                  <a:srgbClr val="009999"/>
                </a:solidFill>
                <a:latin typeface="Arial Black" panose="020B0A04020102020204" pitchFamily="34" charset="0"/>
              </a:rPr>
              <a:t>МЕРОПРИЯТИЯ РАЗВИТИЯ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915DD8A-D0BE-4E90-BFBB-171F3978CA56}"/>
              </a:ext>
            </a:extLst>
          </p:cNvPr>
          <p:cNvSpPr/>
          <p:nvPr/>
        </p:nvSpPr>
        <p:spPr>
          <a:xfrm>
            <a:off x="1361878" y="2908682"/>
            <a:ext cx="3429494" cy="439814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ЖИЛЬЕМ МОЛОДЫХ СЕМЕЙ (2021)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9E6D402-1B7A-4672-954F-319E5FDF5D2D}"/>
              </a:ext>
            </a:extLst>
          </p:cNvPr>
          <p:cNvSpPr/>
          <p:nvPr/>
        </p:nvSpPr>
        <p:spPr>
          <a:xfrm>
            <a:off x="5169687" y="2916496"/>
            <a:ext cx="1512168" cy="432000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A84ECA-5FC8-4330-B5AC-8B165FF11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66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" y="2869285"/>
            <a:ext cx="468000" cy="468000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1C40F827-4F47-4D1B-979B-B2178C7F9EBC}"/>
              </a:ext>
            </a:extLst>
          </p:cNvPr>
          <p:cNvSpPr/>
          <p:nvPr/>
        </p:nvSpPr>
        <p:spPr>
          <a:xfrm>
            <a:off x="3383300" y="3581190"/>
            <a:ext cx="1368000" cy="792000"/>
          </a:xfrm>
          <a:prstGeom prst="ellipse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 Black" panose="020B0A04020102020204" pitchFamily="34" charset="0"/>
              </a:rPr>
              <a:t>15</a:t>
            </a:r>
          </a:p>
          <a:p>
            <a:pPr algn="ctr"/>
            <a:r>
              <a:rPr lang="ru-RU" sz="1200" dirty="0">
                <a:latin typeface="Arial Black" panose="020B0A04020102020204" pitchFamily="34" charset="0"/>
              </a:rPr>
              <a:t>СЕМЕЙ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5141A6A-EB4F-477E-B866-DB850CD1A2AB}"/>
              </a:ext>
            </a:extLst>
          </p:cNvPr>
          <p:cNvSpPr/>
          <p:nvPr/>
        </p:nvSpPr>
        <p:spPr>
          <a:xfrm>
            <a:off x="5241771" y="3569729"/>
            <a:ext cx="1368000" cy="792000"/>
          </a:xfrm>
          <a:prstGeom prst="ellipse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 Black" panose="020B0A04020102020204" pitchFamily="34" charset="0"/>
              </a:rPr>
              <a:t>7</a:t>
            </a:r>
          </a:p>
          <a:p>
            <a:pPr algn="ctr"/>
            <a:r>
              <a:rPr lang="ru-RU" sz="1200" dirty="0">
                <a:latin typeface="Arial Black" panose="020B0A04020102020204" pitchFamily="34" charset="0"/>
              </a:rPr>
              <a:t>СЕМЕЙ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A324395-366C-4671-A1A1-D032075E62A7}"/>
              </a:ext>
            </a:extLst>
          </p:cNvPr>
          <p:cNvSpPr/>
          <p:nvPr/>
        </p:nvSpPr>
        <p:spPr>
          <a:xfrm>
            <a:off x="7115207" y="2908682"/>
            <a:ext cx="1440000" cy="432000"/>
          </a:xfrm>
          <a:prstGeom prst="roundRect">
            <a:avLst/>
          </a:prstGeom>
          <a:gradFill flip="none" rotWithShape="1">
            <a:gsLst>
              <a:gs pos="0">
                <a:srgbClr val="006666">
                  <a:tint val="66000"/>
                  <a:satMod val="160000"/>
                </a:srgbClr>
              </a:gs>
              <a:gs pos="50000">
                <a:srgbClr val="006666">
                  <a:tint val="44500"/>
                  <a:satMod val="160000"/>
                </a:srgbClr>
              </a:gs>
              <a:gs pos="100000">
                <a:srgbClr val="0066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66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8 284</a:t>
            </a:r>
          </a:p>
          <a:p>
            <a:pPr algn="ctr"/>
            <a:r>
              <a:rPr lang="ru-RU" sz="10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 РУБЛЕЙ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E06980-9B51-4CD3-99F4-1E3D55E5DCFA}"/>
              </a:ext>
            </a:extLst>
          </p:cNvPr>
          <p:cNvCxnSpPr>
            <a:cxnSpLocks/>
          </p:cNvCxnSpPr>
          <p:nvPr/>
        </p:nvCxnSpPr>
        <p:spPr>
          <a:xfrm>
            <a:off x="1298119" y="4773824"/>
            <a:ext cx="7482823" cy="0"/>
          </a:xfrm>
          <a:prstGeom prst="line">
            <a:avLst/>
          </a:prstGeom>
          <a:ln>
            <a:solidFill>
              <a:srgbClr val="006666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6BAF44-AD8F-43AE-807F-0CEE64D7A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2361" y="4858794"/>
            <a:ext cx="768163" cy="2072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CBF53E-76CC-4F49-B9B5-24688886B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529" y="4805885"/>
            <a:ext cx="4707413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50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20221</TotalTime>
  <Words>873</Words>
  <Application>Microsoft Office PowerPoint</Application>
  <PresentationFormat>Экран (16:9)</PresentationFormat>
  <Paragraphs>243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Тема Office</vt:lpstr>
      <vt:lpstr>Презентация PowerPoint</vt:lpstr>
      <vt:lpstr>ОСНОВНЫЕ НАПРАВЛЕНИЯ БЮДЖЕТНОЙ ПОЛИТИКИ</vt:lpstr>
      <vt:lpstr>ПАРАМЕТРЫ БЮДЖЕТА НА 2021-2023 ГОДЫ</vt:lpstr>
      <vt:lpstr>РАСХОДЫ БЮДЖЕТА</vt:lpstr>
      <vt:lpstr>ОБРАЗОВАНИЕ МЕРОПРИЯТИЯ РАЗВИТИЯ</vt:lpstr>
      <vt:lpstr>КУЛЬТУРА И СПОРТ МЕРОПРИЯТИЯ РАЗВИТИЯ</vt:lpstr>
      <vt:lpstr>ГРАДОСТРОИТЕЛЬСТВО МЕРОПРИЯТИЯ РАЗВИТИЯ</vt:lpstr>
      <vt:lpstr>ГРАДОСТРОИТЕЛЬСТВО МЕРОПРИЯТИЯ РАЗВИТИЯ</vt:lpstr>
      <vt:lpstr>ЖИЛЬЕ МЕРОПРИЯТИЯ РАЗВИТИЯ</vt:lpstr>
      <vt:lpstr>ДОРОГИ МЕРОПРИЯТИЯ РАЗВИТИЯ</vt:lpstr>
      <vt:lpstr>ОБЩЕСТВЕННАЯ БЕЗОПАСНОСТЬ,  МЕРОПРИЯТИЯ РАЗВИТИЯ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руководитель</dc:creator>
  <cp:lastModifiedBy>Марина Куличкова</cp:lastModifiedBy>
  <cp:revision>1081</cp:revision>
  <cp:lastPrinted>2020-11-26T09:07:36Z</cp:lastPrinted>
  <dcterms:created xsi:type="dcterms:W3CDTF">2018-04-17T09:52:55Z</dcterms:created>
  <dcterms:modified xsi:type="dcterms:W3CDTF">2020-11-26T09:42:23Z</dcterms:modified>
</cp:coreProperties>
</file>