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5" r:id="rId3"/>
    <p:sldId id="273" r:id="rId4"/>
    <p:sldId id="278" r:id="rId5"/>
    <p:sldId id="277" r:id="rId6"/>
    <p:sldId id="299" r:id="rId7"/>
    <p:sldId id="300" r:id="rId8"/>
    <p:sldId id="268" r:id="rId9"/>
    <p:sldId id="281" r:id="rId10"/>
    <p:sldId id="270" r:id="rId11"/>
    <p:sldId id="296" r:id="rId12"/>
    <p:sldId id="297" r:id="rId13"/>
    <p:sldId id="287" r:id="rId14"/>
    <p:sldId id="295" r:id="rId15"/>
    <p:sldId id="288" r:id="rId16"/>
  </p:sldIdLst>
  <p:sldSz cx="12192000" cy="6858000"/>
  <p:notesSz cx="6797675" cy="987425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233"/>
    <a:srgbClr val="F8D22F"/>
    <a:srgbClr val="F03F2B"/>
    <a:srgbClr val="57903F"/>
    <a:srgbClr val="344529"/>
    <a:srgbClr val="2B3922"/>
    <a:srgbClr val="2E3722"/>
    <a:srgbClr val="FCF7F1"/>
    <a:srgbClr val="5CC6D6"/>
    <a:srgbClr val="348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676767676767676E-2"/>
          <c:y val="1.8193708558277528E-2"/>
          <c:w val="0.97222222222222221"/>
          <c:h val="0.807276098600349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2021 БЮДЖЕТ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Лист1!$B$2:$E$2</c:f>
              <c:numCache>
                <c:formatCode>#\ ##0.0</c:formatCode>
                <c:ptCount val="4"/>
                <c:pt idx="0">
                  <c:v>549.5</c:v>
                </c:pt>
                <c:pt idx="1">
                  <c:v>584.6</c:v>
                </c:pt>
                <c:pt idx="2">
                  <c:v>572.29999999999995</c:v>
                </c:pt>
                <c:pt idx="3">
                  <c:v>589.4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FD-4B95-909D-B68CC21C4A26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БЕЗВОЗДНЫЕ ПОСТУПЛЕНИЯ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2021 БЮДЖЕТ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Лист1!$B$3:$E$3</c:f>
              <c:numCache>
                <c:formatCode>#\ ##0.0</c:formatCode>
                <c:ptCount val="4"/>
                <c:pt idx="0">
                  <c:v>1682</c:v>
                </c:pt>
                <c:pt idx="1">
                  <c:v>1843.6</c:v>
                </c:pt>
                <c:pt idx="2">
                  <c:v>2623.8</c:v>
                </c:pt>
                <c:pt idx="3">
                  <c:v>1509.2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FD-4B95-909D-B68CC21C4A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337292592"/>
        <c:axId val="1337310896"/>
      </c:barChart>
      <c:catAx>
        <c:axId val="1337292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7310896"/>
        <c:crosses val="autoZero"/>
        <c:auto val="1"/>
        <c:lblAlgn val="ctr"/>
        <c:lblOffset val="100"/>
        <c:noMultiLvlLbl val="0"/>
      </c:catAx>
      <c:valAx>
        <c:axId val="133731089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3729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51515151515152E-2"/>
          <c:y val="2.9110733562979583E-2"/>
          <c:w val="0.97222222222222221"/>
          <c:h val="0.78055114182841079"/>
        </c:manualLayout>
      </c:layout>
      <c:areaChart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8000"/>
                    <a:satMod val="100000"/>
                    <a:lumMod val="100000"/>
                  </a:schemeClr>
                </a:gs>
                <a:gs pos="50000">
                  <a:schemeClr val="accent5">
                    <a:shade val="58000"/>
                    <a:shade val="99000"/>
                    <a:satMod val="105000"/>
                    <a:lumMod val="100000"/>
                  </a:schemeClr>
                </a:gs>
                <a:gs pos="100000">
                  <a:schemeClr val="accent5">
                    <a:shade val="58000"/>
                    <a:shade val="98000"/>
                    <a:satMod val="105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4200000"/>
              </a:lightRig>
            </a:scene3d>
            <a:sp3d prstMaterial="flat">
              <a:bevelT w="50800" h="63500" prst="riblet"/>
            </a:sp3d>
          </c:spP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4"/>
                <c:pt idx="0">
                  <c:v>2021 БЮДЖЕТ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Лист1!$B$2:$F$2</c:f>
              <c:numCache>
                <c:formatCode>0.0</c:formatCode>
                <c:ptCount val="4"/>
                <c:pt idx="0">
                  <c:v>306.7</c:v>
                </c:pt>
                <c:pt idx="1">
                  <c:v>332</c:v>
                </c:pt>
                <c:pt idx="2">
                  <c:v>344.8</c:v>
                </c:pt>
                <c:pt idx="3">
                  <c:v>360.3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BC-48B6-B73F-E5AA7D9A611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ИМУЩЕСТВЕННЫЕ НАЛОГИ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86000"/>
                    <a:satMod val="100000"/>
                    <a:lumMod val="100000"/>
                  </a:schemeClr>
                </a:gs>
                <a:gs pos="50000">
                  <a:schemeClr val="accent5">
                    <a:shade val="86000"/>
                    <a:shade val="99000"/>
                    <a:satMod val="105000"/>
                    <a:lumMod val="100000"/>
                  </a:schemeClr>
                </a:gs>
                <a:gs pos="100000">
                  <a:schemeClr val="accent5">
                    <a:shade val="86000"/>
                    <a:shade val="98000"/>
                    <a:satMod val="105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4200000"/>
              </a:lightRig>
            </a:scene3d>
            <a:sp3d prstMaterial="flat">
              <a:bevelT w="50800" h="63500" prst="riblet"/>
            </a:sp3d>
          </c:spP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4"/>
                <c:pt idx="0">
                  <c:v>2021 БЮДЖЕТ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Лист1!$B$3:$F$3</c:f>
              <c:numCache>
                <c:formatCode>0.0</c:formatCode>
                <c:ptCount val="4"/>
                <c:pt idx="0">
                  <c:v>147.69999999999999</c:v>
                </c:pt>
                <c:pt idx="1">
                  <c:v>149.5</c:v>
                </c:pt>
                <c:pt idx="2">
                  <c:v>152.5</c:v>
                </c:pt>
                <c:pt idx="3">
                  <c:v>154.80000000000001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BC-48B6-B73F-E5AA7D9A611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ДОХОДЫ ОТ СОБСТВЕННОСТИ</c:v>
                </c:pt>
              </c:strCache>
            </c:strRef>
          </c:tx>
          <c:spPr>
            <a:pattFill prst="smCheck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4200000"/>
              </a:lightRig>
            </a:scene3d>
            <a:sp3d prstMaterial="flat">
              <a:bevelT w="50800" h="63500" prst="riblet"/>
            </a:sp3d>
          </c:spP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4"/>
                <c:pt idx="0">
                  <c:v>2021 БЮДЖЕТ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Лист1!$B$4:$F$4</c:f>
              <c:numCache>
                <c:formatCode>0.0</c:formatCode>
                <c:ptCount val="4"/>
                <c:pt idx="0">
                  <c:v>53.9</c:v>
                </c:pt>
                <c:pt idx="1">
                  <c:v>56.8</c:v>
                </c:pt>
                <c:pt idx="2">
                  <c:v>30.3</c:v>
                </c:pt>
                <c:pt idx="3">
                  <c:v>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BC-48B6-B73F-E5AA7D9A611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ПРОЧИЕ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8000"/>
                    <a:satMod val="100000"/>
                    <a:lumMod val="100000"/>
                  </a:schemeClr>
                </a:gs>
                <a:gs pos="50000">
                  <a:schemeClr val="accent5">
                    <a:tint val="58000"/>
                    <a:shade val="99000"/>
                    <a:satMod val="105000"/>
                    <a:lumMod val="100000"/>
                  </a:schemeClr>
                </a:gs>
                <a:gs pos="100000">
                  <a:schemeClr val="accent5">
                    <a:tint val="58000"/>
                    <a:shade val="98000"/>
                    <a:satMod val="105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4200000"/>
              </a:lightRig>
            </a:scene3d>
            <a:sp3d prstMaterial="flat">
              <a:bevelT w="50800" h="63500" prst="riblet"/>
            </a:sp3d>
          </c:spP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4"/>
                <c:pt idx="0">
                  <c:v>2021 БЮДЖЕТ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Лист1!$B$5:$F$5</c:f>
              <c:numCache>
                <c:formatCode>0.0</c:formatCode>
                <c:ptCount val="4"/>
                <c:pt idx="0">
                  <c:v>41.2</c:v>
                </c:pt>
                <c:pt idx="1">
                  <c:v>46.3</c:v>
                </c:pt>
                <c:pt idx="2">
                  <c:v>44.7</c:v>
                </c:pt>
                <c:pt idx="3">
                  <c:v>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BC-48B6-B73F-E5AA7D9A6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215936"/>
        <c:axId val="583205536"/>
      </c:areaChart>
      <c:catAx>
        <c:axId val="58321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3205536"/>
        <c:crosses val="autoZero"/>
        <c:auto val="1"/>
        <c:lblAlgn val="ctr"/>
        <c:lblOffset val="100"/>
        <c:noMultiLvlLbl val="0"/>
      </c:catAx>
      <c:valAx>
        <c:axId val="583205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83215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38940586972085E-2"/>
          <c:y val="7.8516311566464478E-2"/>
          <c:w val="0.97222222222222221"/>
          <c:h val="0.74561826155283528"/>
        </c:manualLayout>
      </c:layout>
      <c:areaChart>
        <c:grouping val="stacked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86000"/>
                    <a:satMod val="100000"/>
                    <a:lumMod val="100000"/>
                  </a:schemeClr>
                </a:gs>
                <a:gs pos="50000">
                  <a:schemeClr val="accent6">
                    <a:tint val="86000"/>
                    <a:shade val="99000"/>
                    <a:satMod val="105000"/>
                    <a:lumMod val="100000"/>
                  </a:schemeClr>
                </a:gs>
                <a:gs pos="100000">
                  <a:schemeClr val="accent6">
                    <a:tint val="86000"/>
                    <a:shade val="98000"/>
                    <a:satMod val="105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4200000"/>
              </a:lightRig>
            </a:scene3d>
            <a:sp3d prstMaterial="flat">
              <a:bevelT w="50800" h="63500" prst="riblet"/>
            </a:sp3d>
          </c:spP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4"/>
                <c:pt idx="0">
                  <c:v>2021 БЮДЖЕТ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Лист1!$B$3:$F$3</c:f>
              <c:numCache>
                <c:formatCode>0.0</c:formatCode>
                <c:ptCount val="4"/>
                <c:pt idx="0">
                  <c:v>263.2</c:v>
                </c:pt>
                <c:pt idx="1">
                  <c:v>211.1</c:v>
                </c:pt>
                <c:pt idx="2">
                  <c:v>135.1</c:v>
                </c:pt>
                <c:pt idx="3">
                  <c:v>131.80000000000001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BC-48B6-B73F-E5AA7D9A6113}"/>
            </c:ext>
          </c:extLst>
        </c:ser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chemeClr val="bg1"/>
            </a:solidFill>
            <a:ln w="2540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4200000"/>
              </a:lightRig>
            </a:scene3d>
            <a:sp3d prstMaterial="flat">
              <a:bevelT w="50800" h="63500" prst="riblet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4"/>
                <c:pt idx="0">
                  <c:v>2021 БЮДЖЕТ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Лист1!$B$2:$F$2</c:f>
              <c:numCache>
                <c:formatCode>0.0</c:formatCode>
                <c:ptCount val="4"/>
                <c:pt idx="0">
                  <c:v>318.7</c:v>
                </c:pt>
                <c:pt idx="1">
                  <c:v>341.2</c:v>
                </c:pt>
                <c:pt idx="2">
                  <c:v>299.89999999999998</c:v>
                </c:pt>
                <c:pt idx="3">
                  <c:v>322.5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BC-48B6-B73F-E5AA7D9A611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СУБВЕНЦИИ</c:v>
                </c:pt>
              </c:strCache>
            </c:strRef>
          </c:tx>
          <c:spPr>
            <a:pattFill prst="smCheck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2540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4200000"/>
              </a:lightRig>
            </a:scene3d>
            <a:sp3d prstMaterial="flat">
              <a:bevelT w="50800" h="63500" prst="riblet"/>
            </a:sp3d>
          </c:spP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4"/>
                <c:pt idx="0">
                  <c:v>2021 БЮДЖЕТ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Лист1!$B$4:$F$4</c:f>
              <c:numCache>
                <c:formatCode>0.0</c:formatCode>
                <c:ptCount val="4"/>
                <c:pt idx="0">
                  <c:v>834.8</c:v>
                </c:pt>
                <c:pt idx="1">
                  <c:v>833.1</c:v>
                </c:pt>
                <c:pt idx="2">
                  <c:v>838.8</c:v>
                </c:pt>
                <c:pt idx="3">
                  <c:v>844.8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BC-48B6-B73F-E5AA7D9A611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ИМТ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8000"/>
                    <a:satMod val="100000"/>
                    <a:lumMod val="100000"/>
                  </a:schemeClr>
                </a:gs>
                <a:gs pos="50000">
                  <a:schemeClr val="accent6">
                    <a:shade val="58000"/>
                    <a:shade val="99000"/>
                    <a:satMod val="105000"/>
                    <a:lumMod val="100000"/>
                  </a:schemeClr>
                </a:gs>
                <a:gs pos="100000">
                  <a:schemeClr val="accent6">
                    <a:shade val="58000"/>
                    <a:shade val="98000"/>
                    <a:satMod val="105000"/>
                    <a:lumMod val="100000"/>
                  </a:schemeClr>
                </a:gs>
              </a:gsLst>
              <a:lin ang="5400000" scaled="0"/>
            </a:gradFill>
            <a:ln w="2540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4200000"/>
              </a:lightRig>
            </a:scene3d>
            <a:sp3d prstMaterial="flat">
              <a:bevelT w="50800" h="63500" prst="riblet"/>
            </a:sp3d>
          </c:spP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4"/>
                <c:pt idx="0">
                  <c:v>2021 БЮДЖЕТ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Лист1!$B$5:$F$5</c:f>
              <c:numCache>
                <c:formatCode>0.0</c:formatCode>
                <c:ptCount val="4"/>
                <c:pt idx="0">
                  <c:v>265.3</c:v>
                </c:pt>
                <c:pt idx="1">
                  <c:v>458.2</c:v>
                </c:pt>
                <c:pt idx="2">
                  <c:v>1350</c:v>
                </c:pt>
                <c:pt idx="3">
                  <c:v>210.1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BC-48B6-B73F-E5AA7D9A6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215936"/>
        <c:axId val="583205536"/>
      </c:areaChart>
      <c:catAx>
        <c:axId val="58321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3205536"/>
        <c:crosses val="autoZero"/>
        <c:auto val="1"/>
        <c:lblAlgn val="ctr"/>
        <c:lblOffset val="100"/>
        <c:noMultiLvlLbl val="0"/>
      </c:catAx>
      <c:valAx>
        <c:axId val="583205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83215936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51515151515152E-2"/>
          <c:y val="3.6659863102834041E-2"/>
          <c:w val="0.97222222222222221"/>
          <c:h val="0.787503172256854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БЮДЖЕТ РАЗВИТИЯ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2021 БЮДЖЕТ</c:v>
                </c:pt>
                <c:pt idx="1">
                  <c:v>2022 ГОД ПРОГНОЗ</c:v>
                </c:pt>
                <c:pt idx="2">
                  <c:v>2023 ГОД ПРОГНОЗ</c:v>
                </c:pt>
                <c:pt idx="3">
                  <c:v>2024 ГОД ПРОГНОЗ</c:v>
                </c:pt>
              </c:strCache>
            </c:strRef>
          </c:cat>
          <c:val>
            <c:numRef>
              <c:f>Лист1!$B$2:$E$2</c:f>
              <c:numCache>
                <c:formatCode>#\ ##0.0</c:formatCode>
                <c:ptCount val="4"/>
                <c:pt idx="0">
                  <c:v>415.4</c:v>
                </c:pt>
                <c:pt idx="1">
                  <c:v>354.4</c:v>
                </c:pt>
                <c:pt idx="2">
                  <c:v>241.7</c:v>
                </c:pt>
                <c:pt idx="3">
                  <c:v>237.4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C-4F6D-A347-D91015AE488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ТЕКУЩИЕ 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2021 БЮДЖЕТ</c:v>
                </c:pt>
                <c:pt idx="1">
                  <c:v>2022 ГОД ПРОГНОЗ</c:v>
                </c:pt>
                <c:pt idx="2">
                  <c:v>2023 ГОД ПРОГНОЗ</c:v>
                </c:pt>
                <c:pt idx="3">
                  <c:v>2024 ГОД ПРОГНОЗ</c:v>
                </c:pt>
              </c:strCache>
            </c:strRef>
          </c:cat>
          <c:val>
            <c:numRef>
              <c:f>Лист1!$B$3:$E$3</c:f>
              <c:numCache>
                <c:formatCode>#\ ##0.0</c:formatCode>
                <c:ptCount val="4"/>
                <c:pt idx="0">
                  <c:v>1816.1</c:v>
                </c:pt>
                <c:pt idx="1">
                  <c:v>2088.1999999999998</c:v>
                </c:pt>
                <c:pt idx="2">
                  <c:v>2919.1</c:v>
                </c:pt>
                <c:pt idx="3">
                  <c:v>1762.5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EC-4F6D-A347-D91015AE488A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УСЛОВНО-УТВЕРЖДЕННЫЕ РАСХОДЫ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2626262626262627E-3"/>
                  <c:y val="4.5824828878542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26-4EBB-A80E-1D1E7DCCE624}"/>
                </c:ext>
              </c:extLst>
            </c:dLbl>
            <c:dLbl>
              <c:idx val="3"/>
              <c:layout>
                <c:manualLayout>
                  <c:x val="0"/>
                  <c:y val="3.66598631028339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26-4EBB-A80E-1D1E7DCCE6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2021 БЮДЖЕТ</c:v>
                </c:pt>
                <c:pt idx="1">
                  <c:v>2022 ГОД ПРОГНОЗ</c:v>
                </c:pt>
                <c:pt idx="2">
                  <c:v>2023 ГОД ПРОГНОЗ</c:v>
                </c:pt>
                <c:pt idx="3">
                  <c:v>2024 ГОД ПРОГНОЗ</c:v>
                </c:pt>
              </c:strCache>
            </c:strRef>
          </c:cat>
          <c:val>
            <c:numRef>
              <c:f>Лист1!$B$4:$E$4</c:f>
              <c:numCache>
                <c:formatCode>#\ ##0.0</c:formatCode>
                <c:ptCount val="4"/>
                <c:pt idx="2">
                  <c:v>25.8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26-4EBB-A80E-1D1E7DCCE6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32848512"/>
        <c:axId val="132846432"/>
      </c:barChart>
      <c:catAx>
        <c:axId val="132848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846432"/>
        <c:crosses val="autoZero"/>
        <c:auto val="1"/>
        <c:lblAlgn val="ctr"/>
        <c:lblOffset val="100"/>
        <c:noMultiLvlLbl val="0"/>
      </c:catAx>
      <c:valAx>
        <c:axId val="132846432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284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409F3-DC66-4E9A-B9B3-5F9F9FF75E2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AA26F0-C661-4DC4-914D-9233CD812D3E}">
      <dgm:prSet phldrT="[Текст]" custT="1"/>
      <dgm:spPr/>
      <dgm:t>
        <a:bodyPr/>
        <a:lstStyle/>
        <a:p>
          <a:r>
            <a:rPr lang="ru-RU" sz="1200" b="0" dirty="0"/>
            <a:t>ФОРМИРОВАНИЕ МАКСИМАЛЬНО ДОСТИЖИМОГО ПРОГНОЗА ПО ДОХОДАМ</a:t>
          </a:r>
        </a:p>
      </dgm:t>
    </dgm:pt>
    <dgm:pt modelId="{EACEB913-D946-439E-838A-25047DA0D0F3}" type="parTrans" cxnId="{BC41286A-7042-4C75-AD4D-C20B406B59A2}">
      <dgm:prSet/>
      <dgm:spPr/>
      <dgm:t>
        <a:bodyPr/>
        <a:lstStyle/>
        <a:p>
          <a:endParaRPr lang="ru-RU"/>
        </a:p>
      </dgm:t>
    </dgm:pt>
    <dgm:pt modelId="{4FC5960B-4DD1-4A6D-88D6-F573BD41181B}" type="sibTrans" cxnId="{BC41286A-7042-4C75-AD4D-C20B406B59A2}">
      <dgm:prSet/>
      <dgm:spPr/>
      <dgm:t>
        <a:bodyPr/>
        <a:lstStyle/>
        <a:p>
          <a:endParaRPr lang="ru-RU"/>
        </a:p>
      </dgm:t>
    </dgm:pt>
    <dgm:pt modelId="{A93FB205-51FB-4478-AF3B-27BE968D3B59}">
      <dgm:prSet phldrT="[Текст]" custT="1"/>
      <dgm:spPr/>
      <dgm:t>
        <a:bodyPr/>
        <a:lstStyle/>
        <a:p>
          <a:r>
            <a:rPr lang="ru-RU" sz="1200" dirty="0"/>
            <a:t>ПОЛНОЕ ОБЕСПЕЧЕНИЕ ДЕЙСТВУЮЩИХ ОБЯЗАТЕЛЬСТВ</a:t>
          </a:r>
        </a:p>
      </dgm:t>
    </dgm:pt>
    <dgm:pt modelId="{CE23DD98-B0A0-4B35-8C29-419998708404}" type="parTrans" cxnId="{B107DF36-7BC7-4F91-8160-E478EFF11693}">
      <dgm:prSet/>
      <dgm:spPr/>
      <dgm:t>
        <a:bodyPr/>
        <a:lstStyle/>
        <a:p>
          <a:endParaRPr lang="ru-RU"/>
        </a:p>
      </dgm:t>
    </dgm:pt>
    <dgm:pt modelId="{BEE30787-AF21-4F26-AF2F-D05353A3BF37}" type="sibTrans" cxnId="{B107DF36-7BC7-4F91-8160-E478EFF11693}">
      <dgm:prSet/>
      <dgm:spPr/>
      <dgm:t>
        <a:bodyPr/>
        <a:lstStyle/>
        <a:p>
          <a:endParaRPr lang="ru-RU"/>
        </a:p>
      </dgm:t>
    </dgm:pt>
    <dgm:pt modelId="{0DE8ACFE-F979-4D8B-AC58-9FF4D59FD3EC}">
      <dgm:prSet phldrT="[Текст]" custT="1"/>
      <dgm:spPr/>
      <dgm:t>
        <a:bodyPr/>
        <a:lstStyle/>
        <a:p>
          <a:r>
            <a:rPr lang="ru-RU" sz="1200" dirty="0"/>
            <a:t>ФОРМИРОВАНИЕ БЕЗДЕФИЦИТНОГО БЮДЖЕТА    (С ДЕФИЦИТОМ, ОБЕСПЕЧЕННЫМ СОБСТВЕННЫМИ СРЕДСТВАМИ)</a:t>
          </a:r>
        </a:p>
      </dgm:t>
    </dgm:pt>
    <dgm:pt modelId="{06B8F9C7-DD7F-40B8-96D4-B1D4349F40C7}" type="parTrans" cxnId="{61B3AB36-6909-4C27-8007-0D8515FD7BB0}">
      <dgm:prSet/>
      <dgm:spPr/>
      <dgm:t>
        <a:bodyPr/>
        <a:lstStyle/>
        <a:p>
          <a:endParaRPr lang="ru-RU"/>
        </a:p>
      </dgm:t>
    </dgm:pt>
    <dgm:pt modelId="{AD4D19B6-C52C-47E2-972D-BA2895F5B288}" type="sibTrans" cxnId="{61B3AB36-6909-4C27-8007-0D8515FD7BB0}">
      <dgm:prSet/>
      <dgm:spPr/>
      <dgm:t>
        <a:bodyPr/>
        <a:lstStyle/>
        <a:p>
          <a:endParaRPr lang="ru-RU"/>
        </a:p>
      </dgm:t>
    </dgm:pt>
    <dgm:pt modelId="{FA67BCFD-AFEF-47C7-BD1C-ECE41E70A4FD}">
      <dgm:prSet phldrT="[Текст]" custT="1"/>
      <dgm:spPr/>
      <dgm:t>
        <a:bodyPr/>
        <a:lstStyle/>
        <a:p>
          <a:r>
            <a:rPr lang="ru-RU" sz="1200" dirty="0"/>
            <a:t>ИСПОЛНЕНИЕ ДОЛГОВЫХ ОБЯЗАТЕЛЬСТВ В УСТАНОВЛЕННЫЙ СРОК</a:t>
          </a:r>
        </a:p>
      </dgm:t>
    </dgm:pt>
    <dgm:pt modelId="{DA68A793-B614-4A71-B9CE-43873BD1ED0A}" type="parTrans" cxnId="{2C9F1193-0D73-4995-B661-99CF82EA27AB}">
      <dgm:prSet/>
      <dgm:spPr/>
      <dgm:t>
        <a:bodyPr/>
        <a:lstStyle/>
        <a:p>
          <a:endParaRPr lang="ru-RU"/>
        </a:p>
      </dgm:t>
    </dgm:pt>
    <dgm:pt modelId="{1B07896B-B0CD-4DA1-BA4C-575F16387A82}" type="sibTrans" cxnId="{2C9F1193-0D73-4995-B661-99CF82EA27AB}">
      <dgm:prSet/>
      <dgm:spPr/>
      <dgm:t>
        <a:bodyPr/>
        <a:lstStyle/>
        <a:p>
          <a:endParaRPr lang="ru-RU"/>
        </a:p>
      </dgm:t>
    </dgm:pt>
    <dgm:pt modelId="{87B6CEFC-40BA-46CA-8B22-CED726277A36}">
      <dgm:prSet phldrT="[Текст]" custT="1"/>
      <dgm:spPr/>
      <dgm:t>
        <a:bodyPr/>
        <a:lstStyle/>
        <a:p>
          <a:r>
            <a:rPr lang="ru-RU" sz="1200" dirty="0"/>
            <a:t>ПРИВЛЕЧЕНИЕ  СРЕДСТВ ИЗ ФЕДЕРАЛЬНОГО, КРАЕВОГО БЮДЖЕТОВ В КАЧЕСТВЕ ДОПОЛНИТЕЛЬНЫХ ИСТОЧНИКОВ ФИНАНСИРОВАНИЯ</a:t>
          </a:r>
        </a:p>
      </dgm:t>
    </dgm:pt>
    <dgm:pt modelId="{932B735B-78C5-43EC-B076-F80EFDA01955}" type="parTrans" cxnId="{401D9C09-EE48-418B-AEAC-B25482C78AE2}">
      <dgm:prSet/>
      <dgm:spPr/>
      <dgm:t>
        <a:bodyPr/>
        <a:lstStyle/>
        <a:p>
          <a:endParaRPr lang="ru-RU"/>
        </a:p>
      </dgm:t>
    </dgm:pt>
    <dgm:pt modelId="{CFD777E6-BE19-4367-A7E0-486F18A80BB8}" type="sibTrans" cxnId="{401D9C09-EE48-418B-AEAC-B25482C78AE2}">
      <dgm:prSet/>
      <dgm:spPr/>
      <dgm:t>
        <a:bodyPr/>
        <a:lstStyle/>
        <a:p>
          <a:endParaRPr lang="ru-RU"/>
        </a:p>
      </dgm:t>
    </dgm:pt>
    <dgm:pt modelId="{1B153BBD-E08D-4F78-9104-276676B9465C}" type="pres">
      <dgm:prSet presAssocID="{BFC409F3-DC66-4E9A-B9B3-5F9F9FF75E2F}" presName="Name0" presStyleCnt="0">
        <dgm:presLayoutVars>
          <dgm:dir/>
          <dgm:resizeHandles val="exact"/>
        </dgm:presLayoutVars>
      </dgm:prSet>
      <dgm:spPr/>
    </dgm:pt>
    <dgm:pt modelId="{FF77ABBE-9248-48AF-9556-003033DC68AA}" type="pres">
      <dgm:prSet presAssocID="{BDAA26F0-C661-4DC4-914D-9233CD812D3E}" presName="composite" presStyleCnt="0"/>
      <dgm:spPr/>
    </dgm:pt>
    <dgm:pt modelId="{F2C75DAD-A5E7-4E3A-B5E3-3BECC5FE523D}" type="pres">
      <dgm:prSet presAssocID="{BDAA26F0-C661-4DC4-914D-9233CD812D3E}" presName="rect1" presStyleLbl="trAlignAcc1" presStyleIdx="0" presStyleCnt="5">
        <dgm:presLayoutVars>
          <dgm:bulletEnabled val="1"/>
        </dgm:presLayoutVars>
      </dgm:prSet>
      <dgm:spPr/>
    </dgm:pt>
    <dgm:pt modelId="{FF7AA278-8ED7-4345-921B-B7C9A41C5836}" type="pres">
      <dgm:prSet presAssocID="{BDAA26F0-C661-4DC4-914D-9233CD812D3E}" presName="rect2" presStyleLbl="fgImgPlace1" presStyleIdx="0" presStyleCnt="5"/>
      <dgm:spPr>
        <a:blipFill dpi="0"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277" r="-4864"/>
          </a:stretch>
        </a:blipFill>
      </dgm:spPr>
    </dgm:pt>
    <dgm:pt modelId="{D49AEECB-9C01-435F-AC7E-08BBEC3B7F9B}" type="pres">
      <dgm:prSet presAssocID="{4FC5960B-4DD1-4A6D-88D6-F573BD41181B}" presName="sibTrans" presStyleCnt="0"/>
      <dgm:spPr/>
    </dgm:pt>
    <dgm:pt modelId="{0A11B8B6-7409-4227-AC7E-BA69F4456FAA}" type="pres">
      <dgm:prSet presAssocID="{A93FB205-51FB-4478-AF3B-27BE968D3B59}" presName="composite" presStyleCnt="0"/>
      <dgm:spPr/>
    </dgm:pt>
    <dgm:pt modelId="{A1393D57-F436-4197-81F1-6BA2CD9C5C03}" type="pres">
      <dgm:prSet presAssocID="{A93FB205-51FB-4478-AF3B-27BE968D3B59}" presName="rect1" presStyleLbl="trAlignAcc1" presStyleIdx="1" presStyleCnt="5">
        <dgm:presLayoutVars>
          <dgm:bulletEnabled val="1"/>
        </dgm:presLayoutVars>
      </dgm:prSet>
      <dgm:spPr/>
    </dgm:pt>
    <dgm:pt modelId="{10D46E92-883C-4B97-942D-42509B5F38C8}" type="pres">
      <dgm:prSet presAssocID="{A93FB205-51FB-4478-AF3B-27BE968D3B59}" presName="rect2" presStyleLbl="fgImgPlace1" presStyleIdx="1" presStyleCnt="5"/>
      <dgm:spPr>
        <a:blipFill dpi="0"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29" r="-1800"/>
          </a:stretch>
        </a:blipFill>
      </dgm:spPr>
    </dgm:pt>
    <dgm:pt modelId="{827F47B5-068E-4E93-AC9C-8097670A0A50}" type="pres">
      <dgm:prSet presAssocID="{BEE30787-AF21-4F26-AF2F-D05353A3BF37}" presName="sibTrans" presStyleCnt="0"/>
      <dgm:spPr/>
    </dgm:pt>
    <dgm:pt modelId="{38B66CAD-0038-4C01-AADF-F1728F176162}" type="pres">
      <dgm:prSet presAssocID="{0DE8ACFE-F979-4D8B-AC58-9FF4D59FD3EC}" presName="composite" presStyleCnt="0"/>
      <dgm:spPr/>
    </dgm:pt>
    <dgm:pt modelId="{D57B6B74-6120-4B8F-9840-5B60BE411A8D}" type="pres">
      <dgm:prSet presAssocID="{0DE8ACFE-F979-4D8B-AC58-9FF4D59FD3EC}" presName="rect1" presStyleLbl="trAlignAcc1" presStyleIdx="2" presStyleCnt="5">
        <dgm:presLayoutVars>
          <dgm:bulletEnabled val="1"/>
        </dgm:presLayoutVars>
      </dgm:prSet>
      <dgm:spPr/>
    </dgm:pt>
    <dgm:pt modelId="{C8F6816F-139B-4678-BC9B-D330DFEE6D48}" type="pres">
      <dgm:prSet presAssocID="{0DE8ACFE-F979-4D8B-AC58-9FF4D59FD3EC}" presName="rect2" presStyleLbl="fgImgPlace1" presStyleIdx="2" presStyleCnt="5"/>
      <dgm:spPr>
        <a:blipFill dpi="0" rotWithShape="1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78" r="1100"/>
          </a:stretch>
        </a:blipFill>
      </dgm:spPr>
    </dgm:pt>
    <dgm:pt modelId="{E56BF3D8-43B5-42C6-9992-C8BDCB577406}" type="pres">
      <dgm:prSet presAssocID="{AD4D19B6-C52C-47E2-972D-BA2895F5B288}" presName="sibTrans" presStyleCnt="0"/>
      <dgm:spPr/>
    </dgm:pt>
    <dgm:pt modelId="{0784291F-9852-4F81-BD48-1EF1A7639CDA}" type="pres">
      <dgm:prSet presAssocID="{FA67BCFD-AFEF-47C7-BD1C-ECE41E70A4FD}" presName="composite" presStyleCnt="0"/>
      <dgm:spPr/>
    </dgm:pt>
    <dgm:pt modelId="{D7E460B0-ED22-4743-9019-4641920C6742}" type="pres">
      <dgm:prSet presAssocID="{FA67BCFD-AFEF-47C7-BD1C-ECE41E70A4FD}" presName="rect1" presStyleLbl="trAlignAcc1" presStyleIdx="3" presStyleCnt="5">
        <dgm:presLayoutVars>
          <dgm:bulletEnabled val="1"/>
        </dgm:presLayoutVars>
      </dgm:prSet>
      <dgm:spPr/>
    </dgm:pt>
    <dgm:pt modelId="{C229C3BA-36F1-4188-B84B-81E3C37B949F}" type="pres">
      <dgm:prSet presAssocID="{FA67BCFD-AFEF-47C7-BD1C-ECE41E70A4FD}" presName="rect2" presStyleLbl="fgImgPlace1" presStyleIdx="3" presStyleCnt="5"/>
      <dgm:spPr>
        <a:blipFill dpi="0" rotWithShape="1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814" r="585"/>
          </a:stretch>
        </a:blipFill>
      </dgm:spPr>
    </dgm:pt>
    <dgm:pt modelId="{FF43AAA4-5B18-4D9C-AF99-F59940BA5B2B}" type="pres">
      <dgm:prSet presAssocID="{1B07896B-B0CD-4DA1-BA4C-575F16387A82}" presName="sibTrans" presStyleCnt="0"/>
      <dgm:spPr/>
    </dgm:pt>
    <dgm:pt modelId="{42DFD1CC-2191-49C5-80EE-E05B9334BCAF}" type="pres">
      <dgm:prSet presAssocID="{87B6CEFC-40BA-46CA-8B22-CED726277A36}" presName="composite" presStyleCnt="0"/>
      <dgm:spPr/>
    </dgm:pt>
    <dgm:pt modelId="{4CDAC263-316E-40D4-8C66-C4108FBA5446}" type="pres">
      <dgm:prSet presAssocID="{87B6CEFC-40BA-46CA-8B22-CED726277A36}" presName="rect1" presStyleLbl="trAlignAcc1" presStyleIdx="4" presStyleCnt="5">
        <dgm:presLayoutVars>
          <dgm:bulletEnabled val="1"/>
        </dgm:presLayoutVars>
      </dgm:prSet>
      <dgm:spPr/>
    </dgm:pt>
    <dgm:pt modelId="{0CBCB00D-0940-4C71-9842-613E3BB6EF8B}" type="pres">
      <dgm:prSet presAssocID="{87B6CEFC-40BA-46CA-8B22-CED726277A36}" presName="rect2" presStyleLbl="fgImgPlace1" presStyleIdx="4" presStyleCnt="5"/>
      <dgm:spPr>
        <a:blipFill dpi="0" rotWithShape="1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96" r="-4524"/>
          </a:stretch>
        </a:blipFill>
      </dgm:spPr>
    </dgm:pt>
  </dgm:ptLst>
  <dgm:cxnLst>
    <dgm:cxn modelId="{401D9C09-EE48-418B-AEAC-B25482C78AE2}" srcId="{BFC409F3-DC66-4E9A-B9B3-5F9F9FF75E2F}" destId="{87B6CEFC-40BA-46CA-8B22-CED726277A36}" srcOrd="4" destOrd="0" parTransId="{932B735B-78C5-43EC-B076-F80EFDA01955}" sibTransId="{CFD777E6-BE19-4367-A7E0-486F18A80BB8}"/>
    <dgm:cxn modelId="{A012E30C-F23A-452C-9F04-40E1287BB63A}" type="presOf" srcId="{0DE8ACFE-F979-4D8B-AC58-9FF4D59FD3EC}" destId="{D57B6B74-6120-4B8F-9840-5B60BE411A8D}" srcOrd="0" destOrd="0" presId="urn:microsoft.com/office/officeart/2008/layout/PictureStrips"/>
    <dgm:cxn modelId="{C976DF1B-59A8-4D09-8A3A-9B8EA263775F}" type="presOf" srcId="{BFC409F3-DC66-4E9A-B9B3-5F9F9FF75E2F}" destId="{1B153BBD-E08D-4F78-9104-276676B9465C}" srcOrd="0" destOrd="0" presId="urn:microsoft.com/office/officeart/2008/layout/PictureStrips"/>
    <dgm:cxn modelId="{1F8B8333-CF83-4DAF-9107-1835A9EEB0EB}" type="presOf" srcId="{FA67BCFD-AFEF-47C7-BD1C-ECE41E70A4FD}" destId="{D7E460B0-ED22-4743-9019-4641920C6742}" srcOrd="0" destOrd="0" presId="urn:microsoft.com/office/officeart/2008/layout/PictureStrips"/>
    <dgm:cxn modelId="{61B3AB36-6909-4C27-8007-0D8515FD7BB0}" srcId="{BFC409F3-DC66-4E9A-B9B3-5F9F9FF75E2F}" destId="{0DE8ACFE-F979-4D8B-AC58-9FF4D59FD3EC}" srcOrd="2" destOrd="0" parTransId="{06B8F9C7-DD7F-40B8-96D4-B1D4349F40C7}" sibTransId="{AD4D19B6-C52C-47E2-972D-BA2895F5B288}"/>
    <dgm:cxn modelId="{B107DF36-7BC7-4F91-8160-E478EFF11693}" srcId="{BFC409F3-DC66-4E9A-B9B3-5F9F9FF75E2F}" destId="{A93FB205-51FB-4478-AF3B-27BE968D3B59}" srcOrd="1" destOrd="0" parTransId="{CE23DD98-B0A0-4B35-8C29-419998708404}" sibTransId="{BEE30787-AF21-4F26-AF2F-D05353A3BF37}"/>
    <dgm:cxn modelId="{BC41286A-7042-4C75-AD4D-C20B406B59A2}" srcId="{BFC409F3-DC66-4E9A-B9B3-5F9F9FF75E2F}" destId="{BDAA26F0-C661-4DC4-914D-9233CD812D3E}" srcOrd="0" destOrd="0" parTransId="{EACEB913-D946-439E-838A-25047DA0D0F3}" sibTransId="{4FC5960B-4DD1-4A6D-88D6-F573BD41181B}"/>
    <dgm:cxn modelId="{3E785F51-BA07-4F35-8CAD-6D88A5DAE4CA}" type="presOf" srcId="{BDAA26F0-C661-4DC4-914D-9233CD812D3E}" destId="{F2C75DAD-A5E7-4E3A-B5E3-3BECC5FE523D}" srcOrd="0" destOrd="0" presId="urn:microsoft.com/office/officeart/2008/layout/PictureStrips"/>
    <dgm:cxn modelId="{24898B54-B1A9-4231-8896-7C5E0AFC8EF6}" type="presOf" srcId="{87B6CEFC-40BA-46CA-8B22-CED726277A36}" destId="{4CDAC263-316E-40D4-8C66-C4108FBA5446}" srcOrd="0" destOrd="0" presId="urn:microsoft.com/office/officeart/2008/layout/PictureStrips"/>
    <dgm:cxn modelId="{2C9F1193-0D73-4995-B661-99CF82EA27AB}" srcId="{BFC409F3-DC66-4E9A-B9B3-5F9F9FF75E2F}" destId="{FA67BCFD-AFEF-47C7-BD1C-ECE41E70A4FD}" srcOrd="3" destOrd="0" parTransId="{DA68A793-B614-4A71-B9CE-43873BD1ED0A}" sibTransId="{1B07896B-B0CD-4DA1-BA4C-575F16387A82}"/>
    <dgm:cxn modelId="{47B71398-FBD6-489A-8406-596F3E5F2644}" type="presOf" srcId="{A93FB205-51FB-4478-AF3B-27BE968D3B59}" destId="{A1393D57-F436-4197-81F1-6BA2CD9C5C03}" srcOrd="0" destOrd="0" presId="urn:microsoft.com/office/officeart/2008/layout/PictureStrips"/>
    <dgm:cxn modelId="{5DF940D9-8BE0-4BCF-94A2-78704FE45A7E}" type="presParOf" srcId="{1B153BBD-E08D-4F78-9104-276676B9465C}" destId="{FF77ABBE-9248-48AF-9556-003033DC68AA}" srcOrd="0" destOrd="0" presId="urn:microsoft.com/office/officeart/2008/layout/PictureStrips"/>
    <dgm:cxn modelId="{0C27A42A-CF94-47B3-BFF4-DB9CBB125070}" type="presParOf" srcId="{FF77ABBE-9248-48AF-9556-003033DC68AA}" destId="{F2C75DAD-A5E7-4E3A-B5E3-3BECC5FE523D}" srcOrd="0" destOrd="0" presId="urn:microsoft.com/office/officeart/2008/layout/PictureStrips"/>
    <dgm:cxn modelId="{BF031B14-6693-498B-BA6B-B4687D5B3186}" type="presParOf" srcId="{FF77ABBE-9248-48AF-9556-003033DC68AA}" destId="{FF7AA278-8ED7-4345-921B-B7C9A41C5836}" srcOrd="1" destOrd="0" presId="urn:microsoft.com/office/officeart/2008/layout/PictureStrips"/>
    <dgm:cxn modelId="{C1B20831-3B94-4093-9292-AC8176CBDCE4}" type="presParOf" srcId="{1B153BBD-E08D-4F78-9104-276676B9465C}" destId="{D49AEECB-9C01-435F-AC7E-08BBEC3B7F9B}" srcOrd="1" destOrd="0" presId="urn:microsoft.com/office/officeart/2008/layout/PictureStrips"/>
    <dgm:cxn modelId="{CB6B6112-CC81-4D7C-BC10-8601E000BBCD}" type="presParOf" srcId="{1B153BBD-E08D-4F78-9104-276676B9465C}" destId="{0A11B8B6-7409-4227-AC7E-BA69F4456FAA}" srcOrd="2" destOrd="0" presId="urn:microsoft.com/office/officeart/2008/layout/PictureStrips"/>
    <dgm:cxn modelId="{F673C71C-3827-415E-8586-CD6EC8783D40}" type="presParOf" srcId="{0A11B8B6-7409-4227-AC7E-BA69F4456FAA}" destId="{A1393D57-F436-4197-81F1-6BA2CD9C5C03}" srcOrd="0" destOrd="0" presId="urn:microsoft.com/office/officeart/2008/layout/PictureStrips"/>
    <dgm:cxn modelId="{07C15A66-39D1-495C-B248-69C8979C1EC9}" type="presParOf" srcId="{0A11B8B6-7409-4227-AC7E-BA69F4456FAA}" destId="{10D46E92-883C-4B97-942D-42509B5F38C8}" srcOrd="1" destOrd="0" presId="urn:microsoft.com/office/officeart/2008/layout/PictureStrips"/>
    <dgm:cxn modelId="{3152E5E6-1312-4588-886E-1925BFEC5DF8}" type="presParOf" srcId="{1B153BBD-E08D-4F78-9104-276676B9465C}" destId="{827F47B5-068E-4E93-AC9C-8097670A0A50}" srcOrd="3" destOrd="0" presId="urn:microsoft.com/office/officeart/2008/layout/PictureStrips"/>
    <dgm:cxn modelId="{A445CB23-03AA-4471-8838-9F0A7EACA00F}" type="presParOf" srcId="{1B153BBD-E08D-4F78-9104-276676B9465C}" destId="{38B66CAD-0038-4C01-AADF-F1728F176162}" srcOrd="4" destOrd="0" presId="urn:microsoft.com/office/officeart/2008/layout/PictureStrips"/>
    <dgm:cxn modelId="{84155CDD-2A61-4ECC-9EFE-828A279FA4F2}" type="presParOf" srcId="{38B66CAD-0038-4C01-AADF-F1728F176162}" destId="{D57B6B74-6120-4B8F-9840-5B60BE411A8D}" srcOrd="0" destOrd="0" presId="urn:microsoft.com/office/officeart/2008/layout/PictureStrips"/>
    <dgm:cxn modelId="{9513C6DF-57E5-4C1C-95F2-33B675463C33}" type="presParOf" srcId="{38B66CAD-0038-4C01-AADF-F1728F176162}" destId="{C8F6816F-139B-4678-BC9B-D330DFEE6D48}" srcOrd="1" destOrd="0" presId="urn:microsoft.com/office/officeart/2008/layout/PictureStrips"/>
    <dgm:cxn modelId="{95E1D225-F5F2-465A-84BD-2582919D5B29}" type="presParOf" srcId="{1B153BBD-E08D-4F78-9104-276676B9465C}" destId="{E56BF3D8-43B5-42C6-9992-C8BDCB577406}" srcOrd="5" destOrd="0" presId="urn:microsoft.com/office/officeart/2008/layout/PictureStrips"/>
    <dgm:cxn modelId="{16E3235A-4976-4D6B-B43A-8DFA104C0E9C}" type="presParOf" srcId="{1B153BBD-E08D-4F78-9104-276676B9465C}" destId="{0784291F-9852-4F81-BD48-1EF1A7639CDA}" srcOrd="6" destOrd="0" presId="urn:microsoft.com/office/officeart/2008/layout/PictureStrips"/>
    <dgm:cxn modelId="{E9399D3D-E7E2-44C3-AF2A-3052F67430B3}" type="presParOf" srcId="{0784291F-9852-4F81-BD48-1EF1A7639CDA}" destId="{D7E460B0-ED22-4743-9019-4641920C6742}" srcOrd="0" destOrd="0" presId="urn:microsoft.com/office/officeart/2008/layout/PictureStrips"/>
    <dgm:cxn modelId="{2CEFAADE-1BEE-4B71-BBC5-DE133450C809}" type="presParOf" srcId="{0784291F-9852-4F81-BD48-1EF1A7639CDA}" destId="{C229C3BA-36F1-4188-B84B-81E3C37B949F}" srcOrd="1" destOrd="0" presId="urn:microsoft.com/office/officeart/2008/layout/PictureStrips"/>
    <dgm:cxn modelId="{97A38B9F-169A-41B8-BE79-FA0DE2247A1D}" type="presParOf" srcId="{1B153BBD-E08D-4F78-9104-276676B9465C}" destId="{FF43AAA4-5B18-4D9C-AF99-F59940BA5B2B}" srcOrd="7" destOrd="0" presId="urn:microsoft.com/office/officeart/2008/layout/PictureStrips"/>
    <dgm:cxn modelId="{30850B9F-2BFF-46A1-8DC4-0E9FF0C728F0}" type="presParOf" srcId="{1B153BBD-E08D-4F78-9104-276676B9465C}" destId="{42DFD1CC-2191-49C5-80EE-E05B9334BCAF}" srcOrd="8" destOrd="0" presId="urn:microsoft.com/office/officeart/2008/layout/PictureStrips"/>
    <dgm:cxn modelId="{96382F91-B925-4613-BADA-BBD6FBC76E69}" type="presParOf" srcId="{42DFD1CC-2191-49C5-80EE-E05B9334BCAF}" destId="{4CDAC263-316E-40D4-8C66-C4108FBA5446}" srcOrd="0" destOrd="0" presId="urn:microsoft.com/office/officeart/2008/layout/PictureStrips"/>
    <dgm:cxn modelId="{FF0C8005-F78F-465F-B56E-F066E0A2A327}" type="presParOf" srcId="{42DFD1CC-2191-49C5-80EE-E05B9334BCAF}" destId="{0CBCB00D-0940-4C71-9842-613E3BB6EF8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11227B-6521-46EE-B6D0-9EA4AD8DAF3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AF46D-935C-4135-AC82-7B1D4383E727}">
      <dgm:prSet phldrT="[Текст]" custT="1"/>
      <dgm:spPr/>
      <dgm:t>
        <a:bodyPr/>
        <a:lstStyle/>
        <a:p>
          <a:r>
            <a:rPr lang="ru-RU" sz="1400" dirty="0"/>
            <a:t>2022 ГОД ПРОГНОЗ</a:t>
          </a:r>
        </a:p>
      </dgm:t>
    </dgm:pt>
    <dgm:pt modelId="{2034D8CC-08F3-4F54-BEB7-74223179C39F}" type="parTrans" cxnId="{33B1C119-7241-46F0-A615-C350593CF632}">
      <dgm:prSet/>
      <dgm:spPr/>
      <dgm:t>
        <a:bodyPr/>
        <a:lstStyle/>
        <a:p>
          <a:endParaRPr lang="ru-RU"/>
        </a:p>
      </dgm:t>
    </dgm:pt>
    <dgm:pt modelId="{0ADAEAA7-F86B-4190-8183-6DD45C3FD2D1}" type="sibTrans" cxnId="{33B1C119-7241-46F0-A615-C350593CF632}">
      <dgm:prSet/>
      <dgm:spPr/>
      <dgm:t>
        <a:bodyPr/>
        <a:lstStyle/>
        <a:p>
          <a:endParaRPr lang="ru-RU"/>
        </a:p>
      </dgm:t>
    </dgm:pt>
    <dgm:pt modelId="{85FF6322-F84E-429A-8776-4EE720703F0C}">
      <dgm:prSet phldrT="[Текст]" custT="1"/>
      <dgm:spPr/>
      <dgm:t>
        <a:bodyPr/>
        <a:lstStyle/>
        <a:p>
          <a:r>
            <a:rPr lang="ru-RU" sz="2400" dirty="0"/>
            <a:t>2 428,2</a:t>
          </a:r>
        </a:p>
      </dgm:t>
    </dgm:pt>
    <dgm:pt modelId="{A1EDCFB6-25EB-4182-989B-0773A8B07EED}" type="parTrans" cxnId="{5D48A02D-FC1D-4CE8-82C5-3F43CE946A42}">
      <dgm:prSet/>
      <dgm:spPr/>
      <dgm:t>
        <a:bodyPr/>
        <a:lstStyle/>
        <a:p>
          <a:endParaRPr lang="ru-RU"/>
        </a:p>
      </dgm:t>
    </dgm:pt>
    <dgm:pt modelId="{466A9283-CD7E-4826-A382-65078910CA09}" type="sibTrans" cxnId="{5D48A02D-FC1D-4CE8-82C5-3F43CE946A42}">
      <dgm:prSet/>
      <dgm:spPr/>
      <dgm:t>
        <a:bodyPr/>
        <a:lstStyle/>
        <a:p>
          <a:endParaRPr lang="ru-RU"/>
        </a:p>
      </dgm:t>
    </dgm:pt>
    <dgm:pt modelId="{18240831-1590-460E-A7DC-A2890B01D598}">
      <dgm:prSet phldrT="[Текст]" custT="1"/>
      <dgm:spPr/>
      <dgm:t>
        <a:bodyPr/>
        <a:lstStyle/>
        <a:p>
          <a:r>
            <a:rPr lang="ru-RU" sz="2400" dirty="0"/>
            <a:t>2 442,6</a:t>
          </a:r>
        </a:p>
      </dgm:t>
    </dgm:pt>
    <dgm:pt modelId="{D6525419-C442-4B13-9895-E11C05555C26}" type="parTrans" cxnId="{C785EBC0-63EF-4A9C-AFC6-B5436BE64F16}">
      <dgm:prSet/>
      <dgm:spPr/>
      <dgm:t>
        <a:bodyPr/>
        <a:lstStyle/>
        <a:p>
          <a:endParaRPr lang="ru-RU"/>
        </a:p>
      </dgm:t>
    </dgm:pt>
    <dgm:pt modelId="{8E04033D-3AE3-4153-B7A2-1F59A491CEA4}" type="sibTrans" cxnId="{C785EBC0-63EF-4A9C-AFC6-B5436BE64F16}">
      <dgm:prSet/>
      <dgm:spPr/>
      <dgm:t>
        <a:bodyPr/>
        <a:lstStyle/>
        <a:p>
          <a:endParaRPr lang="ru-RU"/>
        </a:p>
      </dgm:t>
    </dgm:pt>
    <dgm:pt modelId="{238EFC30-B116-4EA5-8AA8-83538FA6A7B5}">
      <dgm:prSet phldrT="[Текст]" custT="1"/>
      <dgm:spPr/>
      <dgm:t>
        <a:bodyPr/>
        <a:lstStyle/>
        <a:p>
          <a:r>
            <a:rPr lang="ru-RU" sz="1400" dirty="0"/>
            <a:t>2023 ГОД ПРОГНОЗ</a:t>
          </a:r>
        </a:p>
      </dgm:t>
    </dgm:pt>
    <dgm:pt modelId="{74BA9345-A04D-4912-B152-90821F45761B}" type="parTrans" cxnId="{1E8B4302-6535-4753-A4C1-00843C945366}">
      <dgm:prSet/>
      <dgm:spPr/>
      <dgm:t>
        <a:bodyPr/>
        <a:lstStyle/>
        <a:p>
          <a:endParaRPr lang="ru-RU"/>
        </a:p>
      </dgm:t>
    </dgm:pt>
    <dgm:pt modelId="{9A4B6E47-9D3F-45C6-989A-8A0AD732BDD2}" type="sibTrans" cxnId="{1E8B4302-6535-4753-A4C1-00843C945366}">
      <dgm:prSet/>
      <dgm:spPr/>
      <dgm:t>
        <a:bodyPr/>
        <a:lstStyle/>
        <a:p>
          <a:endParaRPr lang="ru-RU"/>
        </a:p>
      </dgm:t>
    </dgm:pt>
    <dgm:pt modelId="{C83C6946-6908-4F29-BA05-225DAE097AC1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dirty="0"/>
            <a:t>3 196,1</a:t>
          </a:r>
        </a:p>
      </dgm:t>
    </dgm:pt>
    <dgm:pt modelId="{930E40EC-E3BA-4B4E-8510-DF374CF20EFC}" type="parTrans" cxnId="{8490CC23-8255-4153-A6BF-49DACE709702}">
      <dgm:prSet/>
      <dgm:spPr/>
      <dgm:t>
        <a:bodyPr/>
        <a:lstStyle/>
        <a:p>
          <a:endParaRPr lang="ru-RU"/>
        </a:p>
      </dgm:t>
    </dgm:pt>
    <dgm:pt modelId="{99C106F5-B356-40EE-BFA2-E707F47230C5}" type="sibTrans" cxnId="{8490CC23-8255-4153-A6BF-49DACE709702}">
      <dgm:prSet/>
      <dgm:spPr/>
      <dgm:t>
        <a:bodyPr/>
        <a:lstStyle/>
        <a:p>
          <a:endParaRPr lang="ru-RU"/>
        </a:p>
      </dgm:t>
    </dgm:pt>
    <dgm:pt modelId="{22B488F0-F439-4757-AE63-A9F0D32CA1F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dirty="0"/>
            <a:t>3 186,6</a:t>
          </a:r>
        </a:p>
      </dgm:t>
    </dgm:pt>
    <dgm:pt modelId="{1C278CE4-9378-4DFA-89DB-4E18B33182F4}" type="parTrans" cxnId="{79FFC0BD-AB1E-465F-B8DE-4FE29E4AEA6D}">
      <dgm:prSet/>
      <dgm:spPr/>
      <dgm:t>
        <a:bodyPr/>
        <a:lstStyle/>
        <a:p>
          <a:endParaRPr lang="ru-RU"/>
        </a:p>
      </dgm:t>
    </dgm:pt>
    <dgm:pt modelId="{F036DFA8-6A37-446A-BE0E-69CB16F99261}" type="sibTrans" cxnId="{79FFC0BD-AB1E-465F-B8DE-4FE29E4AEA6D}">
      <dgm:prSet/>
      <dgm:spPr/>
      <dgm:t>
        <a:bodyPr/>
        <a:lstStyle/>
        <a:p>
          <a:endParaRPr lang="ru-RU"/>
        </a:p>
      </dgm:t>
    </dgm:pt>
    <dgm:pt modelId="{FAB83925-DEE9-4AFC-8F2C-37F549F4BABC}">
      <dgm:prSet phldrT="[Текст]" custT="1"/>
      <dgm:spPr/>
      <dgm:t>
        <a:bodyPr/>
        <a:lstStyle/>
        <a:p>
          <a:r>
            <a:rPr lang="ru-RU" sz="1400" dirty="0"/>
            <a:t>2024 ГОД ПРОГНОЗ</a:t>
          </a:r>
        </a:p>
      </dgm:t>
    </dgm:pt>
    <dgm:pt modelId="{90EE1DA8-364C-40EE-9D13-428735C9A9A4}" type="parTrans" cxnId="{3C33CF78-016B-4A39-A957-B0A7F913E11E}">
      <dgm:prSet/>
      <dgm:spPr/>
      <dgm:t>
        <a:bodyPr/>
        <a:lstStyle/>
        <a:p>
          <a:endParaRPr lang="ru-RU"/>
        </a:p>
      </dgm:t>
    </dgm:pt>
    <dgm:pt modelId="{B1363DCB-C63C-475A-ADD5-8966F8135430}" type="sibTrans" cxnId="{3C33CF78-016B-4A39-A957-B0A7F913E11E}">
      <dgm:prSet/>
      <dgm:spPr/>
      <dgm:t>
        <a:bodyPr/>
        <a:lstStyle/>
        <a:p>
          <a:endParaRPr lang="ru-RU"/>
        </a:p>
      </dgm:t>
    </dgm:pt>
    <dgm:pt modelId="{1DD7B938-2C0C-4021-967A-47A05F0EFA24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400" dirty="0"/>
            <a:t>2 098,6</a:t>
          </a:r>
        </a:p>
      </dgm:t>
    </dgm:pt>
    <dgm:pt modelId="{2EE3B96A-9B98-41E3-BC10-22C57C9718C6}" type="parTrans" cxnId="{EF9FE77B-5403-422E-BC5E-384CCDDE200C}">
      <dgm:prSet/>
      <dgm:spPr/>
      <dgm:t>
        <a:bodyPr/>
        <a:lstStyle/>
        <a:p>
          <a:endParaRPr lang="ru-RU"/>
        </a:p>
      </dgm:t>
    </dgm:pt>
    <dgm:pt modelId="{D52EDA8C-47B4-4BDC-A8C8-2C4401FE2FE4}" type="sibTrans" cxnId="{EF9FE77B-5403-422E-BC5E-384CCDDE200C}">
      <dgm:prSet/>
      <dgm:spPr/>
      <dgm:t>
        <a:bodyPr/>
        <a:lstStyle/>
        <a:p>
          <a:endParaRPr lang="ru-RU"/>
        </a:p>
      </dgm:t>
    </dgm:pt>
    <dgm:pt modelId="{3E2AABCF-D851-4FAB-87B0-9BB514D563D2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400" dirty="0"/>
            <a:t>2 042,9</a:t>
          </a:r>
        </a:p>
      </dgm:t>
    </dgm:pt>
    <dgm:pt modelId="{01C98AE1-2E36-4109-B6E3-B5AA806E381A}" type="parTrans" cxnId="{37B67EE0-5C15-4F36-B6B3-C266666EB6C8}">
      <dgm:prSet/>
      <dgm:spPr/>
      <dgm:t>
        <a:bodyPr/>
        <a:lstStyle/>
        <a:p>
          <a:endParaRPr lang="ru-RU"/>
        </a:p>
      </dgm:t>
    </dgm:pt>
    <dgm:pt modelId="{E9A96C8A-7435-434D-9FF4-DDE4F0B2B152}" type="sibTrans" cxnId="{37B67EE0-5C15-4F36-B6B3-C266666EB6C8}">
      <dgm:prSet/>
      <dgm:spPr/>
      <dgm:t>
        <a:bodyPr/>
        <a:lstStyle/>
        <a:p>
          <a:endParaRPr lang="ru-RU"/>
        </a:p>
      </dgm:t>
    </dgm:pt>
    <dgm:pt modelId="{D482290C-0F40-4F17-8308-23A3CEC36936}">
      <dgm:prSet phldrT="[Текст]" custT="1"/>
      <dgm:spPr/>
      <dgm:t>
        <a:bodyPr/>
        <a:lstStyle/>
        <a:p>
          <a:r>
            <a:rPr lang="ru-RU" sz="2400" dirty="0"/>
            <a:t>-14,4</a:t>
          </a:r>
        </a:p>
      </dgm:t>
    </dgm:pt>
    <dgm:pt modelId="{44E66F8F-B1D1-4DD5-B5A6-134BB81C50C7}" type="parTrans" cxnId="{B9A046A5-074D-4E32-8308-6A09F4BBFCC7}">
      <dgm:prSet/>
      <dgm:spPr/>
      <dgm:t>
        <a:bodyPr/>
        <a:lstStyle/>
        <a:p>
          <a:endParaRPr lang="ru-RU"/>
        </a:p>
      </dgm:t>
    </dgm:pt>
    <dgm:pt modelId="{CDB628E8-A25D-4C4B-A088-5CE3E421B3CF}" type="sibTrans" cxnId="{B9A046A5-074D-4E32-8308-6A09F4BBFCC7}">
      <dgm:prSet/>
      <dgm:spPr/>
      <dgm:t>
        <a:bodyPr/>
        <a:lstStyle/>
        <a:p>
          <a:endParaRPr lang="ru-RU"/>
        </a:p>
      </dgm:t>
    </dgm:pt>
    <dgm:pt modelId="{2817F5B9-FC1E-4FF0-92D1-94BFD6D6151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dirty="0"/>
            <a:t>+9,5</a:t>
          </a:r>
        </a:p>
      </dgm:t>
    </dgm:pt>
    <dgm:pt modelId="{4127AED5-1ED0-40C8-9ABF-CB26AA2D70CC}" type="parTrans" cxnId="{42FD9E29-D022-479F-A068-DA2424410936}">
      <dgm:prSet/>
      <dgm:spPr/>
      <dgm:t>
        <a:bodyPr/>
        <a:lstStyle/>
        <a:p>
          <a:endParaRPr lang="ru-RU"/>
        </a:p>
      </dgm:t>
    </dgm:pt>
    <dgm:pt modelId="{1FEF8C47-E0C3-49E1-A97E-948B5EE15649}" type="sibTrans" cxnId="{42FD9E29-D022-479F-A068-DA2424410936}">
      <dgm:prSet/>
      <dgm:spPr/>
      <dgm:t>
        <a:bodyPr/>
        <a:lstStyle/>
        <a:p>
          <a:endParaRPr lang="ru-RU"/>
        </a:p>
      </dgm:t>
    </dgm:pt>
    <dgm:pt modelId="{D52B054B-0ED2-40AD-AF15-82353ACDE081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400" dirty="0"/>
            <a:t>+55,7</a:t>
          </a:r>
        </a:p>
      </dgm:t>
    </dgm:pt>
    <dgm:pt modelId="{B75CC520-5DB5-48EA-B232-CF0AFFFB41AB}" type="parTrans" cxnId="{55C49839-10CD-455F-8840-6D558B14F0FB}">
      <dgm:prSet/>
      <dgm:spPr/>
      <dgm:t>
        <a:bodyPr/>
        <a:lstStyle/>
        <a:p>
          <a:endParaRPr lang="ru-RU"/>
        </a:p>
      </dgm:t>
    </dgm:pt>
    <dgm:pt modelId="{7170D181-ED15-49EA-A18A-B95D08598611}" type="sibTrans" cxnId="{55C49839-10CD-455F-8840-6D558B14F0FB}">
      <dgm:prSet/>
      <dgm:spPr/>
      <dgm:t>
        <a:bodyPr/>
        <a:lstStyle/>
        <a:p>
          <a:endParaRPr lang="ru-RU"/>
        </a:p>
      </dgm:t>
    </dgm:pt>
    <dgm:pt modelId="{FF83ECBB-608F-4A67-8B65-5F66A377693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ДЕФИЦИТ (-), ПРОФИЦИТ (+)</a:t>
          </a:r>
        </a:p>
      </dgm:t>
    </dgm:pt>
    <dgm:pt modelId="{E34E2831-EF90-4BD5-9646-68B3BC121A03}" type="parTrans" cxnId="{2359D617-48E3-4761-83E2-C76EF8E31296}">
      <dgm:prSet/>
      <dgm:spPr/>
      <dgm:t>
        <a:bodyPr/>
        <a:lstStyle/>
        <a:p>
          <a:endParaRPr lang="ru-RU"/>
        </a:p>
      </dgm:t>
    </dgm:pt>
    <dgm:pt modelId="{448E551A-BA2F-4764-9C8F-166E2DECF027}" type="sibTrans" cxnId="{2359D617-48E3-4761-83E2-C76EF8E31296}">
      <dgm:prSet/>
      <dgm:spPr/>
      <dgm:t>
        <a:bodyPr/>
        <a:lstStyle/>
        <a:p>
          <a:endParaRPr lang="ru-RU"/>
        </a:p>
      </dgm:t>
    </dgm:pt>
    <dgm:pt modelId="{FAA885B1-BA08-4B50-BA78-638EA270AE41}">
      <dgm:prSet phldrT="[Текст]" custT="1"/>
      <dgm:spPr/>
      <dgm:t>
        <a:bodyPr/>
        <a:lstStyle/>
        <a:p>
          <a:endParaRPr lang="ru-RU" sz="1600" dirty="0"/>
        </a:p>
      </dgm:t>
    </dgm:pt>
    <dgm:pt modelId="{7AECB77F-3560-4256-BC6E-58B7170BBA19}" type="parTrans" cxnId="{B1431C03-1CCC-48DE-A093-56D2B0078D78}">
      <dgm:prSet/>
      <dgm:spPr/>
      <dgm:t>
        <a:bodyPr/>
        <a:lstStyle/>
        <a:p>
          <a:endParaRPr lang="ru-RU"/>
        </a:p>
      </dgm:t>
    </dgm:pt>
    <dgm:pt modelId="{99954703-8947-4149-BE20-0168758A03E0}" type="sibTrans" cxnId="{B1431C03-1CCC-48DE-A093-56D2B0078D78}">
      <dgm:prSet/>
      <dgm:spPr/>
      <dgm:t>
        <a:bodyPr/>
        <a:lstStyle/>
        <a:p>
          <a:endParaRPr lang="ru-RU"/>
        </a:p>
      </dgm:t>
    </dgm:pt>
    <dgm:pt modelId="{C6FB0413-88EB-4740-B34C-DB78272EC92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ДОХОДЫ</a:t>
          </a:r>
        </a:p>
      </dgm:t>
    </dgm:pt>
    <dgm:pt modelId="{8F39FCBB-2D1E-47B9-82E4-869526D37DF0}" type="parTrans" cxnId="{E5516CB0-6452-4B12-ABF5-4D604E0421E7}">
      <dgm:prSet/>
      <dgm:spPr/>
      <dgm:t>
        <a:bodyPr/>
        <a:lstStyle/>
        <a:p>
          <a:endParaRPr lang="ru-RU"/>
        </a:p>
      </dgm:t>
    </dgm:pt>
    <dgm:pt modelId="{0B29022C-1FA7-489E-BC17-0D22F35AB8C6}" type="sibTrans" cxnId="{E5516CB0-6452-4B12-ABF5-4D604E0421E7}">
      <dgm:prSet/>
      <dgm:spPr/>
      <dgm:t>
        <a:bodyPr/>
        <a:lstStyle/>
        <a:p>
          <a:endParaRPr lang="ru-RU"/>
        </a:p>
      </dgm:t>
    </dgm:pt>
    <dgm:pt modelId="{86D7C361-8605-431A-99E6-B2FFB6F9652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РАСХОДЫ</a:t>
          </a:r>
        </a:p>
      </dgm:t>
    </dgm:pt>
    <dgm:pt modelId="{17C6BD24-5E0D-458F-8622-EC6BFC7C7C77}" type="parTrans" cxnId="{0D344466-82D0-472C-A9AA-D3EC90E53F76}">
      <dgm:prSet/>
      <dgm:spPr/>
      <dgm:t>
        <a:bodyPr/>
        <a:lstStyle/>
        <a:p>
          <a:endParaRPr lang="ru-RU"/>
        </a:p>
      </dgm:t>
    </dgm:pt>
    <dgm:pt modelId="{FD6658E9-E7D6-415F-B707-2EC17998B4ED}" type="sibTrans" cxnId="{0D344466-82D0-472C-A9AA-D3EC90E53F76}">
      <dgm:prSet/>
      <dgm:spPr/>
      <dgm:t>
        <a:bodyPr/>
        <a:lstStyle/>
        <a:p>
          <a:endParaRPr lang="ru-RU"/>
        </a:p>
      </dgm:t>
    </dgm:pt>
    <dgm:pt modelId="{61D4D694-5D99-4DA4-977E-8AFF021F38F6}">
      <dgm:prSet phldrT="[Текст]" custT="1"/>
      <dgm:spPr>
        <a:solidFill>
          <a:srgbClr val="F03F2B"/>
        </a:solidFill>
      </dgm:spPr>
      <dgm:t>
        <a:bodyPr/>
        <a:lstStyle/>
        <a:p>
          <a:r>
            <a:rPr lang="ru-RU" sz="1600" dirty="0"/>
            <a:t>-</a:t>
          </a:r>
        </a:p>
      </dgm:t>
    </dgm:pt>
    <dgm:pt modelId="{802FECAB-5B89-4AA7-88E3-D9776BB83158}" type="parTrans" cxnId="{E78B653B-EF73-46AB-AA4B-A963D25E1787}">
      <dgm:prSet/>
      <dgm:spPr/>
      <dgm:t>
        <a:bodyPr/>
        <a:lstStyle/>
        <a:p>
          <a:endParaRPr lang="ru-RU"/>
        </a:p>
      </dgm:t>
    </dgm:pt>
    <dgm:pt modelId="{7127C226-9AE7-4728-AE67-294B43D21F57}" type="sibTrans" cxnId="{E78B653B-EF73-46AB-AA4B-A963D25E1787}">
      <dgm:prSet/>
      <dgm:spPr/>
      <dgm:t>
        <a:bodyPr/>
        <a:lstStyle/>
        <a:p>
          <a:endParaRPr lang="ru-RU"/>
        </a:p>
      </dgm:t>
    </dgm:pt>
    <dgm:pt modelId="{1BF9F8EA-6266-4FC2-940B-0C974FA0C99D}">
      <dgm:prSet phldrT="[Текст]" custT="1"/>
      <dgm:spPr/>
      <dgm:t>
        <a:bodyPr/>
        <a:lstStyle/>
        <a:p>
          <a:r>
            <a:rPr lang="ru-RU" sz="1400" dirty="0"/>
            <a:t>2021 ГОД   БЮДЖЕТ</a:t>
          </a:r>
        </a:p>
      </dgm:t>
    </dgm:pt>
    <dgm:pt modelId="{84A85E23-6C4F-4F34-865B-D42E21C9B449}" type="parTrans" cxnId="{EFDB8B6E-7EBD-4B5A-B4D4-6427B090A75E}">
      <dgm:prSet/>
      <dgm:spPr/>
      <dgm:t>
        <a:bodyPr/>
        <a:lstStyle/>
        <a:p>
          <a:endParaRPr lang="ru-RU"/>
        </a:p>
      </dgm:t>
    </dgm:pt>
    <dgm:pt modelId="{9A355958-E505-4641-A7E8-1A27BED82DFF}" type="sibTrans" cxnId="{EFDB8B6E-7EBD-4B5A-B4D4-6427B090A75E}">
      <dgm:prSet/>
      <dgm:spPr/>
      <dgm:t>
        <a:bodyPr/>
        <a:lstStyle/>
        <a:p>
          <a:endParaRPr lang="ru-RU"/>
        </a:p>
      </dgm:t>
    </dgm:pt>
    <dgm:pt modelId="{8DEFDD18-C1AA-495F-8503-7134FA9D110A}">
      <dgm:prSet phldrT="[Текст]" custT="1"/>
      <dgm:spPr>
        <a:solidFill>
          <a:srgbClr val="F03F2B"/>
        </a:solidFill>
      </dgm:spPr>
      <dgm:t>
        <a:bodyPr/>
        <a:lstStyle/>
        <a:p>
          <a:r>
            <a:rPr lang="ru-RU" sz="2400" dirty="0"/>
            <a:t>2 231,5</a:t>
          </a:r>
        </a:p>
      </dgm:t>
    </dgm:pt>
    <dgm:pt modelId="{E1620A57-5AFC-48C2-9BB3-021DF189A2E5}" type="parTrans" cxnId="{D96B4515-E072-4E1D-A72E-2E62B28B57E1}">
      <dgm:prSet/>
      <dgm:spPr/>
      <dgm:t>
        <a:bodyPr/>
        <a:lstStyle/>
        <a:p>
          <a:endParaRPr lang="ru-RU"/>
        </a:p>
      </dgm:t>
    </dgm:pt>
    <dgm:pt modelId="{CE864836-E5A4-4B49-A8A4-0DF613CDA6EF}" type="sibTrans" cxnId="{D96B4515-E072-4E1D-A72E-2E62B28B57E1}">
      <dgm:prSet/>
      <dgm:spPr/>
      <dgm:t>
        <a:bodyPr/>
        <a:lstStyle/>
        <a:p>
          <a:endParaRPr lang="ru-RU"/>
        </a:p>
      </dgm:t>
    </dgm:pt>
    <dgm:pt modelId="{15CD2936-8114-49D4-B576-0972C01FBD28}">
      <dgm:prSet phldrT="[Текст]" custT="1"/>
      <dgm:spPr>
        <a:solidFill>
          <a:srgbClr val="F03F2B"/>
        </a:solidFill>
      </dgm:spPr>
      <dgm:t>
        <a:bodyPr/>
        <a:lstStyle/>
        <a:p>
          <a:r>
            <a:rPr lang="ru-RU" sz="2400" dirty="0"/>
            <a:t>2 231,5</a:t>
          </a:r>
        </a:p>
      </dgm:t>
    </dgm:pt>
    <dgm:pt modelId="{A7E21A4C-5EE9-4B74-B2DC-8F1B9FD3CC9D}" type="parTrans" cxnId="{6B1DF2A1-D674-4A71-A858-6F6789406678}">
      <dgm:prSet/>
      <dgm:spPr/>
      <dgm:t>
        <a:bodyPr/>
        <a:lstStyle/>
        <a:p>
          <a:endParaRPr lang="ru-RU"/>
        </a:p>
      </dgm:t>
    </dgm:pt>
    <dgm:pt modelId="{D6907310-6F66-46C9-A92A-710C54A281E7}" type="sibTrans" cxnId="{6B1DF2A1-D674-4A71-A858-6F6789406678}">
      <dgm:prSet/>
      <dgm:spPr/>
      <dgm:t>
        <a:bodyPr/>
        <a:lstStyle/>
        <a:p>
          <a:endParaRPr lang="ru-RU"/>
        </a:p>
      </dgm:t>
    </dgm:pt>
    <dgm:pt modelId="{1ADD555C-375B-471A-AB9F-922F2060A408}" type="pres">
      <dgm:prSet presAssocID="{7311227B-6521-46EE-B6D0-9EA4AD8DAF3B}" presName="theList" presStyleCnt="0">
        <dgm:presLayoutVars>
          <dgm:dir/>
          <dgm:animLvl val="lvl"/>
          <dgm:resizeHandles val="exact"/>
        </dgm:presLayoutVars>
      </dgm:prSet>
      <dgm:spPr/>
    </dgm:pt>
    <dgm:pt modelId="{C20BAE71-89B3-46B3-8EA4-19692136512B}" type="pres">
      <dgm:prSet presAssocID="{FAA885B1-BA08-4B50-BA78-638EA270AE41}" presName="compNode" presStyleCnt="0"/>
      <dgm:spPr/>
    </dgm:pt>
    <dgm:pt modelId="{6553683E-4D7B-429E-A405-8473EAAF9EFD}" type="pres">
      <dgm:prSet presAssocID="{FAA885B1-BA08-4B50-BA78-638EA270AE41}" presName="aNode" presStyleLbl="bgShp" presStyleIdx="0" presStyleCnt="5"/>
      <dgm:spPr/>
    </dgm:pt>
    <dgm:pt modelId="{FC47DA80-6F8A-4B6F-8C8D-74F2996AF8B8}" type="pres">
      <dgm:prSet presAssocID="{FAA885B1-BA08-4B50-BA78-638EA270AE41}" presName="textNode" presStyleLbl="bgShp" presStyleIdx="0" presStyleCnt="5"/>
      <dgm:spPr/>
    </dgm:pt>
    <dgm:pt modelId="{9424F6AD-3F73-4827-A1CC-54600ED698B1}" type="pres">
      <dgm:prSet presAssocID="{FAA885B1-BA08-4B50-BA78-638EA270AE41}" presName="compChildNode" presStyleCnt="0"/>
      <dgm:spPr/>
    </dgm:pt>
    <dgm:pt modelId="{859053D2-AA79-4F87-AF0A-6F3B282DCB32}" type="pres">
      <dgm:prSet presAssocID="{FAA885B1-BA08-4B50-BA78-638EA270AE41}" presName="theInnerList" presStyleCnt="0"/>
      <dgm:spPr/>
    </dgm:pt>
    <dgm:pt modelId="{DDB45F19-57FA-4629-9375-1E86148D5E57}" type="pres">
      <dgm:prSet presAssocID="{C6FB0413-88EB-4740-B34C-DB78272EC921}" presName="childNode" presStyleLbl="node1" presStyleIdx="0" presStyleCnt="15">
        <dgm:presLayoutVars>
          <dgm:bulletEnabled val="1"/>
        </dgm:presLayoutVars>
      </dgm:prSet>
      <dgm:spPr/>
    </dgm:pt>
    <dgm:pt modelId="{E94A055B-9AC9-403A-A71A-805AD7D4D714}" type="pres">
      <dgm:prSet presAssocID="{C6FB0413-88EB-4740-B34C-DB78272EC921}" presName="aSpace2" presStyleCnt="0"/>
      <dgm:spPr/>
    </dgm:pt>
    <dgm:pt modelId="{6F0EF88D-65C9-42A5-9F02-2B0F83405762}" type="pres">
      <dgm:prSet presAssocID="{86D7C361-8605-431A-99E6-B2FFB6F96520}" presName="childNode" presStyleLbl="node1" presStyleIdx="1" presStyleCnt="15">
        <dgm:presLayoutVars>
          <dgm:bulletEnabled val="1"/>
        </dgm:presLayoutVars>
      </dgm:prSet>
      <dgm:spPr/>
    </dgm:pt>
    <dgm:pt modelId="{BC5CD388-C970-4CFC-B71E-FBE6BFE64215}" type="pres">
      <dgm:prSet presAssocID="{86D7C361-8605-431A-99E6-B2FFB6F96520}" presName="aSpace2" presStyleCnt="0"/>
      <dgm:spPr/>
    </dgm:pt>
    <dgm:pt modelId="{697CC50A-504F-4674-BED7-99F6AA5ABD2B}" type="pres">
      <dgm:prSet presAssocID="{FF83ECBB-608F-4A67-8B65-5F66A3776933}" presName="childNode" presStyleLbl="node1" presStyleIdx="2" presStyleCnt="15">
        <dgm:presLayoutVars>
          <dgm:bulletEnabled val="1"/>
        </dgm:presLayoutVars>
      </dgm:prSet>
      <dgm:spPr/>
    </dgm:pt>
    <dgm:pt modelId="{D0522636-5607-430E-B421-540A4B57E164}" type="pres">
      <dgm:prSet presAssocID="{FAA885B1-BA08-4B50-BA78-638EA270AE41}" presName="aSpace" presStyleCnt="0"/>
      <dgm:spPr/>
    </dgm:pt>
    <dgm:pt modelId="{9838D6FC-17CE-4A6D-8C1D-7071BA7D6F34}" type="pres">
      <dgm:prSet presAssocID="{1BF9F8EA-6266-4FC2-940B-0C974FA0C99D}" presName="compNode" presStyleCnt="0"/>
      <dgm:spPr/>
    </dgm:pt>
    <dgm:pt modelId="{679850FB-141A-42B5-BE82-F67542E0B934}" type="pres">
      <dgm:prSet presAssocID="{1BF9F8EA-6266-4FC2-940B-0C974FA0C99D}" presName="aNode" presStyleLbl="bgShp" presStyleIdx="1" presStyleCnt="5"/>
      <dgm:spPr/>
    </dgm:pt>
    <dgm:pt modelId="{DD11B841-0775-4997-8BEB-7282A9BB0FB8}" type="pres">
      <dgm:prSet presAssocID="{1BF9F8EA-6266-4FC2-940B-0C974FA0C99D}" presName="textNode" presStyleLbl="bgShp" presStyleIdx="1" presStyleCnt="5"/>
      <dgm:spPr/>
    </dgm:pt>
    <dgm:pt modelId="{C463000D-DD86-4B49-A8DF-C939CE7A8A32}" type="pres">
      <dgm:prSet presAssocID="{1BF9F8EA-6266-4FC2-940B-0C974FA0C99D}" presName="compChildNode" presStyleCnt="0"/>
      <dgm:spPr/>
    </dgm:pt>
    <dgm:pt modelId="{2C742DE6-B2E7-4CBC-9C32-FD39BFDA9853}" type="pres">
      <dgm:prSet presAssocID="{1BF9F8EA-6266-4FC2-940B-0C974FA0C99D}" presName="theInnerList" presStyleCnt="0"/>
      <dgm:spPr/>
    </dgm:pt>
    <dgm:pt modelId="{9DD7C4E9-DE26-454A-B7EC-53BFD0939290}" type="pres">
      <dgm:prSet presAssocID="{8DEFDD18-C1AA-495F-8503-7134FA9D110A}" presName="childNode" presStyleLbl="node1" presStyleIdx="3" presStyleCnt="15">
        <dgm:presLayoutVars>
          <dgm:bulletEnabled val="1"/>
        </dgm:presLayoutVars>
      </dgm:prSet>
      <dgm:spPr/>
    </dgm:pt>
    <dgm:pt modelId="{52FA9DF6-7ADC-406A-8A75-CA918105CBFE}" type="pres">
      <dgm:prSet presAssocID="{8DEFDD18-C1AA-495F-8503-7134FA9D110A}" presName="aSpace2" presStyleCnt="0"/>
      <dgm:spPr/>
    </dgm:pt>
    <dgm:pt modelId="{3064ACBA-5E9F-4E33-BA48-A9C6EA8B493D}" type="pres">
      <dgm:prSet presAssocID="{15CD2936-8114-49D4-B576-0972C01FBD28}" presName="childNode" presStyleLbl="node1" presStyleIdx="4" presStyleCnt="15">
        <dgm:presLayoutVars>
          <dgm:bulletEnabled val="1"/>
        </dgm:presLayoutVars>
      </dgm:prSet>
      <dgm:spPr/>
    </dgm:pt>
    <dgm:pt modelId="{05108EBF-54BB-48D5-9E35-CDCEF7127250}" type="pres">
      <dgm:prSet presAssocID="{15CD2936-8114-49D4-B576-0972C01FBD28}" presName="aSpace2" presStyleCnt="0"/>
      <dgm:spPr/>
    </dgm:pt>
    <dgm:pt modelId="{D79A9271-3F16-47A0-8F36-8CEB720A13B0}" type="pres">
      <dgm:prSet presAssocID="{61D4D694-5D99-4DA4-977E-8AFF021F38F6}" presName="childNode" presStyleLbl="node1" presStyleIdx="5" presStyleCnt="15">
        <dgm:presLayoutVars>
          <dgm:bulletEnabled val="1"/>
        </dgm:presLayoutVars>
      </dgm:prSet>
      <dgm:spPr/>
    </dgm:pt>
    <dgm:pt modelId="{CBB4DF3B-DCFF-4636-9C7A-7B65EFF2AD5E}" type="pres">
      <dgm:prSet presAssocID="{1BF9F8EA-6266-4FC2-940B-0C974FA0C99D}" presName="aSpace" presStyleCnt="0"/>
      <dgm:spPr/>
    </dgm:pt>
    <dgm:pt modelId="{0D38B2F5-B9D2-412A-988D-AD268A333C3E}" type="pres">
      <dgm:prSet presAssocID="{B3DAF46D-935C-4135-AC82-7B1D4383E727}" presName="compNode" presStyleCnt="0"/>
      <dgm:spPr/>
    </dgm:pt>
    <dgm:pt modelId="{56B887E9-2BB0-4E47-910A-F8973E77B198}" type="pres">
      <dgm:prSet presAssocID="{B3DAF46D-935C-4135-AC82-7B1D4383E727}" presName="aNode" presStyleLbl="bgShp" presStyleIdx="2" presStyleCnt="5"/>
      <dgm:spPr/>
    </dgm:pt>
    <dgm:pt modelId="{D0191E68-F798-479B-B689-F1C56862DEDA}" type="pres">
      <dgm:prSet presAssocID="{B3DAF46D-935C-4135-AC82-7B1D4383E727}" presName="textNode" presStyleLbl="bgShp" presStyleIdx="2" presStyleCnt="5"/>
      <dgm:spPr/>
    </dgm:pt>
    <dgm:pt modelId="{2503B508-A094-4ABC-9DFA-F04929A74608}" type="pres">
      <dgm:prSet presAssocID="{B3DAF46D-935C-4135-AC82-7B1D4383E727}" presName="compChildNode" presStyleCnt="0"/>
      <dgm:spPr/>
    </dgm:pt>
    <dgm:pt modelId="{895D919A-479C-43B9-8E4D-8BA89A4706DE}" type="pres">
      <dgm:prSet presAssocID="{B3DAF46D-935C-4135-AC82-7B1D4383E727}" presName="theInnerList" presStyleCnt="0"/>
      <dgm:spPr/>
    </dgm:pt>
    <dgm:pt modelId="{75294861-7484-49E0-A275-34EFC25C5865}" type="pres">
      <dgm:prSet presAssocID="{85FF6322-F84E-429A-8776-4EE720703F0C}" presName="childNode" presStyleLbl="node1" presStyleIdx="6" presStyleCnt="15">
        <dgm:presLayoutVars>
          <dgm:bulletEnabled val="1"/>
        </dgm:presLayoutVars>
      </dgm:prSet>
      <dgm:spPr/>
    </dgm:pt>
    <dgm:pt modelId="{4948885E-3A59-4A58-BB00-FC658B523CB3}" type="pres">
      <dgm:prSet presAssocID="{85FF6322-F84E-429A-8776-4EE720703F0C}" presName="aSpace2" presStyleCnt="0"/>
      <dgm:spPr/>
    </dgm:pt>
    <dgm:pt modelId="{16A00CE9-D643-4CA9-A805-2AAF33606D49}" type="pres">
      <dgm:prSet presAssocID="{18240831-1590-460E-A7DC-A2890B01D598}" presName="childNode" presStyleLbl="node1" presStyleIdx="7" presStyleCnt="15">
        <dgm:presLayoutVars>
          <dgm:bulletEnabled val="1"/>
        </dgm:presLayoutVars>
      </dgm:prSet>
      <dgm:spPr/>
    </dgm:pt>
    <dgm:pt modelId="{79C181FA-8E50-43F5-928D-2291E0A36107}" type="pres">
      <dgm:prSet presAssocID="{18240831-1590-460E-A7DC-A2890B01D598}" presName="aSpace2" presStyleCnt="0"/>
      <dgm:spPr/>
    </dgm:pt>
    <dgm:pt modelId="{71906FEF-1F2A-4CBE-83E0-C9BA96236E09}" type="pres">
      <dgm:prSet presAssocID="{D482290C-0F40-4F17-8308-23A3CEC36936}" presName="childNode" presStyleLbl="node1" presStyleIdx="8" presStyleCnt="15">
        <dgm:presLayoutVars>
          <dgm:bulletEnabled val="1"/>
        </dgm:presLayoutVars>
      </dgm:prSet>
      <dgm:spPr/>
    </dgm:pt>
    <dgm:pt modelId="{25A4A6FC-8206-4F5A-9F0E-F24A08373AF7}" type="pres">
      <dgm:prSet presAssocID="{B3DAF46D-935C-4135-AC82-7B1D4383E727}" presName="aSpace" presStyleCnt="0"/>
      <dgm:spPr/>
    </dgm:pt>
    <dgm:pt modelId="{F45D73A3-E6AE-4D31-92CC-1EB6E70CD426}" type="pres">
      <dgm:prSet presAssocID="{238EFC30-B116-4EA5-8AA8-83538FA6A7B5}" presName="compNode" presStyleCnt="0"/>
      <dgm:spPr/>
    </dgm:pt>
    <dgm:pt modelId="{01DE381D-4DD2-4A5A-9109-4F4E30F86EBF}" type="pres">
      <dgm:prSet presAssocID="{238EFC30-B116-4EA5-8AA8-83538FA6A7B5}" presName="aNode" presStyleLbl="bgShp" presStyleIdx="3" presStyleCnt="5"/>
      <dgm:spPr/>
    </dgm:pt>
    <dgm:pt modelId="{8C585A38-6BA5-4D83-B268-A92C4285891A}" type="pres">
      <dgm:prSet presAssocID="{238EFC30-B116-4EA5-8AA8-83538FA6A7B5}" presName="textNode" presStyleLbl="bgShp" presStyleIdx="3" presStyleCnt="5"/>
      <dgm:spPr/>
    </dgm:pt>
    <dgm:pt modelId="{E59FAEC7-56D6-4CF5-9415-7EE3E2B534DB}" type="pres">
      <dgm:prSet presAssocID="{238EFC30-B116-4EA5-8AA8-83538FA6A7B5}" presName="compChildNode" presStyleCnt="0"/>
      <dgm:spPr/>
    </dgm:pt>
    <dgm:pt modelId="{2214A4CD-12AD-4121-A276-0603E5967572}" type="pres">
      <dgm:prSet presAssocID="{238EFC30-B116-4EA5-8AA8-83538FA6A7B5}" presName="theInnerList" presStyleCnt="0"/>
      <dgm:spPr/>
    </dgm:pt>
    <dgm:pt modelId="{817D9728-27E7-42B3-9EB9-AAACEBA67F43}" type="pres">
      <dgm:prSet presAssocID="{C83C6946-6908-4F29-BA05-225DAE097AC1}" presName="childNode" presStyleLbl="node1" presStyleIdx="9" presStyleCnt="15">
        <dgm:presLayoutVars>
          <dgm:bulletEnabled val="1"/>
        </dgm:presLayoutVars>
      </dgm:prSet>
      <dgm:spPr/>
    </dgm:pt>
    <dgm:pt modelId="{9CE38A39-7C6C-46C5-A7BD-C307BC7E4DF9}" type="pres">
      <dgm:prSet presAssocID="{C83C6946-6908-4F29-BA05-225DAE097AC1}" presName="aSpace2" presStyleCnt="0"/>
      <dgm:spPr/>
    </dgm:pt>
    <dgm:pt modelId="{7209B8F2-2E88-452A-B9C2-B54AFFFFB8B3}" type="pres">
      <dgm:prSet presAssocID="{22B488F0-F439-4757-AE63-A9F0D32CA1F9}" presName="childNode" presStyleLbl="node1" presStyleIdx="10" presStyleCnt="15">
        <dgm:presLayoutVars>
          <dgm:bulletEnabled val="1"/>
        </dgm:presLayoutVars>
      </dgm:prSet>
      <dgm:spPr/>
    </dgm:pt>
    <dgm:pt modelId="{0C0AC15B-2B70-4C69-9EFE-DDC08A5A1E43}" type="pres">
      <dgm:prSet presAssocID="{22B488F0-F439-4757-AE63-A9F0D32CA1F9}" presName="aSpace2" presStyleCnt="0"/>
      <dgm:spPr/>
    </dgm:pt>
    <dgm:pt modelId="{9E3092CA-5197-4D21-AE25-35B27FBD8655}" type="pres">
      <dgm:prSet presAssocID="{2817F5B9-FC1E-4FF0-92D1-94BFD6D61515}" presName="childNode" presStyleLbl="node1" presStyleIdx="11" presStyleCnt="15">
        <dgm:presLayoutVars>
          <dgm:bulletEnabled val="1"/>
        </dgm:presLayoutVars>
      </dgm:prSet>
      <dgm:spPr/>
    </dgm:pt>
    <dgm:pt modelId="{B1DC4A0D-20DB-4217-863D-9517C635EABA}" type="pres">
      <dgm:prSet presAssocID="{238EFC30-B116-4EA5-8AA8-83538FA6A7B5}" presName="aSpace" presStyleCnt="0"/>
      <dgm:spPr/>
    </dgm:pt>
    <dgm:pt modelId="{06F23B66-203F-4285-A908-42D8F1A18346}" type="pres">
      <dgm:prSet presAssocID="{FAB83925-DEE9-4AFC-8F2C-37F549F4BABC}" presName="compNode" presStyleCnt="0"/>
      <dgm:spPr/>
    </dgm:pt>
    <dgm:pt modelId="{D3705910-2543-437C-9AEC-ED0E95238A26}" type="pres">
      <dgm:prSet presAssocID="{FAB83925-DEE9-4AFC-8F2C-37F549F4BABC}" presName="aNode" presStyleLbl="bgShp" presStyleIdx="4" presStyleCnt="5"/>
      <dgm:spPr/>
    </dgm:pt>
    <dgm:pt modelId="{0E73D504-C126-4828-9601-7D1BFEFA0393}" type="pres">
      <dgm:prSet presAssocID="{FAB83925-DEE9-4AFC-8F2C-37F549F4BABC}" presName="textNode" presStyleLbl="bgShp" presStyleIdx="4" presStyleCnt="5"/>
      <dgm:spPr/>
    </dgm:pt>
    <dgm:pt modelId="{AD770A9D-DD74-4597-828C-D6209BF5510F}" type="pres">
      <dgm:prSet presAssocID="{FAB83925-DEE9-4AFC-8F2C-37F549F4BABC}" presName="compChildNode" presStyleCnt="0"/>
      <dgm:spPr/>
    </dgm:pt>
    <dgm:pt modelId="{550D0D11-1247-42D4-8982-424210E8398D}" type="pres">
      <dgm:prSet presAssocID="{FAB83925-DEE9-4AFC-8F2C-37F549F4BABC}" presName="theInnerList" presStyleCnt="0"/>
      <dgm:spPr/>
    </dgm:pt>
    <dgm:pt modelId="{15AD8C08-0A3F-45AC-B89C-909CF795F85D}" type="pres">
      <dgm:prSet presAssocID="{1DD7B938-2C0C-4021-967A-47A05F0EFA24}" presName="childNode" presStyleLbl="node1" presStyleIdx="12" presStyleCnt="15">
        <dgm:presLayoutVars>
          <dgm:bulletEnabled val="1"/>
        </dgm:presLayoutVars>
      </dgm:prSet>
      <dgm:spPr/>
    </dgm:pt>
    <dgm:pt modelId="{19E1E3CB-9182-4D4A-B0C1-4AC878009FB7}" type="pres">
      <dgm:prSet presAssocID="{1DD7B938-2C0C-4021-967A-47A05F0EFA24}" presName="aSpace2" presStyleCnt="0"/>
      <dgm:spPr/>
    </dgm:pt>
    <dgm:pt modelId="{8D44E7A8-BBB0-4627-93B9-6D83BA50C8EC}" type="pres">
      <dgm:prSet presAssocID="{3E2AABCF-D851-4FAB-87B0-9BB514D563D2}" presName="childNode" presStyleLbl="node1" presStyleIdx="13" presStyleCnt="15">
        <dgm:presLayoutVars>
          <dgm:bulletEnabled val="1"/>
        </dgm:presLayoutVars>
      </dgm:prSet>
      <dgm:spPr/>
    </dgm:pt>
    <dgm:pt modelId="{5641D421-8D3A-44C3-A55D-E65904C3B790}" type="pres">
      <dgm:prSet presAssocID="{3E2AABCF-D851-4FAB-87B0-9BB514D563D2}" presName="aSpace2" presStyleCnt="0"/>
      <dgm:spPr/>
    </dgm:pt>
    <dgm:pt modelId="{D9D943C3-DDF2-4CE4-B516-EBD9E221A0F2}" type="pres">
      <dgm:prSet presAssocID="{D52B054B-0ED2-40AD-AF15-82353ACDE081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1E8B4302-6535-4753-A4C1-00843C945366}" srcId="{7311227B-6521-46EE-B6D0-9EA4AD8DAF3B}" destId="{238EFC30-B116-4EA5-8AA8-83538FA6A7B5}" srcOrd="3" destOrd="0" parTransId="{74BA9345-A04D-4912-B152-90821F45761B}" sibTransId="{9A4B6E47-9D3F-45C6-989A-8A0AD732BDD2}"/>
    <dgm:cxn modelId="{4F71D702-7E0D-444B-961F-BFD3A9D9C796}" type="presOf" srcId="{7311227B-6521-46EE-B6D0-9EA4AD8DAF3B}" destId="{1ADD555C-375B-471A-AB9F-922F2060A408}" srcOrd="0" destOrd="0" presId="urn:microsoft.com/office/officeart/2005/8/layout/lProcess2"/>
    <dgm:cxn modelId="{B1431C03-1CCC-48DE-A093-56D2B0078D78}" srcId="{7311227B-6521-46EE-B6D0-9EA4AD8DAF3B}" destId="{FAA885B1-BA08-4B50-BA78-638EA270AE41}" srcOrd="0" destOrd="0" parTransId="{7AECB77F-3560-4256-BC6E-58B7170BBA19}" sibTransId="{99954703-8947-4149-BE20-0168758A03E0}"/>
    <dgm:cxn modelId="{A226DB05-9463-46A4-9227-CD1E1885A5A7}" type="presOf" srcId="{FAB83925-DEE9-4AFC-8F2C-37F549F4BABC}" destId="{D3705910-2543-437C-9AEC-ED0E95238A26}" srcOrd="0" destOrd="0" presId="urn:microsoft.com/office/officeart/2005/8/layout/lProcess2"/>
    <dgm:cxn modelId="{057ED50F-787C-480C-9222-89E42098CF25}" type="presOf" srcId="{B3DAF46D-935C-4135-AC82-7B1D4383E727}" destId="{D0191E68-F798-479B-B689-F1C56862DEDA}" srcOrd="1" destOrd="0" presId="urn:microsoft.com/office/officeart/2005/8/layout/lProcess2"/>
    <dgm:cxn modelId="{BF8D8B10-25D4-41EA-BD62-DBF8CA6644C4}" type="presOf" srcId="{2817F5B9-FC1E-4FF0-92D1-94BFD6D61515}" destId="{9E3092CA-5197-4D21-AE25-35B27FBD8655}" srcOrd="0" destOrd="0" presId="urn:microsoft.com/office/officeart/2005/8/layout/lProcess2"/>
    <dgm:cxn modelId="{D96B4515-E072-4E1D-A72E-2E62B28B57E1}" srcId="{1BF9F8EA-6266-4FC2-940B-0C974FA0C99D}" destId="{8DEFDD18-C1AA-495F-8503-7134FA9D110A}" srcOrd="0" destOrd="0" parTransId="{E1620A57-5AFC-48C2-9BB3-021DF189A2E5}" sibTransId="{CE864836-E5A4-4B49-A8A4-0DF613CDA6EF}"/>
    <dgm:cxn modelId="{2359D617-48E3-4761-83E2-C76EF8E31296}" srcId="{FAA885B1-BA08-4B50-BA78-638EA270AE41}" destId="{FF83ECBB-608F-4A67-8B65-5F66A3776933}" srcOrd="2" destOrd="0" parTransId="{E34E2831-EF90-4BD5-9646-68B3BC121A03}" sibTransId="{448E551A-BA2F-4764-9C8F-166E2DECF027}"/>
    <dgm:cxn modelId="{33B1C119-7241-46F0-A615-C350593CF632}" srcId="{7311227B-6521-46EE-B6D0-9EA4AD8DAF3B}" destId="{B3DAF46D-935C-4135-AC82-7B1D4383E727}" srcOrd="2" destOrd="0" parTransId="{2034D8CC-08F3-4F54-BEB7-74223179C39F}" sibTransId="{0ADAEAA7-F86B-4190-8183-6DD45C3FD2D1}"/>
    <dgm:cxn modelId="{8490CC23-8255-4153-A6BF-49DACE709702}" srcId="{238EFC30-B116-4EA5-8AA8-83538FA6A7B5}" destId="{C83C6946-6908-4F29-BA05-225DAE097AC1}" srcOrd="0" destOrd="0" parTransId="{930E40EC-E3BA-4B4E-8510-DF374CF20EFC}" sibTransId="{99C106F5-B356-40EE-BFA2-E707F47230C5}"/>
    <dgm:cxn modelId="{42FD9E29-D022-479F-A068-DA2424410936}" srcId="{238EFC30-B116-4EA5-8AA8-83538FA6A7B5}" destId="{2817F5B9-FC1E-4FF0-92D1-94BFD6D61515}" srcOrd="2" destOrd="0" parTransId="{4127AED5-1ED0-40C8-9ABF-CB26AA2D70CC}" sibTransId="{1FEF8C47-E0C3-49E1-A97E-948B5EE15649}"/>
    <dgm:cxn modelId="{5D48A02D-FC1D-4CE8-82C5-3F43CE946A42}" srcId="{B3DAF46D-935C-4135-AC82-7B1D4383E727}" destId="{85FF6322-F84E-429A-8776-4EE720703F0C}" srcOrd="0" destOrd="0" parTransId="{A1EDCFB6-25EB-4182-989B-0773A8B07EED}" sibTransId="{466A9283-CD7E-4826-A382-65078910CA09}"/>
    <dgm:cxn modelId="{5A84582E-80EB-439A-A591-CEBB262E1C20}" type="presOf" srcId="{FAA885B1-BA08-4B50-BA78-638EA270AE41}" destId="{FC47DA80-6F8A-4B6F-8C8D-74F2996AF8B8}" srcOrd="1" destOrd="0" presId="urn:microsoft.com/office/officeart/2005/8/layout/lProcess2"/>
    <dgm:cxn modelId="{88AB8C2F-EE11-46E4-8230-E3F47263BFB6}" type="presOf" srcId="{1DD7B938-2C0C-4021-967A-47A05F0EFA24}" destId="{15AD8C08-0A3F-45AC-B89C-909CF795F85D}" srcOrd="0" destOrd="0" presId="urn:microsoft.com/office/officeart/2005/8/layout/lProcess2"/>
    <dgm:cxn modelId="{2871F738-8A5C-4126-B55E-69A7A7E09286}" type="presOf" srcId="{85FF6322-F84E-429A-8776-4EE720703F0C}" destId="{75294861-7484-49E0-A275-34EFC25C5865}" srcOrd="0" destOrd="0" presId="urn:microsoft.com/office/officeart/2005/8/layout/lProcess2"/>
    <dgm:cxn modelId="{55C49839-10CD-455F-8840-6D558B14F0FB}" srcId="{FAB83925-DEE9-4AFC-8F2C-37F549F4BABC}" destId="{D52B054B-0ED2-40AD-AF15-82353ACDE081}" srcOrd="2" destOrd="0" parTransId="{B75CC520-5DB5-48EA-B232-CF0AFFFB41AB}" sibTransId="{7170D181-ED15-49EA-A18A-B95D08598611}"/>
    <dgm:cxn modelId="{E78B653B-EF73-46AB-AA4B-A963D25E1787}" srcId="{1BF9F8EA-6266-4FC2-940B-0C974FA0C99D}" destId="{61D4D694-5D99-4DA4-977E-8AFF021F38F6}" srcOrd="2" destOrd="0" parTransId="{802FECAB-5B89-4AA7-88E3-D9776BB83158}" sibTransId="{7127C226-9AE7-4728-AE67-294B43D21F57}"/>
    <dgm:cxn modelId="{0D344466-82D0-472C-A9AA-D3EC90E53F76}" srcId="{FAA885B1-BA08-4B50-BA78-638EA270AE41}" destId="{86D7C361-8605-431A-99E6-B2FFB6F96520}" srcOrd="1" destOrd="0" parTransId="{17C6BD24-5E0D-458F-8622-EC6BFC7C7C77}" sibTransId="{FD6658E9-E7D6-415F-B707-2EC17998B4ED}"/>
    <dgm:cxn modelId="{A79B6947-D74F-4A7B-A440-2713ADA9B10F}" type="presOf" srcId="{238EFC30-B116-4EA5-8AA8-83538FA6A7B5}" destId="{8C585A38-6BA5-4D83-B268-A92C4285891A}" srcOrd="1" destOrd="0" presId="urn:microsoft.com/office/officeart/2005/8/layout/lProcess2"/>
    <dgm:cxn modelId="{EFDB8B6E-7EBD-4B5A-B4D4-6427B090A75E}" srcId="{7311227B-6521-46EE-B6D0-9EA4AD8DAF3B}" destId="{1BF9F8EA-6266-4FC2-940B-0C974FA0C99D}" srcOrd="1" destOrd="0" parTransId="{84A85E23-6C4F-4F34-865B-D42E21C9B449}" sibTransId="{9A355958-E505-4641-A7E8-1A27BED82DFF}"/>
    <dgm:cxn modelId="{223E6475-43F0-4BD9-A58F-85B8D64E61EF}" type="presOf" srcId="{D52B054B-0ED2-40AD-AF15-82353ACDE081}" destId="{D9D943C3-DDF2-4CE4-B516-EBD9E221A0F2}" srcOrd="0" destOrd="0" presId="urn:microsoft.com/office/officeart/2005/8/layout/lProcess2"/>
    <dgm:cxn modelId="{3C33CF78-016B-4A39-A957-B0A7F913E11E}" srcId="{7311227B-6521-46EE-B6D0-9EA4AD8DAF3B}" destId="{FAB83925-DEE9-4AFC-8F2C-37F549F4BABC}" srcOrd="4" destOrd="0" parTransId="{90EE1DA8-364C-40EE-9D13-428735C9A9A4}" sibTransId="{B1363DCB-C63C-475A-ADD5-8966F8135430}"/>
    <dgm:cxn modelId="{2A6F6459-CA10-470C-B233-AD0031357134}" type="presOf" srcId="{FAA885B1-BA08-4B50-BA78-638EA270AE41}" destId="{6553683E-4D7B-429E-A405-8473EAAF9EFD}" srcOrd="0" destOrd="0" presId="urn:microsoft.com/office/officeart/2005/8/layout/lProcess2"/>
    <dgm:cxn modelId="{09A6147B-B8E1-474C-8DB9-7340DF4A261B}" type="presOf" srcId="{1BF9F8EA-6266-4FC2-940B-0C974FA0C99D}" destId="{679850FB-141A-42B5-BE82-F67542E0B934}" srcOrd="0" destOrd="0" presId="urn:microsoft.com/office/officeart/2005/8/layout/lProcess2"/>
    <dgm:cxn modelId="{EF9FE77B-5403-422E-BC5E-384CCDDE200C}" srcId="{FAB83925-DEE9-4AFC-8F2C-37F549F4BABC}" destId="{1DD7B938-2C0C-4021-967A-47A05F0EFA24}" srcOrd="0" destOrd="0" parTransId="{2EE3B96A-9B98-41E3-BC10-22C57C9718C6}" sibTransId="{D52EDA8C-47B4-4BDC-A8C8-2C4401FE2FE4}"/>
    <dgm:cxn modelId="{7C89787F-AF58-497A-B2ED-18D297E56384}" type="presOf" srcId="{D482290C-0F40-4F17-8308-23A3CEC36936}" destId="{71906FEF-1F2A-4CBE-83E0-C9BA96236E09}" srcOrd="0" destOrd="0" presId="urn:microsoft.com/office/officeart/2005/8/layout/lProcess2"/>
    <dgm:cxn modelId="{A2A2A284-6749-4EE2-AD46-62287B48C42A}" type="presOf" srcId="{C83C6946-6908-4F29-BA05-225DAE097AC1}" destId="{817D9728-27E7-42B3-9EB9-AAACEBA67F43}" srcOrd="0" destOrd="0" presId="urn:microsoft.com/office/officeart/2005/8/layout/lProcess2"/>
    <dgm:cxn modelId="{43706986-2D09-416B-826F-8C43FB83BCF3}" type="presOf" srcId="{61D4D694-5D99-4DA4-977E-8AFF021F38F6}" destId="{D79A9271-3F16-47A0-8F36-8CEB720A13B0}" srcOrd="0" destOrd="0" presId="urn:microsoft.com/office/officeart/2005/8/layout/lProcess2"/>
    <dgm:cxn modelId="{0142498E-1BF7-4C04-BDA4-819C04D56141}" type="presOf" srcId="{86D7C361-8605-431A-99E6-B2FFB6F96520}" destId="{6F0EF88D-65C9-42A5-9F02-2B0F83405762}" srcOrd="0" destOrd="0" presId="urn:microsoft.com/office/officeart/2005/8/layout/lProcess2"/>
    <dgm:cxn modelId="{0104FC94-0157-4BCF-AF26-5697430FA392}" type="presOf" srcId="{FAB83925-DEE9-4AFC-8F2C-37F549F4BABC}" destId="{0E73D504-C126-4828-9601-7D1BFEFA0393}" srcOrd="1" destOrd="0" presId="urn:microsoft.com/office/officeart/2005/8/layout/lProcess2"/>
    <dgm:cxn modelId="{EC8FAD9C-1C7C-46F4-85CE-9D6A1F5769B6}" type="presOf" srcId="{18240831-1590-460E-A7DC-A2890B01D598}" destId="{16A00CE9-D643-4CA9-A805-2AAF33606D49}" srcOrd="0" destOrd="0" presId="urn:microsoft.com/office/officeart/2005/8/layout/lProcess2"/>
    <dgm:cxn modelId="{6B1DF2A1-D674-4A71-A858-6F6789406678}" srcId="{1BF9F8EA-6266-4FC2-940B-0C974FA0C99D}" destId="{15CD2936-8114-49D4-B576-0972C01FBD28}" srcOrd="1" destOrd="0" parTransId="{A7E21A4C-5EE9-4B74-B2DC-8F1B9FD3CC9D}" sibTransId="{D6907310-6F66-46C9-A92A-710C54A281E7}"/>
    <dgm:cxn modelId="{B9A046A5-074D-4E32-8308-6A09F4BBFCC7}" srcId="{B3DAF46D-935C-4135-AC82-7B1D4383E727}" destId="{D482290C-0F40-4F17-8308-23A3CEC36936}" srcOrd="2" destOrd="0" parTransId="{44E66F8F-B1D1-4DD5-B5A6-134BB81C50C7}" sibTransId="{CDB628E8-A25D-4C4B-A088-5CE3E421B3CF}"/>
    <dgm:cxn modelId="{35DC8DAB-C775-41BF-B26A-4C523D626DB2}" type="presOf" srcId="{C6FB0413-88EB-4740-B34C-DB78272EC921}" destId="{DDB45F19-57FA-4629-9375-1E86148D5E57}" srcOrd="0" destOrd="0" presId="urn:microsoft.com/office/officeart/2005/8/layout/lProcess2"/>
    <dgm:cxn modelId="{E5516CB0-6452-4B12-ABF5-4D604E0421E7}" srcId="{FAA885B1-BA08-4B50-BA78-638EA270AE41}" destId="{C6FB0413-88EB-4740-B34C-DB78272EC921}" srcOrd="0" destOrd="0" parTransId="{8F39FCBB-2D1E-47B9-82E4-869526D37DF0}" sibTransId="{0B29022C-1FA7-489E-BC17-0D22F35AB8C6}"/>
    <dgm:cxn modelId="{6E1217BB-A5C7-441D-9F2E-DA10F76CCE65}" type="presOf" srcId="{15CD2936-8114-49D4-B576-0972C01FBD28}" destId="{3064ACBA-5E9F-4E33-BA48-A9C6EA8B493D}" srcOrd="0" destOrd="0" presId="urn:microsoft.com/office/officeart/2005/8/layout/lProcess2"/>
    <dgm:cxn modelId="{ADA79CBB-499F-4460-91F1-223BE7ABD607}" type="presOf" srcId="{8DEFDD18-C1AA-495F-8503-7134FA9D110A}" destId="{9DD7C4E9-DE26-454A-B7EC-53BFD0939290}" srcOrd="0" destOrd="0" presId="urn:microsoft.com/office/officeart/2005/8/layout/lProcess2"/>
    <dgm:cxn modelId="{79FFC0BD-AB1E-465F-B8DE-4FE29E4AEA6D}" srcId="{238EFC30-B116-4EA5-8AA8-83538FA6A7B5}" destId="{22B488F0-F439-4757-AE63-A9F0D32CA1F9}" srcOrd="1" destOrd="0" parTransId="{1C278CE4-9378-4DFA-89DB-4E18B33182F4}" sibTransId="{F036DFA8-6A37-446A-BE0E-69CB16F99261}"/>
    <dgm:cxn modelId="{C785EBC0-63EF-4A9C-AFC6-B5436BE64F16}" srcId="{B3DAF46D-935C-4135-AC82-7B1D4383E727}" destId="{18240831-1590-460E-A7DC-A2890B01D598}" srcOrd="1" destOrd="0" parTransId="{D6525419-C442-4B13-9895-E11C05555C26}" sibTransId="{8E04033D-3AE3-4153-B7A2-1F59A491CEA4}"/>
    <dgm:cxn modelId="{556DD5D6-57AD-498C-B6A1-2A79A99D3255}" type="presOf" srcId="{B3DAF46D-935C-4135-AC82-7B1D4383E727}" destId="{56B887E9-2BB0-4E47-910A-F8973E77B198}" srcOrd="0" destOrd="0" presId="urn:microsoft.com/office/officeart/2005/8/layout/lProcess2"/>
    <dgm:cxn modelId="{0517B0D8-941F-43AE-8778-348BA8D357CE}" type="presOf" srcId="{FF83ECBB-608F-4A67-8B65-5F66A3776933}" destId="{697CC50A-504F-4674-BED7-99F6AA5ABD2B}" srcOrd="0" destOrd="0" presId="urn:microsoft.com/office/officeart/2005/8/layout/lProcess2"/>
    <dgm:cxn modelId="{7152CFD8-8D70-42DD-BCE0-5F90CBA42236}" type="presOf" srcId="{3E2AABCF-D851-4FAB-87B0-9BB514D563D2}" destId="{8D44E7A8-BBB0-4627-93B9-6D83BA50C8EC}" srcOrd="0" destOrd="0" presId="urn:microsoft.com/office/officeart/2005/8/layout/lProcess2"/>
    <dgm:cxn modelId="{37B67EE0-5C15-4F36-B6B3-C266666EB6C8}" srcId="{FAB83925-DEE9-4AFC-8F2C-37F549F4BABC}" destId="{3E2AABCF-D851-4FAB-87B0-9BB514D563D2}" srcOrd="1" destOrd="0" parTransId="{01C98AE1-2E36-4109-B6E3-B5AA806E381A}" sibTransId="{E9A96C8A-7435-434D-9FF4-DDE4F0B2B152}"/>
    <dgm:cxn modelId="{773AC1E5-5834-423D-A1EC-3D85724CB6FE}" type="presOf" srcId="{1BF9F8EA-6266-4FC2-940B-0C974FA0C99D}" destId="{DD11B841-0775-4997-8BEB-7282A9BB0FB8}" srcOrd="1" destOrd="0" presId="urn:microsoft.com/office/officeart/2005/8/layout/lProcess2"/>
    <dgm:cxn modelId="{0FF1A8E9-8A5C-4AC6-96AB-B83525329F30}" type="presOf" srcId="{238EFC30-B116-4EA5-8AA8-83538FA6A7B5}" destId="{01DE381D-4DD2-4A5A-9109-4F4E30F86EBF}" srcOrd="0" destOrd="0" presId="urn:microsoft.com/office/officeart/2005/8/layout/lProcess2"/>
    <dgm:cxn modelId="{6D37B1EB-0656-4E6E-BB9D-8199F2D6F2AE}" type="presOf" srcId="{22B488F0-F439-4757-AE63-A9F0D32CA1F9}" destId="{7209B8F2-2E88-452A-B9C2-B54AFFFFB8B3}" srcOrd="0" destOrd="0" presId="urn:microsoft.com/office/officeart/2005/8/layout/lProcess2"/>
    <dgm:cxn modelId="{C8862D64-1B6E-43BF-91BE-FC06B645D04F}" type="presParOf" srcId="{1ADD555C-375B-471A-AB9F-922F2060A408}" destId="{C20BAE71-89B3-46B3-8EA4-19692136512B}" srcOrd="0" destOrd="0" presId="urn:microsoft.com/office/officeart/2005/8/layout/lProcess2"/>
    <dgm:cxn modelId="{0F06A12A-0BA2-469A-8DCE-BDCE2A6F83C6}" type="presParOf" srcId="{C20BAE71-89B3-46B3-8EA4-19692136512B}" destId="{6553683E-4D7B-429E-A405-8473EAAF9EFD}" srcOrd="0" destOrd="0" presId="urn:microsoft.com/office/officeart/2005/8/layout/lProcess2"/>
    <dgm:cxn modelId="{ACF5B19F-F2B8-4883-B033-103F2C448C23}" type="presParOf" srcId="{C20BAE71-89B3-46B3-8EA4-19692136512B}" destId="{FC47DA80-6F8A-4B6F-8C8D-74F2996AF8B8}" srcOrd="1" destOrd="0" presId="urn:microsoft.com/office/officeart/2005/8/layout/lProcess2"/>
    <dgm:cxn modelId="{DA95106B-7A21-4B7E-BBA3-CC494334F1AB}" type="presParOf" srcId="{C20BAE71-89B3-46B3-8EA4-19692136512B}" destId="{9424F6AD-3F73-4827-A1CC-54600ED698B1}" srcOrd="2" destOrd="0" presId="urn:microsoft.com/office/officeart/2005/8/layout/lProcess2"/>
    <dgm:cxn modelId="{C94CC9D9-57E7-49A9-92E2-9B669226B843}" type="presParOf" srcId="{9424F6AD-3F73-4827-A1CC-54600ED698B1}" destId="{859053D2-AA79-4F87-AF0A-6F3B282DCB32}" srcOrd="0" destOrd="0" presId="urn:microsoft.com/office/officeart/2005/8/layout/lProcess2"/>
    <dgm:cxn modelId="{DB6F8E79-AFC6-4EC9-8200-50DAF6FC9A7C}" type="presParOf" srcId="{859053D2-AA79-4F87-AF0A-6F3B282DCB32}" destId="{DDB45F19-57FA-4629-9375-1E86148D5E57}" srcOrd="0" destOrd="0" presId="urn:microsoft.com/office/officeart/2005/8/layout/lProcess2"/>
    <dgm:cxn modelId="{33C0C7B4-0102-4A2F-8174-BFC5860127E7}" type="presParOf" srcId="{859053D2-AA79-4F87-AF0A-6F3B282DCB32}" destId="{E94A055B-9AC9-403A-A71A-805AD7D4D714}" srcOrd="1" destOrd="0" presId="urn:microsoft.com/office/officeart/2005/8/layout/lProcess2"/>
    <dgm:cxn modelId="{8C91541A-2EAD-41C6-B8B3-BFC9323420FB}" type="presParOf" srcId="{859053D2-AA79-4F87-AF0A-6F3B282DCB32}" destId="{6F0EF88D-65C9-42A5-9F02-2B0F83405762}" srcOrd="2" destOrd="0" presId="urn:microsoft.com/office/officeart/2005/8/layout/lProcess2"/>
    <dgm:cxn modelId="{5BFC7F08-65C5-4B41-AAEA-AD7273ECC7FB}" type="presParOf" srcId="{859053D2-AA79-4F87-AF0A-6F3B282DCB32}" destId="{BC5CD388-C970-4CFC-B71E-FBE6BFE64215}" srcOrd="3" destOrd="0" presId="urn:microsoft.com/office/officeart/2005/8/layout/lProcess2"/>
    <dgm:cxn modelId="{8B94B396-4E2F-4B02-A8C1-847EFCBFD731}" type="presParOf" srcId="{859053D2-AA79-4F87-AF0A-6F3B282DCB32}" destId="{697CC50A-504F-4674-BED7-99F6AA5ABD2B}" srcOrd="4" destOrd="0" presId="urn:microsoft.com/office/officeart/2005/8/layout/lProcess2"/>
    <dgm:cxn modelId="{36273A91-A91C-4E85-90C8-7D858A8DF68F}" type="presParOf" srcId="{1ADD555C-375B-471A-AB9F-922F2060A408}" destId="{D0522636-5607-430E-B421-540A4B57E164}" srcOrd="1" destOrd="0" presId="urn:microsoft.com/office/officeart/2005/8/layout/lProcess2"/>
    <dgm:cxn modelId="{F8C2869E-7B27-499E-934C-808FCEDA7C0F}" type="presParOf" srcId="{1ADD555C-375B-471A-AB9F-922F2060A408}" destId="{9838D6FC-17CE-4A6D-8C1D-7071BA7D6F34}" srcOrd="2" destOrd="0" presId="urn:microsoft.com/office/officeart/2005/8/layout/lProcess2"/>
    <dgm:cxn modelId="{91C58784-FFC8-4369-850F-61C0572CF987}" type="presParOf" srcId="{9838D6FC-17CE-4A6D-8C1D-7071BA7D6F34}" destId="{679850FB-141A-42B5-BE82-F67542E0B934}" srcOrd="0" destOrd="0" presId="urn:microsoft.com/office/officeart/2005/8/layout/lProcess2"/>
    <dgm:cxn modelId="{48213FC7-0A05-410E-B481-3357378CB3E3}" type="presParOf" srcId="{9838D6FC-17CE-4A6D-8C1D-7071BA7D6F34}" destId="{DD11B841-0775-4997-8BEB-7282A9BB0FB8}" srcOrd="1" destOrd="0" presId="urn:microsoft.com/office/officeart/2005/8/layout/lProcess2"/>
    <dgm:cxn modelId="{8098ACA3-A09F-4598-8863-9FFE5953BA05}" type="presParOf" srcId="{9838D6FC-17CE-4A6D-8C1D-7071BA7D6F34}" destId="{C463000D-DD86-4B49-A8DF-C939CE7A8A32}" srcOrd="2" destOrd="0" presId="urn:microsoft.com/office/officeart/2005/8/layout/lProcess2"/>
    <dgm:cxn modelId="{7775C0A8-362D-45CD-A1EC-1D7BBB8DEB91}" type="presParOf" srcId="{C463000D-DD86-4B49-A8DF-C939CE7A8A32}" destId="{2C742DE6-B2E7-4CBC-9C32-FD39BFDA9853}" srcOrd="0" destOrd="0" presId="urn:microsoft.com/office/officeart/2005/8/layout/lProcess2"/>
    <dgm:cxn modelId="{D67F912F-37D5-4715-B659-578297EA6B86}" type="presParOf" srcId="{2C742DE6-B2E7-4CBC-9C32-FD39BFDA9853}" destId="{9DD7C4E9-DE26-454A-B7EC-53BFD0939290}" srcOrd="0" destOrd="0" presId="urn:microsoft.com/office/officeart/2005/8/layout/lProcess2"/>
    <dgm:cxn modelId="{7F3CB0C9-7EB3-4AB1-B519-79742096B431}" type="presParOf" srcId="{2C742DE6-B2E7-4CBC-9C32-FD39BFDA9853}" destId="{52FA9DF6-7ADC-406A-8A75-CA918105CBFE}" srcOrd="1" destOrd="0" presId="urn:microsoft.com/office/officeart/2005/8/layout/lProcess2"/>
    <dgm:cxn modelId="{47C339FE-2E35-45CD-B6EE-619EBCEC971A}" type="presParOf" srcId="{2C742DE6-B2E7-4CBC-9C32-FD39BFDA9853}" destId="{3064ACBA-5E9F-4E33-BA48-A9C6EA8B493D}" srcOrd="2" destOrd="0" presId="urn:microsoft.com/office/officeart/2005/8/layout/lProcess2"/>
    <dgm:cxn modelId="{A48118FA-4B94-4933-8078-1E996EAFC8C9}" type="presParOf" srcId="{2C742DE6-B2E7-4CBC-9C32-FD39BFDA9853}" destId="{05108EBF-54BB-48D5-9E35-CDCEF7127250}" srcOrd="3" destOrd="0" presId="urn:microsoft.com/office/officeart/2005/8/layout/lProcess2"/>
    <dgm:cxn modelId="{C3B82EA6-5153-44EC-AB60-F0F824DE9796}" type="presParOf" srcId="{2C742DE6-B2E7-4CBC-9C32-FD39BFDA9853}" destId="{D79A9271-3F16-47A0-8F36-8CEB720A13B0}" srcOrd="4" destOrd="0" presId="urn:microsoft.com/office/officeart/2005/8/layout/lProcess2"/>
    <dgm:cxn modelId="{7A83E55F-EC00-48F3-A1CB-B372DAF8D9DE}" type="presParOf" srcId="{1ADD555C-375B-471A-AB9F-922F2060A408}" destId="{CBB4DF3B-DCFF-4636-9C7A-7B65EFF2AD5E}" srcOrd="3" destOrd="0" presId="urn:microsoft.com/office/officeart/2005/8/layout/lProcess2"/>
    <dgm:cxn modelId="{E8D28CCA-0EE4-41AE-99B4-D0CD14FC1E82}" type="presParOf" srcId="{1ADD555C-375B-471A-AB9F-922F2060A408}" destId="{0D38B2F5-B9D2-412A-988D-AD268A333C3E}" srcOrd="4" destOrd="0" presId="urn:microsoft.com/office/officeart/2005/8/layout/lProcess2"/>
    <dgm:cxn modelId="{BDB34BC6-0C74-4DF9-998C-238AD8EDED34}" type="presParOf" srcId="{0D38B2F5-B9D2-412A-988D-AD268A333C3E}" destId="{56B887E9-2BB0-4E47-910A-F8973E77B198}" srcOrd="0" destOrd="0" presId="urn:microsoft.com/office/officeart/2005/8/layout/lProcess2"/>
    <dgm:cxn modelId="{4540DF8A-B8CE-4B0B-A52D-B0347284937F}" type="presParOf" srcId="{0D38B2F5-B9D2-412A-988D-AD268A333C3E}" destId="{D0191E68-F798-479B-B689-F1C56862DEDA}" srcOrd="1" destOrd="0" presId="urn:microsoft.com/office/officeart/2005/8/layout/lProcess2"/>
    <dgm:cxn modelId="{68F55AE1-BE97-433B-8557-B1674FDB2D8F}" type="presParOf" srcId="{0D38B2F5-B9D2-412A-988D-AD268A333C3E}" destId="{2503B508-A094-4ABC-9DFA-F04929A74608}" srcOrd="2" destOrd="0" presId="urn:microsoft.com/office/officeart/2005/8/layout/lProcess2"/>
    <dgm:cxn modelId="{8A891BA5-84F3-499A-BF11-951AB2EA22BC}" type="presParOf" srcId="{2503B508-A094-4ABC-9DFA-F04929A74608}" destId="{895D919A-479C-43B9-8E4D-8BA89A4706DE}" srcOrd="0" destOrd="0" presId="urn:microsoft.com/office/officeart/2005/8/layout/lProcess2"/>
    <dgm:cxn modelId="{9026B85A-2A02-4DAC-AA4B-DC28CAB23AD0}" type="presParOf" srcId="{895D919A-479C-43B9-8E4D-8BA89A4706DE}" destId="{75294861-7484-49E0-A275-34EFC25C5865}" srcOrd="0" destOrd="0" presId="urn:microsoft.com/office/officeart/2005/8/layout/lProcess2"/>
    <dgm:cxn modelId="{F28CE8B2-9880-424D-A7C1-6479719DC3FB}" type="presParOf" srcId="{895D919A-479C-43B9-8E4D-8BA89A4706DE}" destId="{4948885E-3A59-4A58-BB00-FC658B523CB3}" srcOrd="1" destOrd="0" presId="urn:microsoft.com/office/officeart/2005/8/layout/lProcess2"/>
    <dgm:cxn modelId="{05BA638F-DE3F-48BB-9988-E1C15746870B}" type="presParOf" srcId="{895D919A-479C-43B9-8E4D-8BA89A4706DE}" destId="{16A00CE9-D643-4CA9-A805-2AAF33606D49}" srcOrd="2" destOrd="0" presId="urn:microsoft.com/office/officeart/2005/8/layout/lProcess2"/>
    <dgm:cxn modelId="{FCD9B7E9-35BF-4654-A0AE-E47B4EFC85B0}" type="presParOf" srcId="{895D919A-479C-43B9-8E4D-8BA89A4706DE}" destId="{79C181FA-8E50-43F5-928D-2291E0A36107}" srcOrd="3" destOrd="0" presId="urn:microsoft.com/office/officeart/2005/8/layout/lProcess2"/>
    <dgm:cxn modelId="{F2AD35AA-10C6-4AD1-B8C5-E084461FACEB}" type="presParOf" srcId="{895D919A-479C-43B9-8E4D-8BA89A4706DE}" destId="{71906FEF-1F2A-4CBE-83E0-C9BA96236E09}" srcOrd="4" destOrd="0" presId="urn:microsoft.com/office/officeart/2005/8/layout/lProcess2"/>
    <dgm:cxn modelId="{ED993420-2A1A-4483-8356-7460AB2D3D88}" type="presParOf" srcId="{1ADD555C-375B-471A-AB9F-922F2060A408}" destId="{25A4A6FC-8206-4F5A-9F0E-F24A08373AF7}" srcOrd="5" destOrd="0" presId="urn:microsoft.com/office/officeart/2005/8/layout/lProcess2"/>
    <dgm:cxn modelId="{6E7722EC-1B6A-4EB8-AD9C-C1F93366C87C}" type="presParOf" srcId="{1ADD555C-375B-471A-AB9F-922F2060A408}" destId="{F45D73A3-E6AE-4D31-92CC-1EB6E70CD426}" srcOrd="6" destOrd="0" presId="urn:microsoft.com/office/officeart/2005/8/layout/lProcess2"/>
    <dgm:cxn modelId="{8BA9F63C-4E18-44CD-B864-7248886D1011}" type="presParOf" srcId="{F45D73A3-E6AE-4D31-92CC-1EB6E70CD426}" destId="{01DE381D-4DD2-4A5A-9109-4F4E30F86EBF}" srcOrd="0" destOrd="0" presId="urn:microsoft.com/office/officeart/2005/8/layout/lProcess2"/>
    <dgm:cxn modelId="{3B99A0ED-204F-43C6-93B4-6604C8A5C37A}" type="presParOf" srcId="{F45D73A3-E6AE-4D31-92CC-1EB6E70CD426}" destId="{8C585A38-6BA5-4D83-B268-A92C4285891A}" srcOrd="1" destOrd="0" presId="urn:microsoft.com/office/officeart/2005/8/layout/lProcess2"/>
    <dgm:cxn modelId="{29A7753F-BF44-48F9-992B-EB909041CA72}" type="presParOf" srcId="{F45D73A3-E6AE-4D31-92CC-1EB6E70CD426}" destId="{E59FAEC7-56D6-4CF5-9415-7EE3E2B534DB}" srcOrd="2" destOrd="0" presId="urn:microsoft.com/office/officeart/2005/8/layout/lProcess2"/>
    <dgm:cxn modelId="{C1B3A61A-CF80-411F-9C3B-89143114E4EB}" type="presParOf" srcId="{E59FAEC7-56D6-4CF5-9415-7EE3E2B534DB}" destId="{2214A4CD-12AD-4121-A276-0603E5967572}" srcOrd="0" destOrd="0" presId="urn:microsoft.com/office/officeart/2005/8/layout/lProcess2"/>
    <dgm:cxn modelId="{1D302139-6B62-4FC4-A972-18A2815268A8}" type="presParOf" srcId="{2214A4CD-12AD-4121-A276-0603E5967572}" destId="{817D9728-27E7-42B3-9EB9-AAACEBA67F43}" srcOrd="0" destOrd="0" presId="urn:microsoft.com/office/officeart/2005/8/layout/lProcess2"/>
    <dgm:cxn modelId="{EEF607F7-CF7D-488E-B454-8695E124B043}" type="presParOf" srcId="{2214A4CD-12AD-4121-A276-0603E5967572}" destId="{9CE38A39-7C6C-46C5-A7BD-C307BC7E4DF9}" srcOrd="1" destOrd="0" presId="urn:microsoft.com/office/officeart/2005/8/layout/lProcess2"/>
    <dgm:cxn modelId="{D33B834C-AA8E-4BEA-B47E-014DB8AB7DCF}" type="presParOf" srcId="{2214A4CD-12AD-4121-A276-0603E5967572}" destId="{7209B8F2-2E88-452A-B9C2-B54AFFFFB8B3}" srcOrd="2" destOrd="0" presId="urn:microsoft.com/office/officeart/2005/8/layout/lProcess2"/>
    <dgm:cxn modelId="{16C6C31E-D010-458E-A82A-58390AEEE50E}" type="presParOf" srcId="{2214A4CD-12AD-4121-A276-0603E5967572}" destId="{0C0AC15B-2B70-4C69-9EFE-DDC08A5A1E43}" srcOrd="3" destOrd="0" presId="urn:microsoft.com/office/officeart/2005/8/layout/lProcess2"/>
    <dgm:cxn modelId="{CF22B6B0-4556-47B3-8C93-A59E4FDA3300}" type="presParOf" srcId="{2214A4CD-12AD-4121-A276-0603E5967572}" destId="{9E3092CA-5197-4D21-AE25-35B27FBD8655}" srcOrd="4" destOrd="0" presId="urn:microsoft.com/office/officeart/2005/8/layout/lProcess2"/>
    <dgm:cxn modelId="{BF27670D-26EE-4CBC-89CE-2D61B9BF4252}" type="presParOf" srcId="{1ADD555C-375B-471A-AB9F-922F2060A408}" destId="{B1DC4A0D-20DB-4217-863D-9517C635EABA}" srcOrd="7" destOrd="0" presId="urn:microsoft.com/office/officeart/2005/8/layout/lProcess2"/>
    <dgm:cxn modelId="{17F07C32-48E3-4B05-B5A3-61F8C0DB6A52}" type="presParOf" srcId="{1ADD555C-375B-471A-AB9F-922F2060A408}" destId="{06F23B66-203F-4285-A908-42D8F1A18346}" srcOrd="8" destOrd="0" presId="urn:microsoft.com/office/officeart/2005/8/layout/lProcess2"/>
    <dgm:cxn modelId="{B3DA0AAC-0D95-4AD2-AEF7-661CC24B9954}" type="presParOf" srcId="{06F23B66-203F-4285-A908-42D8F1A18346}" destId="{D3705910-2543-437C-9AEC-ED0E95238A26}" srcOrd="0" destOrd="0" presId="urn:microsoft.com/office/officeart/2005/8/layout/lProcess2"/>
    <dgm:cxn modelId="{EDEF805A-CCF1-41CD-8308-5A1F83A37C20}" type="presParOf" srcId="{06F23B66-203F-4285-A908-42D8F1A18346}" destId="{0E73D504-C126-4828-9601-7D1BFEFA0393}" srcOrd="1" destOrd="0" presId="urn:microsoft.com/office/officeart/2005/8/layout/lProcess2"/>
    <dgm:cxn modelId="{4E180303-2D51-4FDE-9193-A612353681B5}" type="presParOf" srcId="{06F23B66-203F-4285-A908-42D8F1A18346}" destId="{AD770A9D-DD74-4597-828C-D6209BF5510F}" srcOrd="2" destOrd="0" presId="urn:microsoft.com/office/officeart/2005/8/layout/lProcess2"/>
    <dgm:cxn modelId="{B6DFB164-5DFB-4A9A-BEC5-CAFE9FA60D37}" type="presParOf" srcId="{AD770A9D-DD74-4597-828C-D6209BF5510F}" destId="{550D0D11-1247-42D4-8982-424210E8398D}" srcOrd="0" destOrd="0" presId="urn:microsoft.com/office/officeart/2005/8/layout/lProcess2"/>
    <dgm:cxn modelId="{3BE1213F-FAEB-4418-BDBD-75833037C212}" type="presParOf" srcId="{550D0D11-1247-42D4-8982-424210E8398D}" destId="{15AD8C08-0A3F-45AC-B89C-909CF795F85D}" srcOrd="0" destOrd="0" presId="urn:microsoft.com/office/officeart/2005/8/layout/lProcess2"/>
    <dgm:cxn modelId="{40B9A51A-B9AC-45A8-83C8-E9C826C333BC}" type="presParOf" srcId="{550D0D11-1247-42D4-8982-424210E8398D}" destId="{19E1E3CB-9182-4D4A-B0C1-4AC878009FB7}" srcOrd="1" destOrd="0" presId="urn:microsoft.com/office/officeart/2005/8/layout/lProcess2"/>
    <dgm:cxn modelId="{4203B389-00B1-4C1E-A516-84BC698336D3}" type="presParOf" srcId="{550D0D11-1247-42D4-8982-424210E8398D}" destId="{8D44E7A8-BBB0-4627-93B9-6D83BA50C8EC}" srcOrd="2" destOrd="0" presId="urn:microsoft.com/office/officeart/2005/8/layout/lProcess2"/>
    <dgm:cxn modelId="{A05DD560-7786-42F5-BABD-168A6C98AE60}" type="presParOf" srcId="{550D0D11-1247-42D4-8982-424210E8398D}" destId="{5641D421-8D3A-44C3-A55D-E65904C3B790}" srcOrd="3" destOrd="0" presId="urn:microsoft.com/office/officeart/2005/8/layout/lProcess2"/>
    <dgm:cxn modelId="{E3F85098-0276-4D4C-863F-0A020CDFCD4B}" type="presParOf" srcId="{550D0D11-1247-42D4-8982-424210E8398D}" destId="{D9D943C3-DDF2-4CE4-B516-EBD9E221A0F2}" srcOrd="4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75DAD-A5E7-4E3A-B5E3-3BECC5FE523D}">
      <dsp:nvSpPr>
        <dsp:cNvPr id="0" name=""/>
        <dsp:cNvSpPr/>
      </dsp:nvSpPr>
      <dsp:spPr>
        <a:xfrm>
          <a:off x="995311" y="217030"/>
          <a:ext cx="3806618" cy="11895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34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/>
            <a:t>ФОРМИРОВАНИЕ МАКСИМАЛЬНО ДОСТИЖИМОГО ПРОГНОЗА ПО ДОХОДАМ</a:t>
          </a:r>
        </a:p>
      </dsp:txBody>
      <dsp:txXfrm>
        <a:off x="995311" y="217030"/>
        <a:ext cx="3806618" cy="1189568"/>
      </dsp:txXfrm>
    </dsp:sp>
    <dsp:sp modelId="{FF7AA278-8ED7-4345-921B-B7C9A41C5836}">
      <dsp:nvSpPr>
        <dsp:cNvPr id="0" name=""/>
        <dsp:cNvSpPr/>
      </dsp:nvSpPr>
      <dsp:spPr>
        <a:xfrm>
          <a:off x="836702" y="45203"/>
          <a:ext cx="832697" cy="1249046"/>
        </a:xfrm>
        <a:prstGeom prst="rect">
          <a:avLst/>
        </a:prstGeom>
        <a:blipFill dpi="0"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277" r="-486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93D57-F436-4197-81F1-6BA2CD9C5C03}">
      <dsp:nvSpPr>
        <dsp:cNvPr id="0" name=""/>
        <dsp:cNvSpPr/>
      </dsp:nvSpPr>
      <dsp:spPr>
        <a:xfrm>
          <a:off x="5140759" y="217030"/>
          <a:ext cx="3806618" cy="11895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34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ПОЛНОЕ ОБЕСПЕЧЕНИЕ ДЕЙСТВУЮЩИХ ОБЯЗАТЕЛЬСТВ</a:t>
          </a:r>
        </a:p>
      </dsp:txBody>
      <dsp:txXfrm>
        <a:off x="5140759" y="217030"/>
        <a:ext cx="3806618" cy="1189568"/>
      </dsp:txXfrm>
    </dsp:sp>
    <dsp:sp modelId="{10D46E92-883C-4B97-942D-42509B5F38C8}">
      <dsp:nvSpPr>
        <dsp:cNvPr id="0" name=""/>
        <dsp:cNvSpPr/>
      </dsp:nvSpPr>
      <dsp:spPr>
        <a:xfrm>
          <a:off x="4982149" y="45203"/>
          <a:ext cx="832697" cy="1249046"/>
        </a:xfrm>
        <a:prstGeom prst="rect">
          <a:avLst/>
        </a:prstGeom>
        <a:blipFill dpi="0"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29" r="-18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B6B74-6120-4B8F-9840-5B60BE411A8D}">
      <dsp:nvSpPr>
        <dsp:cNvPr id="0" name=""/>
        <dsp:cNvSpPr/>
      </dsp:nvSpPr>
      <dsp:spPr>
        <a:xfrm>
          <a:off x="995311" y="1714564"/>
          <a:ext cx="3806618" cy="11895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34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ФОРМИРОВАНИЕ БЕЗДЕФИЦИТНОГО БЮДЖЕТА    (С ДЕФИЦИТОМ, ОБЕСПЕЧЕННЫМ СОБСТВЕННЫМИ СРЕДСТВАМИ)</a:t>
          </a:r>
        </a:p>
      </dsp:txBody>
      <dsp:txXfrm>
        <a:off x="995311" y="1714564"/>
        <a:ext cx="3806618" cy="1189568"/>
      </dsp:txXfrm>
    </dsp:sp>
    <dsp:sp modelId="{C8F6816F-139B-4678-BC9B-D330DFEE6D48}">
      <dsp:nvSpPr>
        <dsp:cNvPr id="0" name=""/>
        <dsp:cNvSpPr/>
      </dsp:nvSpPr>
      <dsp:spPr>
        <a:xfrm>
          <a:off x="836702" y="1542738"/>
          <a:ext cx="832697" cy="1249046"/>
        </a:xfrm>
        <a:prstGeom prst="rect">
          <a:avLst/>
        </a:prstGeom>
        <a:blipFill dpi="0" rotWithShape="1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78" r="11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460B0-ED22-4743-9019-4641920C6742}">
      <dsp:nvSpPr>
        <dsp:cNvPr id="0" name=""/>
        <dsp:cNvSpPr/>
      </dsp:nvSpPr>
      <dsp:spPr>
        <a:xfrm>
          <a:off x="5140759" y="1714564"/>
          <a:ext cx="3806618" cy="11895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34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ИСПОЛНЕНИЕ ДОЛГОВЫХ ОБЯЗАТЕЛЬСТВ В УСТАНОВЛЕННЫЙ СРОК</a:t>
          </a:r>
        </a:p>
      </dsp:txBody>
      <dsp:txXfrm>
        <a:off x="5140759" y="1714564"/>
        <a:ext cx="3806618" cy="1189568"/>
      </dsp:txXfrm>
    </dsp:sp>
    <dsp:sp modelId="{C229C3BA-36F1-4188-B84B-81E3C37B949F}">
      <dsp:nvSpPr>
        <dsp:cNvPr id="0" name=""/>
        <dsp:cNvSpPr/>
      </dsp:nvSpPr>
      <dsp:spPr>
        <a:xfrm>
          <a:off x="4982149" y="1542738"/>
          <a:ext cx="832697" cy="1249046"/>
        </a:xfrm>
        <a:prstGeom prst="rect">
          <a:avLst/>
        </a:prstGeom>
        <a:blipFill dpi="0" rotWithShape="1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814" r="58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AC263-316E-40D4-8C66-C4108FBA5446}">
      <dsp:nvSpPr>
        <dsp:cNvPr id="0" name=""/>
        <dsp:cNvSpPr/>
      </dsp:nvSpPr>
      <dsp:spPr>
        <a:xfrm>
          <a:off x="3068035" y="3212098"/>
          <a:ext cx="3806618" cy="11895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34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ПРИВЛЕЧЕНИЕ  СРЕДСТВ ИЗ ФЕДЕРАЛЬНОГО, КРАЕВОГО БЮДЖЕТОВ В КАЧЕСТВЕ ДОПОЛНИТЕЛЬНЫХ ИСТОЧНИКОВ ФИНАНСИРОВАНИЯ</a:t>
          </a:r>
        </a:p>
      </dsp:txBody>
      <dsp:txXfrm>
        <a:off x="3068035" y="3212098"/>
        <a:ext cx="3806618" cy="1189568"/>
      </dsp:txXfrm>
    </dsp:sp>
    <dsp:sp modelId="{0CBCB00D-0940-4C71-9842-613E3BB6EF8B}">
      <dsp:nvSpPr>
        <dsp:cNvPr id="0" name=""/>
        <dsp:cNvSpPr/>
      </dsp:nvSpPr>
      <dsp:spPr>
        <a:xfrm>
          <a:off x="2909426" y="3040272"/>
          <a:ext cx="832697" cy="1249046"/>
        </a:xfrm>
        <a:prstGeom prst="rect">
          <a:avLst/>
        </a:prstGeom>
        <a:blipFill dpi="0" rotWithShape="1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96" r="-452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3683E-4D7B-429E-A405-8473EAAF9EFD}">
      <dsp:nvSpPr>
        <dsp:cNvPr id="0" name=""/>
        <dsp:cNvSpPr/>
      </dsp:nvSpPr>
      <dsp:spPr>
        <a:xfrm>
          <a:off x="5355" y="0"/>
          <a:ext cx="1879143" cy="38450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5355" y="0"/>
        <a:ext cx="1879143" cy="1153525"/>
      </dsp:txXfrm>
    </dsp:sp>
    <dsp:sp modelId="{DDB45F19-57FA-4629-9375-1E86148D5E57}">
      <dsp:nvSpPr>
        <dsp:cNvPr id="0" name=""/>
        <dsp:cNvSpPr/>
      </dsp:nvSpPr>
      <dsp:spPr>
        <a:xfrm>
          <a:off x="193269" y="1153853"/>
          <a:ext cx="1503314" cy="75540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ДОХОДЫ</a:t>
          </a:r>
        </a:p>
      </dsp:txBody>
      <dsp:txXfrm>
        <a:off x="215394" y="1175978"/>
        <a:ext cx="1459064" cy="711155"/>
      </dsp:txXfrm>
    </dsp:sp>
    <dsp:sp modelId="{6F0EF88D-65C9-42A5-9F02-2B0F83405762}">
      <dsp:nvSpPr>
        <dsp:cNvPr id="0" name=""/>
        <dsp:cNvSpPr/>
      </dsp:nvSpPr>
      <dsp:spPr>
        <a:xfrm>
          <a:off x="193269" y="2025474"/>
          <a:ext cx="1503314" cy="75540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РАСХОДЫ</a:t>
          </a:r>
        </a:p>
      </dsp:txBody>
      <dsp:txXfrm>
        <a:off x="215394" y="2047599"/>
        <a:ext cx="1459064" cy="711155"/>
      </dsp:txXfrm>
    </dsp:sp>
    <dsp:sp modelId="{697CC50A-504F-4674-BED7-99F6AA5ABD2B}">
      <dsp:nvSpPr>
        <dsp:cNvPr id="0" name=""/>
        <dsp:cNvSpPr/>
      </dsp:nvSpPr>
      <dsp:spPr>
        <a:xfrm>
          <a:off x="193269" y="2897096"/>
          <a:ext cx="1503314" cy="75540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ДЕФИЦИТ (-), ПРОФИЦИТ (+)</a:t>
          </a:r>
        </a:p>
      </dsp:txBody>
      <dsp:txXfrm>
        <a:off x="215394" y="2919221"/>
        <a:ext cx="1459064" cy="711155"/>
      </dsp:txXfrm>
    </dsp:sp>
    <dsp:sp modelId="{679850FB-141A-42B5-BE82-F67542E0B934}">
      <dsp:nvSpPr>
        <dsp:cNvPr id="0" name=""/>
        <dsp:cNvSpPr/>
      </dsp:nvSpPr>
      <dsp:spPr>
        <a:xfrm>
          <a:off x="2025434" y="0"/>
          <a:ext cx="1879143" cy="38450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2021 ГОД   БЮДЖЕТ</a:t>
          </a:r>
        </a:p>
      </dsp:txBody>
      <dsp:txXfrm>
        <a:off x="2025434" y="0"/>
        <a:ext cx="1879143" cy="1153525"/>
      </dsp:txXfrm>
    </dsp:sp>
    <dsp:sp modelId="{9DD7C4E9-DE26-454A-B7EC-53BFD0939290}">
      <dsp:nvSpPr>
        <dsp:cNvPr id="0" name=""/>
        <dsp:cNvSpPr/>
      </dsp:nvSpPr>
      <dsp:spPr>
        <a:xfrm>
          <a:off x="2213348" y="1153853"/>
          <a:ext cx="1503314" cy="755405"/>
        </a:xfrm>
        <a:prstGeom prst="roundRect">
          <a:avLst>
            <a:gd name="adj" fmla="val 10000"/>
          </a:avLst>
        </a:prstGeom>
        <a:solidFill>
          <a:srgbClr val="F03F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2 231,5</a:t>
          </a:r>
        </a:p>
      </dsp:txBody>
      <dsp:txXfrm>
        <a:off x="2235473" y="1175978"/>
        <a:ext cx="1459064" cy="711155"/>
      </dsp:txXfrm>
    </dsp:sp>
    <dsp:sp modelId="{3064ACBA-5E9F-4E33-BA48-A9C6EA8B493D}">
      <dsp:nvSpPr>
        <dsp:cNvPr id="0" name=""/>
        <dsp:cNvSpPr/>
      </dsp:nvSpPr>
      <dsp:spPr>
        <a:xfrm>
          <a:off x="2213348" y="2025474"/>
          <a:ext cx="1503314" cy="755405"/>
        </a:xfrm>
        <a:prstGeom prst="roundRect">
          <a:avLst>
            <a:gd name="adj" fmla="val 10000"/>
          </a:avLst>
        </a:prstGeom>
        <a:solidFill>
          <a:srgbClr val="F03F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2 231,5</a:t>
          </a:r>
        </a:p>
      </dsp:txBody>
      <dsp:txXfrm>
        <a:off x="2235473" y="2047599"/>
        <a:ext cx="1459064" cy="711155"/>
      </dsp:txXfrm>
    </dsp:sp>
    <dsp:sp modelId="{D79A9271-3F16-47A0-8F36-8CEB720A13B0}">
      <dsp:nvSpPr>
        <dsp:cNvPr id="0" name=""/>
        <dsp:cNvSpPr/>
      </dsp:nvSpPr>
      <dsp:spPr>
        <a:xfrm>
          <a:off x="2213348" y="2897096"/>
          <a:ext cx="1503314" cy="755405"/>
        </a:xfrm>
        <a:prstGeom prst="roundRect">
          <a:avLst>
            <a:gd name="adj" fmla="val 10000"/>
          </a:avLst>
        </a:prstGeom>
        <a:solidFill>
          <a:srgbClr val="F03F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</a:t>
          </a:r>
        </a:p>
      </dsp:txBody>
      <dsp:txXfrm>
        <a:off x="2235473" y="2919221"/>
        <a:ext cx="1459064" cy="711155"/>
      </dsp:txXfrm>
    </dsp:sp>
    <dsp:sp modelId="{56B887E9-2BB0-4E47-910A-F8973E77B198}">
      <dsp:nvSpPr>
        <dsp:cNvPr id="0" name=""/>
        <dsp:cNvSpPr/>
      </dsp:nvSpPr>
      <dsp:spPr>
        <a:xfrm>
          <a:off x="4045513" y="0"/>
          <a:ext cx="1879143" cy="38450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2022 ГОД ПРОГНОЗ</a:t>
          </a:r>
        </a:p>
      </dsp:txBody>
      <dsp:txXfrm>
        <a:off x="4045513" y="0"/>
        <a:ext cx="1879143" cy="1153525"/>
      </dsp:txXfrm>
    </dsp:sp>
    <dsp:sp modelId="{75294861-7484-49E0-A275-34EFC25C5865}">
      <dsp:nvSpPr>
        <dsp:cNvPr id="0" name=""/>
        <dsp:cNvSpPr/>
      </dsp:nvSpPr>
      <dsp:spPr>
        <a:xfrm>
          <a:off x="4233427" y="1153853"/>
          <a:ext cx="1503314" cy="755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2 428,2</a:t>
          </a:r>
        </a:p>
      </dsp:txBody>
      <dsp:txXfrm>
        <a:off x="4255552" y="1175978"/>
        <a:ext cx="1459064" cy="711155"/>
      </dsp:txXfrm>
    </dsp:sp>
    <dsp:sp modelId="{16A00CE9-D643-4CA9-A805-2AAF33606D49}">
      <dsp:nvSpPr>
        <dsp:cNvPr id="0" name=""/>
        <dsp:cNvSpPr/>
      </dsp:nvSpPr>
      <dsp:spPr>
        <a:xfrm>
          <a:off x="4233427" y="2025474"/>
          <a:ext cx="1503314" cy="755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2 442,6</a:t>
          </a:r>
        </a:p>
      </dsp:txBody>
      <dsp:txXfrm>
        <a:off x="4255552" y="2047599"/>
        <a:ext cx="1459064" cy="711155"/>
      </dsp:txXfrm>
    </dsp:sp>
    <dsp:sp modelId="{71906FEF-1F2A-4CBE-83E0-C9BA96236E09}">
      <dsp:nvSpPr>
        <dsp:cNvPr id="0" name=""/>
        <dsp:cNvSpPr/>
      </dsp:nvSpPr>
      <dsp:spPr>
        <a:xfrm>
          <a:off x="4233427" y="2897096"/>
          <a:ext cx="1503314" cy="755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-14,4</a:t>
          </a:r>
        </a:p>
      </dsp:txBody>
      <dsp:txXfrm>
        <a:off x="4255552" y="2919221"/>
        <a:ext cx="1459064" cy="711155"/>
      </dsp:txXfrm>
    </dsp:sp>
    <dsp:sp modelId="{01DE381D-4DD2-4A5A-9109-4F4E30F86EBF}">
      <dsp:nvSpPr>
        <dsp:cNvPr id="0" name=""/>
        <dsp:cNvSpPr/>
      </dsp:nvSpPr>
      <dsp:spPr>
        <a:xfrm>
          <a:off x="6065592" y="0"/>
          <a:ext cx="1879143" cy="38450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2023 ГОД ПРОГНОЗ</a:t>
          </a:r>
        </a:p>
      </dsp:txBody>
      <dsp:txXfrm>
        <a:off x="6065592" y="0"/>
        <a:ext cx="1879143" cy="1153525"/>
      </dsp:txXfrm>
    </dsp:sp>
    <dsp:sp modelId="{817D9728-27E7-42B3-9EB9-AAACEBA67F43}">
      <dsp:nvSpPr>
        <dsp:cNvPr id="0" name=""/>
        <dsp:cNvSpPr/>
      </dsp:nvSpPr>
      <dsp:spPr>
        <a:xfrm>
          <a:off x="6253506" y="1153853"/>
          <a:ext cx="1503314" cy="75540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3 196,1</a:t>
          </a:r>
        </a:p>
      </dsp:txBody>
      <dsp:txXfrm>
        <a:off x="6275631" y="1175978"/>
        <a:ext cx="1459064" cy="711155"/>
      </dsp:txXfrm>
    </dsp:sp>
    <dsp:sp modelId="{7209B8F2-2E88-452A-B9C2-B54AFFFFB8B3}">
      <dsp:nvSpPr>
        <dsp:cNvPr id="0" name=""/>
        <dsp:cNvSpPr/>
      </dsp:nvSpPr>
      <dsp:spPr>
        <a:xfrm>
          <a:off x="6253506" y="2025474"/>
          <a:ext cx="1503314" cy="75540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3 186,6</a:t>
          </a:r>
        </a:p>
      </dsp:txBody>
      <dsp:txXfrm>
        <a:off x="6275631" y="2047599"/>
        <a:ext cx="1459064" cy="711155"/>
      </dsp:txXfrm>
    </dsp:sp>
    <dsp:sp modelId="{9E3092CA-5197-4D21-AE25-35B27FBD8655}">
      <dsp:nvSpPr>
        <dsp:cNvPr id="0" name=""/>
        <dsp:cNvSpPr/>
      </dsp:nvSpPr>
      <dsp:spPr>
        <a:xfrm>
          <a:off x="6253506" y="2897096"/>
          <a:ext cx="1503314" cy="75540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+9,5</a:t>
          </a:r>
        </a:p>
      </dsp:txBody>
      <dsp:txXfrm>
        <a:off x="6275631" y="2919221"/>
        <a:ext cx="1459064" cy="711155"/>
      </dsp:txXfrm>
    </dsp:sp>
    <dsp:sp modelId="{D3705910-2543-437C-9AEC-ED0E95238A26}">
      <dsp:nvSpPr>
        <dsp:cNvPr id="0" name=""/>
        <dsp:cNvSpPr/>
      </dsp:nvSpPr>
      <dsp:spPr>
        <a:xfrm>
          <a:off x="8085671" y="0"/>
          <a:ext cx="1879143" cy="38450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2024 ГОД ПРОГНОЗ</a:t>
          </a:r>
        </a:p>
      </dsp:txBody>
      <dsp:txXfrm>
        <a:off x="8085671" y="0"/>
        <a:ext cx="1879143" cy="1153525"/>
      </dsp:txXfrm>
    </dsp:sp>
    <dsp:sp modelId="{15AD8C08-0A3F-45AC-B89C-909CF795F85D}">
      <dsp:nvSpPr>
        <dsp:cNvPr id="0" name=""/>
        <dsp:cNvSpPr/>
      </dsp:nvSpPr>
      <dsp:spPr>
        <a:xfrm>
          <a:off x="8273585" y="1153853"/>
          <a:ext cx="1503314" cy="75540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2 098,6</a:t>
          </a:r>
        </a:p>
      </dsp:txBody>
      <dsp:txXfrm>
        <a:off x="8295710" y="1175978"/>
        <a:ext cx="1459064" cy="711155"/>
      </dsp:txXfrm>
    </dsp:sp>
    <dsp:sp modelId="{8D44E7A8-BBB0-4627-93B9-6D83BA50C8EC}">
      <dsp:nvSpPr>
        <dsp:cNvPr id="0" name=""/>
        <dsp:cNvSpPr/>
      </dsp:nvSpPr>
      <dsp:spPr>
        <a:xfrm>
          <a:off x="8273585" y="2025474"/>
          <a:ext cx="1503314" cy="75540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2 042,9</a:t>
          </a:r>
        </a:p>
      </dsp:txBody>
      <dsp:txXfrm>
        <a:off x="8295710" y="2047599"/>
        <a:ext cx="1459064" cy="711155"/>
      </dsp:txXfrm>
    </dsp:sp>
    <dsp:sp modelId="{D9D943C3-DDF2-4CE4-B516-EBD9E221A0F2}">
      <dsp:nvSpPr>
        <dsp:cNvPr id="0" name=""/>
        <dsp:cNvSpPr/>
      </dsp:nvSpPr>
      <dsp:spPr>
        <a:xfrm>
          <a:off x="8273585" y="2897096"/>
          <a:ext cx="1503314" cy="75540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+55,7</a:t>
          </a:r>
        </a:p>
      </dsp:txBody>
      <dsp:txXfrm>
        <a:off x="8295710" y="2919221"/>
        <a:ext cx="1459064" cy="711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0.22058</cdr:x>
      <cdr:y>0.28015</cdr:y>
    </cdr:from>
    <cdr:to>
      <cdr:x>0.30399</cdr:x>
      <cdr:y>0.35481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5F7A43D-2AFA-4F7B-8D7D-48BEA2270325}"/>
            </a:ext>
          </a:extLst>
        </cdr:cNvPr>
        <cdr:cNvSpPr txBox="1"/>
      </cdr:nvSpPr>
      <cdr:spPr>
        <a:xfrm xmlns:a="http://schemas.openxmlformats.org/drawingml/2006/main">
          <a:off x="2218655" y="1173325"/>
          <a:ext cx="838971" cy="3126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/>
            <a:t>+ 8,8%</a:t>
          </a:r>
        </a:p>
      </cdr:txBody>
    </cdr:sp>
  </cdr:relSizeAnchor>
  <cdr:relSizeAnchor xmlns:cdr="http://schemas.openxmlformats.org/drawingml/2006/chartDrawing">
    <cdr:from>
      <cdr:x>0.213</cdr:x>
      <cdr:y>0.46266</cdr:y>
    </cdr:from>
    <cdr:to>
      <cdr:x>0.31021</cdr:x>
      <cdr:y>0.53733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868EDA4-A34D-44D7-A4AD-92B041A681C0}"/>
            </a:ext>
          </a:extLst>
        </cdr:cNvPr>
        <cdr:cNvSpPr txBox="1"/>
      </cdr:nvSpPr>
      <cdr:spPr>
        <a:xfrm xmlns:a="http://schemas.openxmlformats.org/drawingml/2006/main">
          <a:off x="2142422" y="1937761"/>
          <a:ext cx="977777" cy="312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/>
            <a:t>+ 161,6</a:t>
          </a:r>
        </a:p>
      </cdr:txBody>
    </cdr:sp>
  </cdr:relSizeAnchor>
  <cdr:relSizeAnchor xmlns:cdr="http://schemas.openxmlformats.org/drawingml/2006/chartDrawing">
    <cdr:from>
      <cdr:x>0.22305</cdr:x>
      <cdr:y>0.48822</cdr:y>
    </cdr:from>
    <cdr:to>
      <cdr:x>0.29769</cdr:x>
      <cdr:y>0.55789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D3B1AC11-0F9F-4FFD-8151-97402C828D75}"/>
            </a:ext>
          </a:extLst>
        </cdr:cNvPr>
        <cdr:cNvCxnSpPr/>
      </cdr:nvCxnSpPr>
      <cdr:spPr>
        <a:xfrm xmlns:a="http://schemas.openxmlformats.org/drawingml/2006/main" flipV="1">
          <a:off x="2243486" y="2044781"/>
          <a:ext cx="750771" cy="29180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03F2B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0.21846</cdr:x>
      <cdr:y>0.1794</cdr:y>
    </cdr:from>
    <cdr:to>
      <cdr:x>0.31567</cdr:x>
      <cdr:y>0.25407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58FB45C7-F7AD-480B-BCB3-7F068AACB31B}"/>
            </a:ext>
          </a:extLst>
        </cdr:cNvPr>
        <cdr:cNvSpPr txBox="1"/>
      </cdr:nvSpPr>
      <cdr:spPr>
        <a:xfrm xmlns:a="http://schemas.openxmlformats.org/drawingml/2006/main">
          <a:off x="2197360" y="751373"/>
          <a:ext cx="977777" cy="312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/>
            <a:t>+ 196,7</a:t>
          </a:r>
        </a:p>
      </cdr:txBody>
    </cdr:sp>
  </cdr:relSizeAnchor>
  <cdr:relSizeAnchor xmlns:cdr="http://schemas.openxmlformats.org/drawingml/2006/chartDrawing">
    <cdr:from>
      <cdr:x>0.23924</cdr:x>
      <cdr:y>0.52312</cdr:y>
    </cdr:from>
    <cdr:to>
      <cdr:x>0.32265</cdr:x>
      <cdr:y>0.59778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4311C48A-BE69-41AD-8637-63F3E40ED963}"/>
            </a:ext>
          </a:extLst>
        </cdr:cNvPr>
        <cdr:cNvSpPr txBox="1"/>
      </cdr:nvSpPr>
      <cdr:spPr>
        <a:xfrm xmlns:a="http://schemas.openxmlformats.org/drawingml/2006/main">
          <a:off x="2406347" y="2190982"/>
          <a:ext cx="838971" cy="3126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/>
            <a:t>+9,6%</a:t>
          </a:r>
        </a:p>
      </cdr:txBody>
    </cdr:sp>
  </cdr:relSizeAnchor>
  <cdr:relSizeAnchor xmlns:cdr="http://schemas.openxmlformats.org/drawingml/2006/chartDrawing">
    <cdr:from>
      <cdr:x>0.22209</cdr:x>
      <cdr:y>0.70526</cdr:y>
    </cdr:from>
    <cdr:to>
      <cdr:x>0.29864</cdr:x>
      <cdr:y>0.7788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id="{81C15E9C-1FD7-47A2-9AC7-FED2E4627B8D}"/>
            </a:ext>
          </a:extLst>
        </cdr:cNvPr>
        <cdr:cNvCxnSpPr/>
      </cdr:nvCxnSpPr>
      <cdr:spPr>
        <a:xfrm xmlns:a="http://schemas.openxmlformats.org/drawingml/2006/main" flipV="1">
          <a:off x="2233861" y="2953822"/>
          <a:ext cx="770021" cy="308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0.213</cdr:x>
      <cdr:y>0.6829</cdr:y>
    </cdr:from>
    <cdr:to>
      <cdr:x>0.31021</cdr:x>
      <cdr:y>0.75757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EC8BDC2C-1884-4F2E-AE5E-98A2765195CE}"/>
            </a:ext>
          </a:extLst>
        </cdr:cNvPr>
        <cdr:cNvSpPr txBox="1"/>
      </cdr:nvSpPr>
      <cdr:spPr>
        <a:xfrm xmlns:a="http://schemas.openxmlformats.org/drawingml/2006/main">
          <a:off x="2142422" y="2860179"/>
          <a:ext cx="977777" cy="312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/>
            <a:t>+ 35,1</a:t>
          </a:r>
        </a:p>
      </cdr:txBody>
    </cdr:sp>
  </cdr:relSizeAnchor>
  <cdr:relSizeAnchor xmlns:cdr="http://schemas.openxmlformats.org/drawingml/2006/chartDrawing">
    <cdr:from>
      <cdr:x>0.24633</cdr:x>
      <cdr:y>0.74536</cdr:y>
    </cdr:from>
    <cdr:to>
      <cdr:x>0.32974</cdr:x>
      <cdr:y>0.82002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54EF6AB3-E994-4FB5-B015-1D5280138C24}"/>
            </a:ext>
          </a:extLst>
        </cdr:cNvPr>
        <cdr:cNvSpPr txBox="1"/>
      </cdr:nvSpPr>
      <cdr:spPr>
        <a:xfrm xmlns:a="http://schemas.openxmlformats.org/drawingml/2006/main">
          <a:off x="2477733" y="3121765"/>
          <a:ext cx="838971" cy="3126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/>
            <a:t>+6,4%</a:t>
          </a:r>
        </a:p>
      </cdr:txBody>
    </cdr:sp>
  </cdr:relSizeAnchor>
  <cdr:relSizeAnchor xmlns:cdr="http://schemas.openxmlformats.org/drawingml/2006/chartDrawing">
    <cdr:from>
      <cdr:x>0.45686</cdr:x>
      <cdr:y>0</cdr:y>
    </cdr:from>
    <cdr:to>
      <cdr:x>0.55407</cdr:x>
      <cdr:y>0.07467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7A0F50D0-EE71-4B55-8322-888D5E471330}"/>
            </a:ext>
          </a:extLst>
        </cdr:cNvPr>
        <cdr:cNvSpPr txBox="1"/>
      </cdr:nvSpPr>
      <cdr:spPr>
        <a:xfrm xmlns:a="http://schemas.openxmlformats.org/drawingml/2006/main">
          <a:off x="4595250" y="-1841345"/>
          <a:ext cx="977777" cy="312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/>
            <a:t>+ 767,9</a:t>
          </a:r>
        </a:p>
      </cdr:txBody>
    </cdr:sp>
  </cdr:relSizeAnchor>
  <cdr:relSizeAnchor xmlns:cdr="http://schemas.openxmlformats.org/drawingml/2006/chartDrawing">
    <cdr:from>
      <cdr:x>0.45359</cdr:x>
      <cdr:y>0.09043</cdr:y>
    </cdr:from>
    <cdr:to>
      <cdr:x>0.537</cdr:x>
      <cdr:y>0.16509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EFE99789-942D-4353-9A6C-E20A8D680DF2}"/>
            </a:ext>
          </a:extLst>
        </cdr:cNvPr>
        <cdr:cNvSpPr txBox="1"/>
      </cdr:nvSpPr>
      <cdr:spPr>
        <a:xfrm xmlns:a="http://schemas.openxmlformats.org/drawingml/2006/main">
          <a:off x="4562374" y="378735"/>
          <a:ext cx="838971" cy="3126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/>
            <a:t>+ 31,6%</a:t>
          </a:r>
        </a:p>
      </cdr:txBody>
    </cdr:sp>
  </cdr:relSizeAnchor>
  <cdr:relSizeAnchor xmlns:cdr="http://schemas.openxmlformats.org/drawingml/2006/chartDrawing">
    <cdr:from>
      <cdr:x>0.7071</cdr:x>
      <cdr:y>0.36142</cdr:y>
    </cdr:from>
    <cdr:to>
      <cdr:x>0.79051</cdr:x>
      <cdr:y>0.43608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D608B35E-B3D1-4FC8-86CF-518CCB45674A}"/>
            </a:ext>
          </a:extLst>
        </cdr:cNvPr>
        <cdr:cNvSpPr txBox="1"/>
      </cdr:nvSpPr>
      <cdr:spPr>
        <a:xfrm xmlns:a="http://schemas.openxmlformats.org/drawingml/2006/main">
          <a:off x="7112283" y="1545029"/>
          <a:ext cx="838971" cy="319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/>
            <a:t>-34,3%</a:t>
          </a:r>
        </a:p>
      </cdr:txBody>
    </cdr:sp>
  </cdr:relSizeAnchor>
  <cdr:relSizeAnchor xmlns:cdr="http://schemas.openxmlformats.org/drawingml/2006/chartDrawing">
    <cdr:from>
      <cdr:x>0.69817</cdr:x>
      <cdr:y>0.2574</cdr:y>
    </cdr:from>
    <cdr:to>
      <cdr:x>0.79538</cdr:x>
      <cdr:y>0.33207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9E3656FA-E6FA-48C1-8844-566F8E9F0B92}"/>
            </a:ext>
          </a:extLst>
        </cdr:cNvPr>
        <cdr:cNvSpPr txBox="1"/>
      </cdr:nvSpPr>
      <cdr:spPr>
        <a:xfrm xmlns:a="http://schemas.openxmlformats.org/drawingml/2006/main">
          <a:off x="7022433" y="1100367"/>
          <a:ext cx="977777" cy="319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/>
            <a:t>-1 097,5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0.01196</cdr:x>
      <cdr:y>0.29785</cdr:y>
    </cdr:from>
    <cdr:to>
      <cdr:x>0.11148</cdr:x>
      <cdr:y>0.36845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AAF77F4-D6F6-41C5-AC24-FF583733C77D}"/>
            </a:ext>
          </a:extLst>
        </cdr:cNvPr>
        <cdr:cNvSpPr txBox="1"/>
      </cdr:nvSpPr>
      <cdr:spPr>
        <a:xfrm xmlns:a="http://schemas.openxmlformats.org/drawingml/2006/main">
          <a:off x="120316" y="1299411"/>
          <a:ext cx="1001028" cy="308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/>
            <a:t>1 682,0</a:t>
          </a:r>
        </a:p>
      </cdr:txBody>
    </cdr:sp>
  </cdr:relSizeAnchor>
  <cdr:relSizeAnchor xmlns:cdr="http://schemas.openxmlformats.org/drawingml/2006/chartDrawing">
    <cdr:from>
      <cdr:x>0.30383</cdr:x>
      <cdr:y>0.23129</cdr:y>
    </cdr:from>
    <cdr:to>
      <cdr:x>0.40335</cdr:x>
      <cdr:y>0.30189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047BD90-1576-4704-9644-1209B234748D}"/>
            </a:ext>
          </a:extLst>
        </cdr:cNvPr>
        <cdr:cNvSpPr txBox="1"/>
      </cdr:nvSpPr>
      <cdr:spPr>
        <a:xfrm xmlns:a="http://schemas.openxmlformats.org/drawingml/2006/main">
          <a:off x="3056021" y="1009048"/>
          <a:ext cx="1001028" cy="308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/>
            <a:t>1 843,6</a:t>
          </a:r>
        </a:p>
        <a:p xmlns:a="http://schemas.openxmlformats.org/drawingml/2006/main">
          <a:endParaRPr lang="ru-RU" sz="1800" dirty="0"/>
        </a:p>
      </cdr:txBody>
    </cdr:sp>
  </cdr:relSizeAnchor>
  <cdr:relSizeAnchor xmlns:cdr="http://schemas.openxmlformats.org/drawingml/2006/chartDrawing">
    <cdr:from>
      <cdr:x>0.60223</cdr:x>
      <cdr:y>0.04176</cdr:y>
    </cdr:from>
    <cdr:to>
      <cdr:x>0.70175</cdr:x>
      <cdr:y>0.12865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2D6B1C3-9580-4F5D-BCAA-917BB80F0D61}"/>
            </a:ext>
          </a:extLst>
        </cdr:cNvPr>
        <cdr:cNvSpPr txBox="1"/>
      </cdr:nvSpPr>
      <cdr:spPr>
        <a:xfrm xmlns:a="http://schemas.openxmlformats.org/drawingml/2006/main">
          <a:off x="6057499" y="182189"/>
          <a:ext cx="1001028" cy="379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/>
            <a:t>2 623,8</a:t>
          </a:r>
        </a:p>
      </cdr:txBody>
    </cdr:sp>
  </cdr:relSizeAnchor>
  <cdr:relSizeAnchor xmlns:cdr="http://schemas.openxmlformats.org/drawingml/2006/chartDrawing">
    <cdr:from>
      <cdr:x>0.8807</cdr:x>
      <cdr:y>0.27579</cdr:y>
    </cdr:from>
    <cdr:to>
      <cdr:x>0.98022</cdr:x>
      <cdr:y>0.36267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680682EE-5599-491F-B46D-0A6E139A65BE}"/>
            </a:ext>
          </a:extLst>
        </cdr:cNvPr>
        <cdr:cNvSpPr txBox="1"/>
      </cdr:nvSpPr>
      <cdr:spPr>
        <a:xfrm xmlns:a="http://schemas.openxmlformats.org/drawingml/2006/main">
          <a:off x="8858450" y="1203158"/>
          <a:ext cx="1001028" cy="379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/>
            <a:t>1 509,2</a:t>
          </a:r>
        </a:p>
      </cdr:txBody>
    </cdr:sp>
  </cdr:relSizeAnchor>
  <cdr:relSizeAnchor xmlns:cdr="http://schemas.openxmlformats.org/drawingml/2006/chartDrawing">
    <cdr:from>
      <cdr:x>0.14322</cdr:x>
      <cdr:y>0.2985</cdr:y>
    </cdr:from>
    <cdr:to>
      <cdr:x>0.27337</cdr:x>
      <cdr:y>0.3328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id="{6BE9E36E-372A-4E7C-A788-0C90321D1D6A}"/>
            </a:ext>
          </a:extLst>
        </cdr:cNvPr>
        <cdr:cNvCxnSpPr/>
      </cdr:nvCxnSpPr>
      <cdr:spPr>
        <a:xfrm xmlns:a="http://schemas.openxmlformats.org/drawingml/2006/main" flipV="1">
          <a:off x="1440582" y="1340319"/>
          <a:ext cx="1309035" cy="15400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0.13844</cdr:x>
      <cdr:y>0.23205</cdr:y>
    </cdr:from>
    <cdr:to>
      <cdr:x>0.26571</cdr:x>
      <cdr:y>0.28564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A158976A-14C9-4805-96D0-140125F42855}"/>
            </a:ext>
          </a:extLst>
        </cdr:cNvPr>
        <cdr:cNvSpPr txBox="1"/>
      </cdr:nvSpPr>
      <cdr:spPr>
        <a:xfrm xmlns:a="http://schemas.openxmlformats.org/drawingml/2006/main">
          <a:off x="1392455" y="1041936"/>
          <a:ext cx="1280160" cy="240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/>
            <a:t>+</a:t>
          </a:r>
          <a:r>
            <a:rPr lang="ru-RU" dirty="0"/>
            <a:t>9,6</a:t>
          </a:r>
          <a:r>
            <a:rPr lang="ru-RU" sz="1100" dirty="0"/>
            <a:t>% (</a:t>
          </a:r>
          <a:r>
            <a:rPr lang="ru-RU" dirty="0"/>
            <a:t>161,6</a:t>
          </a:r>
          <a:r>
            <a:rPr lang="ru-RU" sz="1100" dirty="0"/>
            <a:t>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21.12.2021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21.12.2021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21.12.2021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21.12.2021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21.12.2021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21.12.2021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21.12.2021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21.12.2021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21.12.2021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21.12.2021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21.12.2021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21.12.2021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21.12.2021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21.12.2021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-62197" y="-211746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2187666"/>
          </a:xfrm>
        </p:spPr>
        <p:txBody>
          <a:bodyPr rtlCol="0">
            <a:normAutofit/>
          </a:bodyPr>
          <a:lstStyle/>
          <a:p>
            <a:r>
              <a:rPr lang="ru" sz="3100" dirty="0">
                <a:solidFill>
                  <a:schemeClr val="tx1"/>
                </a:solidFill>
              </a:rPr>
              <a:t>БЮДЖЕТ </a:t>
            </a:r>
            <a:br>
              <a:rPr lang="ru" sz="3100" dirty="0">
                <a:solidFill>
                  <a:schemeClr val="tx1"/>
                </a:solidFill>
              </a:rPr>
            </a:br>
            <a:r>
              <a:rPr lang="ru" sz="3100" dirty="0">
                <a:solidFill>
                  <a:schemeClr val="tx1"/>
                </a:solidFill>
              </a:rPr>
              <a:t>КРАСНОКАМСКОГО ГОРОДСКОГО ОКРУГА</a:t>
            </a:r>
            <a:br>
              <a:rPr lang="ru" sz="4400" dirty="0">
                <a:solidFill>
                  <a:schemeClr val="tx1"/>
                </a:solidFill>
              </a:rPr>
            </a:br>
            <a:r>
              <a:rPr lang="ru" sz="3100" dirty="0">
                <a:solidFill>
                  <a:schemeClr val="tx1"/>
                </a:solidFill>
              </a:rPr>
              <a:t>НА 2022-2024 ГОДЫ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0A8F4-6318-46CD-8ABB-4C7B6CB4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630455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МУНИЦИПАЛЬНЫЕ ПРОГРАММЫ, </a:t>
            </a:r>
            <a:r>
              <a:rPr lang="ru-RU" sz="1600" dirty="0"/>
              <a:t>МЛН. РУБ.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10616E-712D-4DFC-932B-3FCE51D4EEDF}"/>
              </a:ext>
            </a:extLst>
          </p:cNvPr>
          <p:cNvSpPr/>
          <p:nvPr/>
        </p:nvSpPr>
        <p:spPr>
          <a:xfrm flipH="1">
            <a:off x="2089584" y="1069655"/>
            <a:ext cx="8352927" cy="360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75000"/>
                </a:schemeClr>
              </a:gs>
              <a:gs pos="0">
                <a:srgbClr val="C21414"/>
              </a:gs>
              <a:gs pos="61000">
                <a:schemeClr val="accent2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12639C74-601A-4C59-8477-0D26A1CEF6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035989"/>
              </p:ext>
            </p:extLst>
          </p:nvPr>
        </p:nvGraphicFramePr>
        <p:xfrm>
          <a:off x="3420080" y="1285290"/>
          <a:ext cx="7022432" cy="410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531">
                  <a:extLst>
                    <a:ext uri="{9D8B030D-6E8A-4147-A177-3AD203B41FA5}">
                      <a16:colId xmlns:a16="http://schemas.microsoft.com/office/drawing/2014/main" val="2283054587"/>
                    </a:ext>
                  </a:extLst>
                </a:gridCol>
                <a:gridCol w="869531">
                  <a:extLst>
                    <a:ext uri="{9D8B030D-6E8A-4147-A177-3AD203B41FA5}">
                      <a16:colId xmlns:a16="http://schemas.microsoft.com/office/drawing/2014/main" val="1764604300"/>
                    </a:ext>
                  </a:extLst>
                </a:gridCol>
                <a:gridCol w="5283370">
                  <a:extLst>
                    <a:ext uri="{9D8B030D-6E8A-4147-A177-3AD203B41FA5}">
                      <a16:colId xmlns:a16="http://schemas.microsoft.com/office/drawing/2014/main" val="94917029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ГОД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МУНИЦИПАЛЬНАЯ ПРОГРАММА</a:t>
                      </a:r>
                    </a:p>
                  </a:txBody>
                  <a:tcPr>
                    <a:lnB w="12700" cap="flat" cmpd="sng" algn="ctr">
                      <a:solidFill>
                        <a:srgbClr val="579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613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ВСЕГО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579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БЮДЖЕТ РАЗВИТИЯ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579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63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ОХРАНА ОКРУЖАЮЩЕЙ СРЕДЫ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5780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УПРАВЛЕНИЕ ЗЕМЕЛЬНЫМИ РЕСУРСАМИ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141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ГРАДОСТРОИТЕЛЬСТВО И ТЕРРИТОРИАЛЬНОЕ УСТРОЙСТВО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3520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ОБЕСПЕЧЕНИЕ ЖИЛЬЕМ МОЛОДЫХ СЕМЕЙ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5446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КОМПЛЕКСНОЕ РАЗВИТИЕ СЕЛЬСКИХ ТЕРРИТОРИЙ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8240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СОВЕРШЕНСТВОВАНИЕ МУНИЦИПАЛЬНОГО УПРАВЛЕНИЯ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6481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УКРЕПЛЕНИЕ ОБЩЕСТВЕННОГО ЗДОРОВЬЯ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8829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ЭКОНОМИЧЕСКОЕ РАЗВИТИЕ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2217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2159,6</a:t>
                      </a: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579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354,4</a:t>
                      </a: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57903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ВСЕГО ПО МУНИЦИПАЛЬНЫМ ПРОГРАММАМ</a:t>
                      </a: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5790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302719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E2274E-D086-4053-801A-95C95ED43C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41" y="1387042"/>
            <a:ext cx="1338885" cy="108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5FD384-D0D8-410C-ADA4-6C80EF5937AE}"/>
              </a:ext>
            </a:extLst>
          </p:cNvPr>
          <p:cNvSpPr txBox="1"/>
          <p:nvPr/>
        </p:nvSpPr>
        <p:spPr>
          <a:xfrm>
            <a:off x="812039" y="2748429"/>
            <a:ext cx="224268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19</a:t>
            </a:r>
          </a:p>
          <a:p>
            <a:pPr algn="ctr"/>
            <a:r>
              <a:rPr lang="ru-RU" sz="1400" dirty="0"/>
              <a:t>МУНИЦИПАЛЬНЫХ ПРОГРАММ</a:t>
            </a:r>
          </a:p>
          <a:p>
            <a:pPr algn="ctr"/>
            <a:endParaRPr lang="ru-RU" dirty="0"/>
          </a:p>
          <a:p>
            <a:pPr algn="ctr"/>
            <a:r>
              <a:rPr lang="ru-RU" sz="2000" dirty="0"/>
              <a:t>2 159,6 </a:t>
            </a:r>
          </a:p>
          <a:p>
            <a:pPr algn="ctr"/>
            <a:r>
              <a:rPr lang="ru-RU" sz="1400" dirty="0"/>
              <a:t>МЛН. РУБ.</a:t>
            </a:r>
          </a:p>
          <a:p>
            <a:pPr algn="ctr"/>
            <a:endParaRPr lang="ru-RU" sz="1400" dirty="0"/>
          </a:p>
          <a:p>
            <a:pPr algn="ctr"/>
            <a:r>
              <a:rPr lang="ru-RU" sz="2000" dirty="0"/>
              <a:t>88% </a:t>
            </a:r>
          </a:p>
          <a:p>
            <a:pPr algn="ctr"/>
            <a:r>
              <a:rPr lang="ru-RU" sz="1400" dirty="0"/>
              <a:t>РАСХОДОВ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82824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8782B-448C-4C2D-9622-09578D93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859" y="451439"/>
            <a:ext cx="10058400" cy="70803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БЮДЖЕТ РАЗВИТИЯ, </a:t>
            </a:r>
            <a:r>
              <a:rPr lang="ru-RU" sz="1600" dirty="0"/>
              <a:t>МЛН. РУБ.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83C91F6C-ACA8-4F81-A17B-0EBE2A93FD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041471"/>
              </p:ext>
            </p:extLst>
          </p:nvPr>
        </p:nvGraphicFramePr>
        <p:xfrm>
          <a:off x="1467087" y="1207114"/>
          <a:ext cx="10058398" cy="506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915">
                  <a:extLst>
                    <a:ext uri="{9D8B030D-6E8A-4147-A177-3AD203B41FA5}">
                      <a16:colId xmlns:a16="http://schemas.microsoft.com/office/drawing/2014/main" val="1802387817"/>
                    </a:ext>
                  </a:extLst>
                </a:gridCol>
                <a:gridCol w="5310783">
                  <a:extLst>
                    <a:ext uri="{9D8B030D-6E8A-4147-A177-3AD203B41FA5}">
                      <a16:colId xmlns:a16="http://schemas.microsoft.com/office/drawing/2014/main" val="2218547459"/>
                    </a:ext>
                  </a:extLst>
                </a:gridCol>
                <a:gridCol w="1318900">
                  <a:extLst>
                    <a:ext uri="{9D8B030D-6E8A-4147-A177-3AD203B41FA5}">
                      <a16:colId xmlns:a16="http://schemas.microsoft.com/office/drawing/2014/main" val="2591833161"/>
                    </a:ext>
                  </a:extLst>
                </a:gridCol>
                <a:gridCol w="1318900">
                  <a:extLst>
                    <a:ext uri="{9D8B030D-6E8A-4147-A177-3AD203B41FA5}">
                      <a16:colId xmlns:a16="http://schemas.microsoft.com/office/drawing/2014/main" val="1821106990"/>
                    </a:ext>
                  </a:extLst>
                </a:gridCol>
                <a:gridCol w="1318900">
                  <a:extLst>
                    <a:ext uri="{9D8B030D-6E8A-4147-A177-3AD203B41FA5}">
                      <a16:colId xmlns:a16="http://schemas.microsoft.com/office/drawing/2014/main" val="29300571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dirty="0"/>
                        <a:t>НАПРАВЛЕНИЕ /МЕРОПРИЯТИЯ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rgbClr val="F03F2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НАПРАВЛЕНИЕ /МЕРОПРИЯТИЯ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/>
                        <a:t>БЮДЖЕТ </a:t>
                      </a:r>
                    </a:p>
                    <a:p>
                      <a:pPr algn="ctr"/>
                      <a:r>
                        <a:rPr lang="ru-RU" sz="1000" b="0" dirty="0"/>
                        <a:t>2022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rgbClr val="F03F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/>
                        <a:t>ПЛАНИРУЕТСЯ ПРИВЛЕЧЕЧЬ  ПУТЕМ УЧАСТИЯ В КОНКУРСЕ ПРОЕКТОВ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rgbClr val="F03F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/>
                        <a:t>ОБЩАЯ СТОИМОСТЬ РАБОТ 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rgbClr val="F03F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97616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endParaRPr lang="ru-RU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/>
                        <a:t>СТРОИТЕЛЬСТВО ПРИСТРОЯ К ШКОЛЕ № 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11,2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58,8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70,0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248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ПРИВЕДЕНИЕ В НОРМАТИВНОЕ СОСТОЯНИЕ ОБЪЕКТОВ ОБЩЕСТВЕННОЙ ИНФРРАСТРУКТУРЫ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000" dirty="0"/>
                        <a:t>РЕМОНТ МУНИЦИПАЛЬНЫХ УЧРЕЖДЕНИЙ;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000" dirty="0"/>
                        <a:t>ОСНАЩЕНИЕ ОБОРУДОВАНИЕМ ДДУ;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000" dirty="0"/>
                        <a:t>ОБУСТРОЙСТВО СПОРТИВНЫХ ПЛОЩАДОК И ОСНАЩЕНИЕ СПОРТИВНЫМ ОБОРУДОВАНИЕМ;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000" dirty="0"/>
                        <a:t>УСТРОЙСТВО ЛЫЖЕРОЛЛЕРНОЙ ТРАССЫ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87,8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87,8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13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ФОРМИРОВАНИЕ СОВРЕМЕННОГО ОБЛИКА ОКРУГА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000" dirty="0"/>
                        <a:t>ОБУСТРОЙСТВО КОНТЕЙНЕРНЫХ ПЛОЩАДОК;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000" dirty="0"/>
                        <a:t>БЛАГОУСТРОЙСТВО ОБЩЕСТВЕННЫХ ТЕРРИТОРИЙ;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000" dirty="0"/>
                        <a:t>ОРГАНИЗАЦИЯ ОСВЕЩЕНИЯ НАСЕЛЕННЫХ ПУНКТОВ;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000" dirty="0"/>
                        <a:t>ПРОЕКТИРОВАНИЕ ОБЪЕКТА «НАБЕРЕЖНАЯ»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40,6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40,6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06579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РЕКУЛЬТИВАЦИЯ ЗАКРЫТОЙ СВАЛКИ ТБО (ПСД)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08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РАЗВИТИЕ КОММУНАЛЬНОЙ ИНФРАСТРКТУРЫ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000" dirty="0"/>
                        <a:t>ТЕПЛОСНАБЖЕНИЕ НАСЕЛЕННЫХ ПУНКТОВ;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000" dirty="0"/>
                        <a:t>ВОДОСНАБЖЕНИЕ НАСЕЛЕННЫХ ПУНКТОВ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104,2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113,0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32521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КАПИТАЛЬНЫЙ РЕМОНТ БЕРЕГОУКРЕПЛЕНИЙ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98243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308176-541D-47AA-8DC7-8651F4A6A2B9}"/>
              </a:ext>
            </a:extLst>
          </p:cNvPr>
          <p:cNvSpPr/>
          <p:nvPr/>
        </p:nvSpPr>
        <p:spPr>
          <a:xfrm flipH="1" flipV="1">
            <a:off x="1467088" y="1085661"/>
            <a:ext cx="10058400" cy="52681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75000"/>
                </a:schemeClr>
              </a:gs>
              <a:gs pos="0">
                <a:srgbClr val="C21414"/>
              </a:gs>
              <a:gs pos="61000">
                <a:schemeClr val="accent2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B3AD03-E63C-454E-9097-14583ABB01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6060" y="2084921"/>
            <a:ext cx="431814" cy="396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0D1C62-739A-49C8-BBD6-F1EACA1ED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7975" y="2691438"/>
            <a:ext cx="396000" cy="396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5991E6-B5BD-4637-A3D1-6DECB387C9C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3967" y="3929707"/>
            <a:ext cx="396000" cy="3960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CBD007C0-1661-46BF-BE62-88BEFE070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22" b="8296"/>
          <a:stretch/>
        </p:blipFill>
        <p:spPr bwMode="auto">
          <a:xfrm>
            <a:off x="1553790" y="4754791"/>
            <a:ext cx="36897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F6D873-76A5-4991-A58C-514EB7305FA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MosiaicBubbl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1069" y="5313752"/>
            <a:ext cx="414420" cy="396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4608EF-236D-48E1-A869-3AE6FF1E8249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50" y="5872713"/>
            <a:ext cx="39969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4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2E444-AEEE-47D0-903E-4946848E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69339"/>
            <a:ext cx="10058400" cy="647191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ДОРОЖНЫЙ ФОНД 2022 ГОДА</a:t>
            </a:r>
            <a:endParaRPr lang="ru-RU" sz="1600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8C08A50-A738-4D05-8336-92190E3FD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371354"/>
              </p:ext>
            </p:extLst>
          </p:nvPr>
        </p:nvGraphicFramePr>
        <p:xfrm>
          <a:off x="1052134" y="1376413"/>
          <a:ext cx="10324927" cy="4299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388">
                  <a:extLst>
                    <a:ext uri="{9D8B030D-6E8A-4147-A177-3AD203B41FA5}">
                      <a16:colId xmlns:a16="http://schemas.microsoft.com/office/drawing/2014/main" val="3280222753"/>
                    </a:ext>
                  </a:extLst>
                </a:gridCol>
                <a:gridCol w="3212513">
                  <a:extLst>
                    <a:ext uri="{9D8B030D-6E8A-4147-A177-3AD203B41FA5}">
                      <a16:colId xmlns:a16="http://schemas.microsoft.com/office/drawing/2014/main" val="820421989"/>
                    </a:ext>
                  </a:extLst>
                </a:gridCol>
                <a:gridCol w="3212513">
                  <a:extLst>
                    <a:ext uri="{9D8B030D-6E8A-4147-A177-3AD203B41FA5}">
                      <a16:colId xmlns:a16="http://schemas.microsoft.com/office/drawing/2014/main" val="3683316652"/>
                    </a:ext>
                  </a:extLst>
                </a:gridCol>
                <a:gridCol w="3212513">
                  <a:extLst>
                    <a:ext uri="{9D8B030D-6E8A-4147-A177-3AD203B41FA5}">
                      <a16:colId xmlns:a16="http://schemas.microsoft.com/office/drawing/2014/main" val="2756194633"/>
                    </a:ext>
                  </a:extLst>
                </a:gridCol>
              </a:tblGrid>
              <a:tr h="5227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bg1"/>
                          </a:solidFill>
                        </a:rPr>
                        <a:t>ОБЩИЙ ОБЪЕМ ФОНДА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/>
                          </a:solidFill>
                        </a:rPr>
                        <a:t>261,1 МЛН. РУБ.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03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340154"/>
                  </a:ext>
                </a:extLst>
              </a:tr>
              <a:tr h="5227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СОДЕРЖАНИЕ АВТОДОРОГ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77,1 МЛН. РУБ.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222393"/>
                  </a:ext>
                </a:extLst>
              </a:tr>
              <a:tr h="5227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ПРОЕКТИРОВАНИЕ </a:t>
                      </a:r>
                    </a:p>
                    <a:p>
                      <a:pPr marL="171450" marR="0" lvl="0" indent="-17145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200" dirty="0"/>
                        <a:t>УЧАСТОК А/Д МОКИНО-МАЙСКИЙ;</a:t>
                      </a:r>
                    </a:p>
                    <a:p>
                      <a:pPr marL="171450" marR="0" lvl="0" indent="-17145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200" dirty="0"/>
                        <a:t>УЛИЧНО-ДОРОЖНАЯ СЕТЬ С. МЫСЫ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2,1 МЛН. РУБ.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726589"/>
                  </a:ext>
                </a:extLst>
              </a:tr>
              <a:tr h="5227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/>
                        <a:t>СТРОИТЕЛЬСТВО УЧАСТКА АВТОДОРОГИ УЛ. 10-Й ПЯТИЛЕТКИ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7,7 МЛН. РУБ.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970777"/>
                  </a:ext>
                </a:extLst>
              </a:tr>
              <a:tr h="5227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Courier New" panose="02070309020205020404" pitchFamily="49" charset="0"/>
                        <a:buNone/>
                      </a:pPr>
                      <a:r>
                        <a:rPr lang="ru-RU" sz="1200" dirty="0"/>
                        <a:t>РЕМОНТ АВТОДОРОГ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174,2 МЛН. РУБ.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173338"/>
                  </a:ext>
                </a:extLst>
              </a:tr>
              <a:tr h="15683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200" b="0" dirty="0"/>
                        <a:t>УЛ. КОММУНАЛЬНАЯ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200" b="0" dirty="0"/>
                        <a:t>УЛ. М.РЫБАЛКО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200" b="0" dirty="0"/>
                        <a:t>УЛ. КРАСНАЯ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200" b="0" dirty="0"/>
                        <a:t>УЛ. МАТРОСОВА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200" b="0" dirty="0"/>
                        <a:t>УЛ. МОЛОДЕЖНАЯ, ПЕР. ВОКЗАЛЬНЫЙ, УЛ. СТРОИТЕЛЕЙ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200" b="0" dirty="0"/>
                        <a:t>ПР-КТ КОМСОМОЛЬСКИЙ,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200" b="0" dirty="0"/>
                        <a:t>УЛ. ЧЕХОВА,</a:t>
                      </a: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sz="1200" b="0" dirty="0"/>
                        <a:t>УЛ. ЧЕХОВА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sz="1200" b="0" dirty="0"/>
                        <a:t>ПРОЕЗД ЧАПАЕВСКИЙ,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sz="1200" b="0" dirty="0"/>
                        <a:t>УЛ. МОХОВАЯ,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sz="1200" b="0" dirty="0"/>
                        <a:t>УЛ. СТАРОЛИНЕЙНАЯ.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sz="1200" b="0" dirty="0"/>
                        <a:t>УЛ. СОВХОЗНАЯ.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sz="1200" b="0" dirty="0"/>
                        <a:t>УЛ. РЕЧНАЯ,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sz="1200" b="0" dirty="0"/>
                        <a:t>УЛ. ЛЕСНАЯ,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sz="1200" b="0" dirty="0"/>
                        <a:t>УЛ. 50 ЛЕТ ОКТЯБРЯ</a:t>
                      </a:r>
                    </a:p>
                  </a:txBody>
                  <a:tcPr>
                    <a:lnL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200" b="0" dirty="0"/>
                        <a:t>А/Д КРАСНОКАМСК-ЧЕРНАЯ-ШАБУНИЧИ;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200" b="0" dirty="0"/>
                        <a:t>А/Д МОКИНО-МАЙСКИЙ;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200" b="0" dirty="0"/>
                        <a:t>А/Д СТРЯПУНЯТА-АНАНИЧИ;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200" b="0" dirty="0"/>
                        <a:t>А/Д КРАСНОКАМСК, СТРЯПУНЯТА-ЕКИМЯТА;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200" b="0" dirty="0"/>
                        <a:t>УЛ. К. МАРКСА</a:t>
                      </a:r>
                    </a:p>
                  </a:txBody>
                  <a:tcPr>
                    <a:lnL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725837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F7FD40-0E7C-464A-A644-420E02443938}"/>
              </a:ext>
            </a:extLst>
          </p:cNvPr>
          <p:cNvSpPr/>
          <p:nvPr/>
        </p:nvSpPr>
        <p:spPr>
          <a:xfrm flipH="1" flipV="1">
            <a:off x="1214026" y="1107710"/>
            <a:ext cx="10002054" cy="45719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75000"/>
                </a:schemeClr>
              </a:gs>
              <a:gs pos="0">
                <a:srgbClr val="C21414"/>
              </a:gs>
              <a:gs pos="61000">
                <a:schemeClr val="accent2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873118-99C3-4B22-B0B3-49F93E00DF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17784" r="69937" b="28772"/>
          <a:stretch/>
        </p:blipFill>
        <p:spPr>
          <a:xfrm>
            <a:off x="1142610" y="1376413"/>
            <a:ext cx="528451" cy="54000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0DBE89A-6E6B-47E7-A12E-11820EE3071F}"/>
              </a:ext>
            </a:extLst>
          </p:cNvPr>
          <p:cNvGraphicFramePr>
            <a:graphicFrameLocks noGrp="1"/>
          </p:cNvGraphicFramePr>
          <p:nvPr/>
        </p:nvGraphicFramePr>
        <p:xfrm>
          <a:off x="11434813" y="285870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4871924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53164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5B57A02-0AE3-41AA-9B5E-9BF843ACB83F}"/>
              </a:ext>
            </a:extLst>
          </p:cNvPr>
          <p:cNvGraphicFramePr>
            <a:graphicFrameLocks noGrp="1"/>
          </p:cNvGraphicFramePr>
          <p:nvPr/>
        </p:nvGraphicFramePr>
        <p:xfrm>
          <a:off x="11405937" y="1299411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10238000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813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93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A0737-E36C-487E-A1FB-07B3F23D0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800" y="647742"/>
            <a:ext cx="10058400" cy="86857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ОБЕСПЕЧЕНИЕ ЖИЛЬЕМ </a:t>
            </a:r>
            <a:br>
              <a:rPr lang="ru-RU" sz="2800" dirty="0"/>
            </a:br>
            <a:r>
              <a:rPr lang="ru-RU" sz="2800" dirty="0"/>
              <a:t>ОТДЕЛЬНЫХ КАТЕГОРИЙ ГРАЖДАН,  2022 ГОД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D2EDDB-066C-4E57-B62D-5714C7C1E2C0}"/>
              </a:ext>
            </a:extLst>
          </p:cNvPr>
          <p:cNvSpPr/>
          <p:nvPr/>
        </p:nvSpPr>
        <p:spPr>
          <a:xfrm flipH="1">
            <a:off x="2111239" y="1516314"/>
            <a:ext cx="8352927" cy="360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75000"/>
                </a:schemeClr>
              </a:gs>
              <a:gs pos="0">
                <a:srgbClr val="C21414"/>
              </a:gs>
              <a:gs pos="61000">
                <a:schemeClr val="accent2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FB030F5D-F16C-4BB1-87F8-8F2A18A4A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885614"/>
              </p:ext>
            </p:extLst>
          </p:nvPr>
        </p:nvGraphicFramePr>
        <p:xfrm>
          <a:off x="1973179" y="1672569"/>
          <a:ext cx="8691612" cy="3870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489">
                  <a:extLst>
                    <a:ext uri="{9D8B030D-6E8A-4147-A177-3AD203B41FA5}">
                      <a16:colId xmlns:a16="http://schemas.microsoft.com/office/drawing/2014/main" val="839256957"/>
                    </a:ext>
                  </a:extLst>
                </a:gridCol>
                <a:gridCol w="1582919">
                  <a:extLst>
                    <a:ext uri="{9D8B030D-6E8A-4147-A177-3AD203B41FA5}">
                      <a16:colId xmlns:a16="http://schemas.microsoft.com/office/drawing/2014/main" val="356986044"/>
                    </a:ext>
                  </a:extLst>
                </a:gridCol>
                <a:gridCol w="2897204">
                  <a:extLst>
                    <a:ext uri="{9D8B030D-6E8A-4147-A177-3AD203B41FA5}">
                      <a16:colId xmlns:a16="http://schemas.microsoft.com/office/drawing/2014/main" val="845471250"/>
                    </a:ext>
                  </a:extLst>
                </a:gridCol>
              </a:tblGrid>
              <a:tr h="1290037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РАССЕЛЕНИЕ ВЕТХОВОГО И АВАРИЙНОГО ЖИЛЬЯ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279,1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МЛН. РУБ.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РАССЕЛИТЬ 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5,2 ТЫС. КВ.М.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16458"/>
                  </a:ext>
                </a:extLst>
              </a:tr>
              <a:tr h="1290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ОБЕСПЕЧЕНИЕ ЖИЛЬЕМ МОЛОДЫХ СЕМЕЙ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БЮДЖЕТ</a:t>
                      </a:r>
                    </a:p>
                    <a:p>
                      <a:pPr algn="ctr"/>
                      <a:r>
                        <a:rPr lang="ru-RU" dirty="0"/>
                        <a:t>2,0 </a:t>
                      </a:r>
                      <a:r>
                        <a:rPr lang="ru-RU" sz="1200" dirty="0"/>
                        <a:t>МЛН. РУБ.,</a:t>
                      </a:r>
                    </a:p>
                    <a:p>
                      <a:pPr algn="ctr"/>
                      <a:r>
                        <a:rPr lang="ru-RU" sz="1200" dirty="0"/>
                        <a:t>ПРИВЛЕЧЕНИЕ </a:t>
                      </a:r>
                    </a:p>
                    <a:p>
                      <a:pPr algn="ctr"/>
                      <a:r>
                        <a:rPr lang="ru-RU" sz="1800" dirty="0"/>
                        <a:t>18,2</a:t>
                      </a:r>
                      <a:r>
                        <a:rPr lang="ru-RU" sz="1600" dirty="0"/>
                        <a:t> </a:t>
                      </a:r>
                      <a:r>
                        <a:rPr lang="ru-RU" sz="1200" dirty="0"/>
                        <a:t>МЛН. РУБ.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ОБЕСПЕЧИТЬ ЖИЛЬЕМ 52 СЕМЬИ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642567"/>
                  </a:ext>
                </a:extLst>
              </a:tr>
              <a:tr h="1290037">
                <a:tc>
                  <a:txBody>
                    <a:bodyPr/>
                    <a:lstStyle/>
                    <a:p>
                      <a:r>
                        <a:rPr lang="ru-RU" dirty="0"/>
                        <a:t>ОБЕСПЕЧЕНИЕ ЖИЛЬЕМ </a:t>
                      </a:r>
                    </a:p>
                    <a:p>
                      <a:r>
                        <a:rPr lang="ru-RU" dirty="0"/>
                        <a:t>ДЕТЕЙ- СИРОТ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20,6</a:t>
                      </a:r>
                    </a:p>
                    <a:p>
                      <a:pPr algn="ctr"/>
                      <a:r>
                        <a:rPr lang="ru-RU" sz="1200" dirty="0"/>
                        <a:t>МЛН. РУБ.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ОБЕСПЕЧИТЬ ЖИЛЬЕМ 10 ЧЕЛОВЕК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26029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5803F8A-FCD3-40AC-9283-2D84CE2D4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25053"/>
            <a:ext cx="648000" cy="648000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5F4B8FC-4B78-4A87-93DA-F4566AE4A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rgbClr val="57903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00" y="330162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4928814-DC5B-4060-AEEF-93E17F4C1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t="8806" r="5761" b="14031"/>
          <a:stretch/>
        </p:blipFill>
        <p:spPr bwMode="auto">
          <a:xfrm>
            <a:off x="1085982" y="4488191"/>
            <a:ext cx="645635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52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A0737-E36C-487E-A1FB-07B3F23D0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130" y="597452"/>
            <a:ext cx="9548070" cy="73509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ПОДДЕРЖКА ИНИЦИАТИВ ГРАЖДАН,  2022 ГОД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D2EDDB-066C-4E57-B62D-5714C7C1E2C0}"/>
              </a:ext>
            </a:extLst>
          </p:cNvPr>
          <p:cNvSpPr/>
          <p:nvPr/>
        </p:nvSpPr>
        <p:spPr>
          <a:xfrm flipH="1" flipV="1">
            <a:off x="1661020" y="1324577"/>
            <a:ext cx="8834428" cy="45719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75000"/>
                </a:schemeClr>
              </a:gs>
              <a:gs pos="0">
                <a:srgbClr val="C21414"/>
              </a:gs>
              <a:gs pos="61000">
                <a:schemeClr val="accent2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FB030F5D-F16C-4BB1-87F8-8F2A18A4A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682839"/>
              </p:ext>
            </p:extLst>
          </p:nvPr>
        </p:nvGraphicFramePr>
        <p:xfrm>
          <a:off x="1600270" y="1482801"/>
          <a:ext cx="9014599" cy="44420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7170">
                  <a:extLst>
                    <a:ext uri="{9D8B030D-6E8A-4147-A177-3AD203B41FA5}">
                      <a16:colId xmlns:a16="http://schemas.microsoft.com/office/drawing/2014/main" val="4095847564"/>
                    </a:ext>
                  </a:extLst>
                </a:gridCol>
                <a:gridCol w="6083166">
                  <a:extLst>
                    <a:ext uri="{9D8B030D-6E8A-4147-A177-3AD203B41FA5}">
                      <a16:colId xmlns:a16="http://schemas.microsoft.com/office/drawing/2014/main" val="839256957"/>
                    </a:ext>
                  </a:extLst>
                </a:gridCol>
                <a:gridCol w="2154263">
                  <a:extLst>
                    <a:ext uri="{9D8B030D-6E8A-4147-A177-3AD203B41FA5}">
                      <a16:colId xmlns:a16="http://schemas.microsoft.com/office/drawing/2014/main" val="2566909336"/>
                    </a:ext>
                  </a:extLst>
                </a:gridCol>
              </a:tblGrid>
              <a:tr h="88840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НАПРАВЛЕНИЯ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544697"/>
                  </a:ext>
                </a:extLst>
              </a:tr>
              <a:tr h="888404">
                <a:tc>
                  <a:txBody>
                    <a:bodyPr/>
                    <a:lstStyle/>
                    <a:p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8D22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B8D23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ПРОЕКТЫ С УЧАСТИЕМ СРЕДСТВ </a:t>
                      </a:r>
                      <a:r>
                        <a:rPr lang="ru-RU" sz="1600" b="0" u="none" dirty="0">
                          <a:solidFill>
                            <a:schemeClr val="tx1"/>
                          </a:solidFill>
                        </a:rPr>
                        <a:t>САМООБЛОЖЕНИЯ ГРАЖДАН</a:t>
                      </a:r>
                    </a:p>
                    <a:p>
                      <a:pPr algn="ctr"/>
                      <a:r>
                        <a:rPr lang="ru-RU" sz="1400" b="0" u="none" dirty="0">
                          <a:solidFill>
                            <a:schemeClr val="tx1"/>
                          </a:solidFill>
                        </a:rPr>
                        <a:t>2 ПРОЕКТА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D22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B8D23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1,0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МЛН. РУБ.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B8D23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16458"/>
                  </a:ext>
                </a:extLst>
              </a:tr>
              <a:tr h="8884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8D23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23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ПРОЕКТЫ ИНИЦИАТИВНОГО БЮДЖЕТИРОВАНИЯ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7 ПРОЕКТОВ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8D23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23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15,4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МЛН. РУБ.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8D23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23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642567"/>
                  </a:ext>
                </a:extLst>
              </a:tr>
              <a:tr h="8884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8D23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23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СОЦИАЛЬНЫЕ ИНИЦИАТИВЫ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8D23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23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2,0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МЛН. РУБ.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8D23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23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403116"/>
                  </a:ext>
                </a:extLst>
              </a:tr>
              <a:tr h="8884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8D23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СОДЕЙСТИВИЕ РАЗВИТИЮ ОБЩЕСТВЕННЫХ ОБЪЕДИНЕНИЙ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8D23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0,8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МЛН. РУБ.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8D23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587364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76772C67-B71F-4B9E-A148-CD364F8BF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70" y="2477696"/>
            <a:ext cx="57600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29A7A2C-62B6-45F8-A748-6484E6FC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30" y="3429001"/>
            <a:ext cx="576000" cy="5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EBC8AC5-3A47-486C-9406-904285CAB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55" y="430482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F55C4806-D14C-48CF-B4B9-D1E8DB15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30" y="5256127"/>
            <a:ext cx="56512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0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-70575" y="-236913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5415" y="2355457"/>
            <a:ext cx="4783453" cy="2312795"/>
          </a:xfrm>
        </p:spPr>
        <p:txBody>
          <a:bodyPr rtlCol="0">
            <a:normAutofit/>
          </a:bodyPr>
          <a:lstStyle/>
          <a:p>
            <a:r>
              <a:rPr lang="ru" sz="3100" dirty="0">
                <a:solidFill>
                  <a:schemeClr val="tx1"/>
                </a:solidFill>
              </a:rPr>
              <a:t>БЮДЖЕТ</a:t>
            </a:r>
            <a:r>
              <a:rPr lang="ru" sz="3100" u="sng" dirty="0">
                <a:solidFill>
                  <a:schemeClr val="tx1"/>
                </a:solidFill>
              </a:rPr>
              <a:t> </a:t>
            </a:r>
            <a:br>
              <a:rPr lang="ru" sz="3100" dirty="0">
                <a:solidFill>
                  <a:schemeClr val="tx1"/>
                </a:solidFill>
              </a:rPr>
            </a:br>
            <a:br>
              <a:rPr lang="ru" sz="3100" dirty="0">
                <a:solidFill>
                  <a:schemeClr val="tx1"/>
                </a:solidFill>
              </a:rPr>
            </a:br>
            <a:r>
              <a:rPr lang="ru" sz="2800" dirty="0">
                <a:solidFill>
                  <a:schemeClr val="tx1"/>
                </a:solidFill>
              </a:rPr>
              <a:t>ПОМОГАЕМ ИДТИ К ЦЕЛИ</a:t>
            </a:r>
          </a:p>
        </p:txBody>
      </p:sp>
    </p:spTree>
    <p:extLst>
      <p:ext uri="{BB962C8B-B14F-4D97-AF65-F5344CB8AC3E}">
        <p14:creationId xmlns:p14="http://schemas.microsoft.com/office/powerpoint/2010/main" val="2232522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1B757-8489-42D2-BC23-6EDC7C2B2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21859"/>
            <a:ext cx="10058400" cy="60629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ПРОГНОЗ СОЦИАЛЬНО-ЭКОНОМИЧЕСКОГО РАЗВИТИЯ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5F766F-5618-4283-8F9C-B89BB7D08167}"/>
              </a:ext>
            </a:extLst>
          </p:cNvPr>
          <p:cNvSpPr/>
          <p:nvPr/>
        </p:nvSpPr>
        <p:spPr>
          <a:xfrm flipH="1">
            <a:off x="1174282" y="1424315"/>
            <a:ext cx="9846643" cy="45719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75000"/>
                </a:schemeClr>
              </a:gs>
              <a:gs pos="0">
                <a:srgbClr val="C21414"/>
              </a:gs>
              <a:gs pos="61000">
                <a:schemeClr val="accent2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A05C430E-9771-4AB1-8506-05B1A2C59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358587"/>
              </p:ext>
            </p:extLst>
          </p:nvPr>
        </p:nvGraphicFramePr>
        <p:xfrm>
          <a:off x="1066800" y="1627253"/>
          <a:ext cx="10058400" cy="42984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3874">
                  <a:extLst>
                    <a:ext uri="{9D8B030D-6E8A-4147-A177-3AD203B41FA5}">
                      <a16:colId xmlns:a16="http://schemas.microsoft.com/office/drawing/2014/main" val="1026286597"/>
                    </a:ext>
                  </a:extLst>
                </a:gridCol>
                <a:gridCol w="4437246">
                  <a:extLst>
                    <a:ext uri="{9D8B030D-6E8A-4147-A177-3AD203B41FA5}">
                      <a16:colId xmlns:a16="http://schemas.microsoft.com/office/drawing/2014/main" val="1183831965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2730015865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838863019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1547346701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2116126071"/>
                    </a:ext>
                  </a:extLst>
                </a:gridCol>
              </a:tblGrid>
              <a:tr h="7032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2021 ОЦЕНКА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2022 ПРОГНОЗ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2023 ПРОГНОЗ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2024 ПРОГНОЗ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262740"/>
                  </a:ext>
                </a:extLst>
              </a:tr>
              <a:tr h="8988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ИНФЛЯЦИЯ В РЕГИОНЕ, СРЕДНЕГОДОВОЙ ИПЦ, </a:t>
                      </a:r>
                    </a:p>
                    <a:p>
                      <a:r>
                        <a:rPr lang="ru-RU" sz="1400" dirty="0"/>
                        <a:t>% К ПРЕДЫДУЩЕМУ ГОДУ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104,2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104,0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104,0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104,0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251957"/>
                  </a:ext>
                </a:extLst>
              </a:tr>
              <a:tr h="8988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ФОНД ЗАРАБОТНОЙ ПЛАТЫ КРУПНЫХ И СРЕДНИХ ПРЕДПРИЯТИЙ (ОРГАНИЗАЦИЙ), </a:t>
                      </a:r>
                    </a:p>
                    <a:p>
                      <a:r>
                        <a:rPr lang="ru-RU" sz="1400" dirty="0"/>
                        <a:t>ТЕМП РОСТА%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105,9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104,4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104,5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104,5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112057"/>
                  </a:ext>
                </a:extLst>
              </a:tr>
              <a:tr h="8988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СРЕДНЕМЕСЯЧНАЯ ЗАРАБОТНАЯ ПЛАТА РАБОТНИКОВ КРУПНЫХ И СРЕДНИХ ПРЕДПРИЯТИЙ (ОРГАНИЗАЦИЙ), РУБ.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42133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44029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45790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47621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31257"/>
                  </a:ext>
                </a:extLst>
              </a:tr>
              <a:tr h="8988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СРЕДНЕСПИСОЧНАЯ ЧИСЛЕННОСТЬ РАБОТАЮЩИХ НА КРУПНЫХ И СРЕДНИХ ПРЕДПРИЯТИЙ (ОРГАНИЗАЦИЙ, ЧЕЛ)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13061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13126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13192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13258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408318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98970DEC-1DA8-4A1E-A7C2-2362024F9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01" y="2505818"/>
            <a:ext cx="468000" cy="4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8D233"/>
            </a:solidFill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69A9EE5-BB49-4461-8AB8-702814FF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01" y="3384384"/>
            <a:ext cx="468000" cy="46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0513F2F-12FC-4421-AF6C-172E6F952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01" y="4344434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F52C900-4DD0-4DDE-9616-3C4F698E0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0" r="16285" b="3731"/>
          <a:stretch/>
        </p:blipFill>
        <p:spPr bwMode="auto">
          <a:xfrm>
            <a:off x="1193264" y="5230747"/>
            <a:ext cx="461637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92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D7B73-07D4-4A6B-98AF-2F49DFEB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8091"/>
            <a:ext cx="10058400" cy="77690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ОСНОВНЫЕ НАПРАВЛЕНИЯ БЮДЖЕТНОЙ ПОЛИТИКИ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D6FB66D-D3C1-4BE5-900D-1C5E575C42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961730"/>
              </p:ext>
            </p:extLst>
          </p:nvPr>
        </p:nvGraphicFramePr>
        <p:xfrm>
          <a:off x="1195250" y="1559293"/>
          <a:ext cx="9784080" cy="4446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E6F15A-426D-4B1C-A148-CEFA8D565AB6}"/>
              </a:ext>
            </a:extLst>
          </p:cNvPr>
          <p:cNvSpPr/>
          <p:nvPr/>
        </p:nvSpPr>
        <p:spPr>
          <a:xfrm flipH="1">
            <a:off x="1436913" y="1161896"/>
            <a:ext cx="9300755" cy="45719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75000"/>
                </a:schemeClr>
              </a:gs>
              <a:gs pos="0">
                <a:srgbClr val="C21414"/>
              </a:gs>
              <a:gs pos="61000">
                <a:schemeClr val="accent2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23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724A0-4C0A-40F1-BB73-533ADAA79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33876"/>
            <a:ext cx="10058400" cy="728312"/>
          </a:xfrm>
        </p:spPr>
        <p:txBody>
          <a:bodyPr/>
          <a:lstStyle/>
          <a:p>
            <a:pPr algn="ctr"/>
            <a:r>
              <a:rPr lang="ru-RU" sz="2800" dirty="0"/>
              <a:t>ПАРАМЕТРЫ БЮДЖЕТА НА 2022-2024 ГОДЫ</a:t>
            </a:r>
            <a:r>
              <a:rPr lang="ru-RU" sz="3200" dirty="0"/>
              <a:t>, </a:t>
            </a:r>
            <a:r>
              <a:rPr lang="ru-RU" sz="1600" dirty="0"/>
              <a:t>МЛН. РУБ.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DF757A-04D8-43A7-B7C9-17CD7EC0EAD7}"/>
              </a:ext>
            </a:extLst>
          </p:cNvPr>
          <p:cNvSpPr/>
          <p:nvPr/>
        </p:nvSpPr>
        <p:spPr>
          <a:xfrm flipH="1">
            <a:off x="1187116" y="1364192"/>
            <a:ext cx="9817768" cy="45719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75000"/>
                </a:schemeClr>
              </a:gs>
              <a:gs pos="0">
                <a:srgbClr val="C21414"/>
              </a:gs>
              <a:gs pos="61000">
                <a:schemeClr val="accent2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C12FC488-217C-4CAB-BA48-7F2DDE34DC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253805"/>
              </p:ext>
            </p:extLst>
          </p:nvPr>
        </p:nvGraphicFramePr>
        <p:xfrm>
          <a:off x="1299410" y="1648724"/>
          <a:ext cx="9970170" cy="384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887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C16B8-317E-405D-831B-8DEA48BC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11916"/>
            <a:ext cx="10058400" cy="674399"/>
          </a:xfrm>
        </p:spPr>
        <p:txBody>
          <a:bodyPr/>
          <a:lstStyle/>
          <a:p>
            <a:pPr algn="ctr"/>
            <a:r>
              <a:rPr lang="ru-RU" sz="2800" dirty="0"/>
              <a:t>ДОХОДЫ БЮДЖЕТА, </a:t>
            </a:r>
            <a:r>
              <a:rPr lang="ru-RU" sz="1600" dirty="0"/>
              <a:t>МЛН. РУБ.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CFAD6EA6-1E0E-401A-AC90-5DFD07B176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333416"/>
              </p:ext>
            </p:extLst>
          </p:nvPr>
        </p:nvGraphicFramePr>
        <p:xfrm>
          <a:off x="989798" y="1656678"/>
          <a:ext cx="10058400" cy="4274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765FD9-BDC9-4B04-A4DC-18C4FD643B5C}"/>
              </a:ext>
            </a:extLst>
          </p:cNvPr>
          <p:cNvSpPr/>
          <p:nvPr/>
        </p:nvSpPr>
        <p:spPr>
          <a:xfrm flipH="1">
            <a:off x="1307432" y="1239257"/>
            <a:ext cx="9817768" cy="45719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75000"/>
                </a:schemeClr>
              </a:gs>
              <a:gs pos="0">
                <a:srgbClr val="C21414"/>
              </a:gs>
              <a:gs pos="61000">
                <a:schemeClr val="accent2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FCEC08-4812-44FA-96E3-DDCD68FB72BB}"/>
              </a:ext>
            </a:extLst>
          </p:cNvPr>
          <p:cNvSpPr txBox="1"/>
          <p:nvPr/>
        </p:nvSpPr>
        <p:spPr>
          <a:xfrm>
            <a:off x="4312118" y="2369156"/>
            <a:ext cx="108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2 428,2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6BC349-FAD6-451F-953E-541A758B0450}"/>
              </a:ext>
            </a:extLst>
          </p:cNvPr>
          <p:cNvSpPr txBox="1"/>
          <p:nvPr/>
        </p:nvSpPr>
        <p:spPr>
          <a:xfrm>
            <a:off x="6755330" y="1558017"/>
            <a:ext cx="108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3 196,1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FA163-93C2-4611-8B7F-164D8C4C705F}"/>
              </a:ext>
            </a:extLst>
          </p:cNvPr>
          <p:cNvSpPr txBox="1"/>
          <p:nvPr/>
        </p:nvSpPr>
        <p:spPr>
          <a:xfrm>
            <a:off x="9152022" y="2748448"/>
            <a:ext cx="108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2 098,6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04D04A-5E82-428A-B4E3-CE695E686470}"/>
              </a:ext>
            </a:extLst>
          </p:cNvPr>
          <p:cNvSpPr txBox="1"/>
          <p:nvPr/>
        </p:nvSpPr>
        <p:spPr>
          <a:xfrm>
            <a:off x="1872114" y="2626246"/>
            <a:ext cx="108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2 231,5</a:t>
            </a:r>
          </a:p>
        </p:txBody>
      </p:sp>
      <p:sp>
        <p:nvSpPr>
          <p:cNvPr id="3" name="Половина рамки 2">
            <a:extLst>
              <a:ext uri="{FF2B5EF4-FFF2-40B4-BE49-F238E27FC236}">
                <a16:creationId xmlns:a16="http://schemas.microsoft.com/office/drawing/2014/main" id="{CDB63F7A-71BF-4DDD-BB18-CDA3C03C6830}"/>
              </a:ext>
            </a:extLst>
          </p:cNvPr>
          <p:cNvSpPr/>
          <p:nvPr/>
        </p:nvSpPr>
        <p:spPr>
          <a:xfrm>
            <a:off x="3092116" y="2748448"/>
            <a:ext cx="1087655" cy="144848"/>
          </a:xfrm>
          <a:prstGeom prst="halfFram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оловина рамки 13">
            <a:extLst>
              <a:ext uri="{FF2B5EF4-FFF2-40B4-BE49-F238E27FC236}">
                <a16:creationId xmlns:a16="http://schemas.microsoft.com/office/drawing/2014/main" id="{D00770C1-2D2F-4953-8AA1-566981FDD345}"/>
              </a:ext>
            </a:extLst>
          </p:cNvPr>
          <p:cNvSpPr/>
          <p:nvPr/>
        </p:nvSpPr>
        <p:spPr>
          <a:xfrm>
            <a:off x="7977740" y="3117780"/>
            <a:ext cx="1087655" cy="144848"/>
          </a:xfrm>
          <a:prstGeom prst="halfFram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оловина рамки 14">
            <a:extLst>
              <a:ext uri="{FF2B5EF4-FFF2-40B4-BE49-F238E27FC236}">
                <a16:creationId xmlns:a16="http://schemas.microsoft.com/office/drawing/2014/main" id="{DA70BF0F-6D74-417D-81AD-F211847747D6}"/>
              </a:ext>
            </a:extLst>
          </p:cNvPr>
          <p:cNvSpPr/>
          <p:nvPr/>
        </p:nvSpPr>
        <p:spPr>
          <a:xfrm>
            <a:off x="5399773" y="1966033"/>
            <a:ext cx="1087655" cy="144848"/>
          </a:xfrm>
          <a:prstGeom prst="halfFram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9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B3EB2-9047-4854-8C91-C053BF7B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27" y="518715"/>
            <a:ext cx="10058400" cy="77232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НАЛОГОВЫЕ И НЕНАЛОГОВЫЕ ДОХОДЫ, </a:t>
            </a:r>
            <a:r>
              <a:rPr lang="ru-RU" sz="1600" dirty="0"/>
              <a:t>МЛН. РУБ.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DF26C49-34D6-4EE8-AF1D-332F8D601A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902687"/>
              </p:ext>
            </p:extLst>
          </p:nvPr>
        </p:nvGraphicFramePr>
        <p:xfrm>
          <a:off x="1273743" y="1366788"/>
          <a:ext cx="10058400" cy="4362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383894-202C-41B9-AB7D-29F4158F6C8C}"/>
              </a:ext>
            </a:extLst>
          </p:cNvPr>
          <p:cNvSpPr/>
          <p:nvPr/>
        </p:nvSpPr>
        <p:spPr>
          <a:xfrm flipH="1">
            <a:off x="1394059" y="1245316"/>
            <a:ext cx="9817768" cy="45719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75000"/>
                </a:schemeClr>
              </a:gs>
              <a:gs pos="0">
                <a:srgbClr val="C21414"/>
              </a:gs>
              <a:gs pos="61000">
                <a:schemeClr val="accent2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0E205-AC85-4C60-B7E2-225239D313C1}"/>
              </a:ext>
            </a:extLst>
          </p:cNvPr>
          <p:cNvSpPr txBox="1"/>
          <p:nvPr/>
        </p:nvSpPr>
        <p:spPr>
          <a:xfrm>
            <a:off x="1394059" y="1690314"/>
            <a:ext cx="97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549,5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28E123-C932-42BC-9BE8-152A61F565EB}"/>
              </a:ext>
            </a:extLst>
          </p:cNvPr>
          <p:cNvSpPr txBox="1"/>
          <p:nvPr/>
        </p:nvSpPr>
        <p:spPr>
          <a:xfrm>
            <a:off x="4307307" y="1511541"/>
            <a:ext cx="97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584,6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B0C1D7-03AF-4054-BE66-63869B409C74}"/>
              </a:ext>
            </a:extLst>
          </p:cNvPr>
          <p:cNvSpPr txBox="1"/>
          <p:nvPr/>
        </p:nvSpPr>
        <p:spPr>
          <a:xfrm>
            <a:off x="7340871" y="1690314"/>
            <a:ext cx="97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572,3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E9E73C-E230-41EF-9530-BE8EE23B0958}"/>
              </a:ext>
            </a:extLst>
          </p:cNvPr>
          <p:cNvSpPr txBox="1"/>
          <p:nvPr/>
        </p:nvSpPr>
        <p:spPr>
          <a:xfrm>
            <a:off x="10010274" y="1540791"/>
            <a:ext cx="110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589,4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11A50210-0D40-4D0A-92F1-2C43A82B03A6}"/>
              </a:ext>
            </a:extLst>
          </p:cNvPr>
          <p:cNvCxnSpPr>
            <a:cxnSpLocks/>
          </p:cNvCxnSpPr>
          <p:nvPr/>
        </p:nvCxnSpPr>
        <p:spPr>
          <a:xfrm flipV="1">
            <a:off x="2790525" y="1790299"/>
            <a:ext cx="1386839" cy="119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3EB0A37-A952-4C54-AD78-CE2A47688205}"/>
              </a:ext>
            </a:extLst>
          </p:cNvPr>
          <p:cNvSpPr txBox="1"/>
          <p:nvPr/>
        </p:nvSpPr>
        <p:spPr>
          <a:xfrm>
            <a:off x="2765256" y="1573212"/>
            <a:ext cx="1297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 +6,4% (35,1)</a:t>
            </a:r>
          </a:p>
        </p:txBody>
      </p:sp>
    </p:spTree>
    <p:extLst>
      <p:ext uri="{BB962C8B-B14F-4D97-AF65-F5344CB8AC3E}">
        <p14:creationId xmlns:p14="http://schemas.microsoft.com/office/powerpoint/2010/main" val="348138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B3EB2-9047-4854-8C91-C053BF7B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27" y="518715"/>
            <a:ext cx="10058400" cy="77232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БЕЗВОЗМЕЗДНЫЕ ПОСТУПЛЕНИЯ, </a:t>
            </a:r>
            <a:r>
              <a:rPr lang="ru-RU" sz="1600" dirty="0"/>
              <a:t>МЛН. РУБ.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DF26C49-34D6-4EE8-AF1D-332F8D601A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195196"/>
              </p:ext>
            </p:extLst>
          </p:nvPr>
        </p:nvGraphicFramePr>
        <p:xfrm>
          <a:off x="1283369" y="1489508"/>
          <a:ext cx="10058400" cy="449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383894-202C-41B9-AB7D-29F4158F6C8C}"/>
              </a:ext>
            </a:extLst>
          </p:cNvPr>
          <p:cNvSpPr/>
          <p:nvPr/>
        </p:nvSpPr>
        <p:spPr>
          <a:xfrm flipH="1">
            <a:off x="1394059" y="1245316"/>
            <a:ext cx="9817768" cy="45719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75000"/>
                </a:schemeClr>
              </a:gs>
              <a:gs pos="0">
                <a:srgbClr val="C21414"/>
              </a:gs>
              <a:gs pos="61000">
                <a:schemeClr val="accent2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78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417A-6571-4AB5-A757-4FCE2CA1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053" y="560298"/>
            <a:ext cx="10058400" cy="647191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РАСХОДЫ БЮДЖЕТА, </a:t>
            </a:r>
            <a:r>
              <a:rPr lang="ru-RU" sz="1600" dirty="0"/>
              <a:t>млн. руб.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808E9C58-3A20-4F13-9AAB-97F12AE76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986543"/>
              </p:ext>
            </p:extLst>
          </p:nvPr>
        </p:nvGraphicFramePr>
        <p:xfrm>
          <a:off x="951296" y="1637273"/>
          <a:ext cx="10058400" cy="4157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9A6B96-E0D9-470B-9BE1-2331AF49A780}"/>
              </a:ext>
            </a:extLst>
          </p:cNvPr>
          <p:cNvSpPr/>
          <p:nvPr/>
        </p:nvSpPr>
        <p:spPr>
          <a:xfrm flipH="1">
            <a:off x="1919536" y="1207489"/>
            <a:ext cx="8352927" cy="360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75000"/>
                </a:schemeClr>
              </a:gs>
              <a:gs pos="0">
                <a:srgbClr val="C21414"/>
              </a:gs>
              <a:gs pos="61000">
                <a:schemeClr val="accent2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D3E9D-8A19-47BE-B255-E51049235225}"/>
              </a:ext>
            </a:extLst>
          </p:cNvPr>
          <p:cNvSpPr txBox="1"/>
          <p:nvPr/>
        </p:nvSpPr>
        <p:spPr>
          <a:xfrm>
            <a:off x="4167739" y="2319688"/>
            <a:ext cx="123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2 442,6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676B6-FEE7-4899-A465-8BC3DDCD6749}"/>
              </a:ext>
            </a:extLst>
          </p:cNvPr>
          <p:cNvSpPr txBox="1"/>
          <p:nvPr/>
        </p:nvSpPr>
        <p:spPr>
          <a:xfrm>
            <a:off x="6572451" y="1637273"/>
            <a:ext cx="123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3 186,6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9199B0-8A40-4797-99A2-5AE3EDB9C604}"/>
              </a:ext>
            </a:extLst>
          </p:cNvPr>
          <p:cNvSpPr txBox="1"/>
          <p:nvPr/>
        </p:nvSpPr>
        <p:spPr>
          <a:xfrm>
            <a:off x="9040429" y="2657400"/>
            <a:ext cx="123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2042,9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BD47BE-ABBC-4D19-94EC-1A603B906193}"/>
              </a:ext>
            </a:extLst>
          </p:cNvPr>
          <p:cNvSpPr txBox="1"/>
          <p:nvPr/>
        </p:nvSpPr>
        <p:spPr>
          <a:xfrm>
            <a:off x="1761424" y="2563891"/>
            <a:ext cx="123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2 231,5</a:t>
            </a:r>
          </a:p>
        </p:txBody>
      </p:sp>
      <p:sp>
        <p:nvSpPr>
          <p:cNvPr id="10" name="Половина рамки 9">
            <a:extLst>
              <a:ext uri="{FF2B5EF4-FFF2-40B4-BE49-F238E27FC236}">
                <a16:creationId xmlns:a16="http://schemas.microsoft.com/office/drawing/2014/main" id="{FCAE80D7-E5DA-4E7D-B80E-28F9FA2B3E00}"/>
              </a:ext>
            </a:extLst>
          </p:cNvPr>
          <p:cNvSpPr/>
          <p:nvPr/>
        </p:nvSpPr>
        <p:spPr>
          <a:xfrm>
            <a:off x="2993458" y="2587006"/>
            <a:ext cx="1174281" cy="84757"/>
          </a:xfrm>
          <a:prstGeom prst="halfFram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9BEA99-7714-4027-9BCA-8687DE3DFF0D}"/>
              </a:ext>
            </a:extLst>
          </p:cNvPr>
          <p:cNvSpPr txBox="1"/>
          <p:nvPr/>
        </p:nvSpPr>
        <p:spPr>
          <a:xfrm>
            <a:off x="2935706" y="2190058"/>
            <a:ext cx="1145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+211,1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B964F6-49CE-41A0-9C8B-6DA4CEA14D70}"/>
              </a:ext>
            </a:extLst>
          </p:cNvPr>
          <p:cNvSpPr txBox="1"/>
          <p:nvPr/>
        </p:nvSpPr>
        <p:spPr>
          <a:xfrm>
            <a:off x="2935705" y="2672789"/>
            <a:ext cx="1133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+9,5%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C076764-42E1-417D-B1C9-9B94217343AD}"/>
              </a:ext>
            </a:extLst>
          </p:cNvPr>
          <p:cNvCxnSpPr>
            <a:cxnSpLocks/>
          </p:cNvCxnSpPr>
          <p:nvPr/>
        </p:nvCxnSpPr>
        <p:spPr>
          <a:xfrm flipV="1">
            <a:off x="3166712" y="3753853"/>
            <a:ext cx="770021" cy="307861"/>
          </a:xfrm>
          <a:prstGeom prst="straightConnector1">
            <a:avLst/>
          </a:prstGeom>
          <a:ln>
            <a:solidFill>
              <a:srgbClr val="F03F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664BD5B-2F9F-4470-8DC1-9893B92393D0}"/>
              </a:ext>
            </a:extLst>
          </p:cNvPr>
          <p:cNvSpPr txBox="1"/>
          <p:nvPr/>
        </p:nvSpPr>
        <p:spPr>
          <a:xfrm>
            <a:off x="2791325" y="3610702"/>
            <a:ext cx="1145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+272,1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240163-4B82-45D3-8AF9-7037535CC576}"/>
              </a:ext>
            </a:extLst>
          </p:cNvPr>
          <p:cNvSpPr txBox="1"/>
          <p:nvPr/>
        </p:nvSpPr>
        <p:spPr>
          <a:xfrm>
            <a:off x="3129818" y="3878794"/>
            <a:ext cx="1133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+15,0%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203D39A3-3F11-4671-977B-43D3236EDCD9}"/>
              </a:ext>
            </a:extLst>
          </p:cNvPr>
          <p:cNvCxnSpPr>
            <a:cxnSpLocks/>
          </p:cNvCxnSpPr>
          <p:nvPr/>
        </p:nvCxnSpPr>
        <p:spPr>
          <a:xfrm>
            <a:off x="3129817" y="4616355"/>
            <a:ext cx="806916" cy="164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3B2E0DE-8328-42E7-A5BD-31D530CD28E4}"/>
              </a:ext>
            </a:extLst>
          </p:cNvPr>
          <p:cNvSpPr txBox="1"/>
          <p:nvPr/>
        </p:nvSpPr>
        <p:spPr>
          <a:xfrm>
            <a:off x="2791325" y="4329806"/>
            <a:ext cx="1145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-61,2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1C4C58-F808-4DA6-A6E4-278A3250F90B}"/>
              </a:ext>
            </a:extLst>
          </p:cNvPr>
          <p:cNvSpPr txBox="1"/>
          <p:nvPr/>
        </p:nvSpPr>
        <p:spPr>
          <a:xfrm>
            <a:off x="3129817" y="4780818"/>
            <a:ext cx="1133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-14,7%</a:t>
            </a:r>
          </a:p>
        </p:txBody>
      </p:sp>
      <p:sp>
        <p:nvSpPr>
          <p:cNvPr id="20" name="Половина рамки 19">
            <a:extLst>
              <a:ext uri="{FF2B5EF4-FFF2-40B4-BE49-F238E27FC236}">
                <a16:creationId xmlns:a16="http://schemas.microsoft.com/office/drawing/2014/main" id="{DD2232CA-7580-437E-94B3-835D2CCFC8D0}"/>
              </a:ext>
            </a:extLst>
          </p:cNvPr>
          <p:cNvSpPr/>
          <p:nvPr/>
        </p:nvSpPr>
        <p:spPr>
          <a:xfrm>
            <a:off x="5296925" y="2002783"/>
            <a:ext cx="1127452" cy="119632"/>
          </a:xfrm>
          <a:prstGeom prst="halfFram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оловина рамки 21">
            <a:extLst>
              <a:ext uri="{FF2B5EF4-FFF2-40B4-BE49-F238E27FC236}">
                <a16:creationId xmlns:a16="http://schemas.microsoft.com/office/drawing/2014/main" id="{94DBC9B4-37E8-4EED-82E4-BABC1FEEBD5C}"/>
              </a:ext>
            </a:extLst>
          </p:cNvPr>
          <p:cNvSpPr/>
          <p:nvPr/>
        </p:nvSpPr>
        <p:spPr>
          <a:xfrm>
            <a:off x="7998400" y="3011343"/>
            <a:ext cx="1145408" cy="106545"/>
          </a:xfrm>
          <a:prstGeom prst="halfFram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452C77-401B-48C3-824C-E3369EC8B087}"/>
              </a:ext>
            </a:extLst>
          </p:cNvPr>
          <p:cNvSpPr txBox="1"/>
          <p:nvPr/>
        </p:nvSpPr>
        <p:spPr>
          <a:xfrm>
            <a:off x="5278969" y="1621107"/>
            <a:ext cx="1145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+744,0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0CA55D-A373-4A33-AE7A-3C4EDA7209CD}"/>
              </a:ext>
            </a:extLst>
          </p:cNvPr>
          <p:cNvSpPr txBox="1"/>
          <p:nvPr/>
        </p:nvSpPr>
        <p:spPr>
          <a:xfrm>
            <a:off x="7895021" y="2651683"/>
            <a:ext cx="1145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-1143,7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32BF60-5E4E-4996-9B36-63AC5FDB1475}"/>
              </a:ext>
            </a:extLst>
          </p:cNvPr>
          <p:cNvSpPr txBox="1"/>
          <p:nvPr/>
        </p:nvSpPr>
        <p:spPr>
          <a:xfrm>
            <a:off x="5296925" y="2045876"/>
            <a:ext cx="1133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+30,5%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850098-DC07-46AC-9ECB-C0C56CA98E75}"/>
              </a:ext>
            </a:extLst>
          </p:cNvPr>
          <p:cNvSpPr txBox="1"/>
          <p:nvPr/>
        </p:nvSpPr>
        <p:spPr>
          <a:xfrm>
            <a:off x="7969527" y="3148106"/>
            <a:ext cx="1133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-3%</a:t>
            </a:r>
          </a:p>
        </p:txBody>
      </p:sp>
    </p:spTree>
    <p:extLst>
      <p:ext uri="{BB962C8B-B14F-4D97-AF65-F5344CB8AC3E}">
        <p14:creationId xmlns:p14="http://schemas.microsoft.com/office/powerpoint/2010/main" val="313520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0A8F4-6318-46CD-8ABB-4C7B6CB4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548" y="457200"/>
            <a:ext cx="9315651" cy="630455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МУНИЦИПАЛЬНЫЕ ПРОГРАММЫ, </a:t>
            </a:r>
            <a:r>
              <a:rPr lang="ru-RU" sz="1600" dirty="0"/>
              <a:t>МЛН. РУБ.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10616E-712D-4DFC-932B-3FCE51D4EEDF}"/>
              </a:ext>
            </a:extLst>
          </p:cNvPr>
          <p:cNvSpPr/>
          <p:nvPr/>
        </p:nvSpPr>
        <p:spPr>
          <a:xfrm flipH="1">
            <a:off x="2368716" y="1081806"/>
            <a:ext cx="8352927" cy="360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75000"/>
                </a:schemeClr>
              </a:gs>
              <a:gs pos="0">
                <a:srgbClr val="C21414"/>
              </a:gs>
              <a:gs pos="61000">
                <a:schemeClr val="accent2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12639C74-601A-4C59-8477-0D26A1CEF6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046963"/>
              </p:ext>
            </p:extLst>
          </p:nvPr>
        </p:nvGraphicFramePr>
        <p:xfrm>
          <a:off x="3457869" y="1188725"/>
          <a:ext cx="7263774" cy="521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35">
                  <a:extLst>
                    <a:ext uri="{9D8B030D-6E8A-4147-A177-3AD203B41FA5}">
                      <a16:colId xmlns:a16="http://schemas.microsoft.com/office/drawing/2014/main" val="2283054587"/>
                    </a:ext>
                  </a:extLst>
                </a:gridCol>
                <a:gridCol w="834235">
                  <a:extLst>
                    <a:ext uri="{9D8B030D-6E8A-4147-A177-3AD203B41FA5}">
                      <a16:colId xmlns:a16="http://schemas.microsoft.com/office/drawing/2014/main" val="1764604300"/>
                    </a:ext>
                  </a:extLst>
                </a:gridCol>
                <a:gridCol w="5595304">
                  <a:extLst>
                    <a:ext uri="{9D8B030D-6E8A-4147-A177-3AD203B41FA5}">
                      <a16:colId xmlns:a16="http://schemas.microsoft.com/office/drawing/2014/main" val="949170299"/>
                    </a:ext>
                  </a:extLst>
                </a:gridCol>
              </a:tblGrid>
              <a:tr h="39721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ГОД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МУНИЦИПАЛЬНАЯ ПРОГРАММА</a:t>
                      </a:r>
                    </a:p>
                  </a:txBody>
                  <a:tcPr>
                    <a:lnB w="12700" cap="flat" cmpd="sng" algn="ctr">
                      <a:solidFill>
                        <a:srgbClr val="579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613636"/>
                  </a:ext>
                </a:extLst>
              </a:tr>
              <a:tr h="4454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ВСЕГО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579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БЮДЖЕТ РАЗВИТИЯ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579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63351"/>
                  </a:ext>
                </a:extLst>
              </a:tr>
              <a:tr h="3972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1109,3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66,6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ОБЕСПЕЧЕНИЕ ДОСТУПНОСТИ КАЧЕСТВЕННОГО ОБРАЗОВАНИЯ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780280"/>
                  </a:ext>
                </a:extLst>
              </a:tr>
              <a:tr h="3972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279,1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РАССЕЛЕНИЕ ВЕТХОВОГО АВАРИЙНОГО ЖИЛЬЯ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027688"/>
                  </a:ext>
                </a:extLst>
              </a:tr>
              <a:tr h="3972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261,1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184,0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РАЗВИТИЕ ДОРОЖНОГО ХОЗЯЙСТВА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876136"/>
                  </a:ext>
                </a:extLst>
              </a:tr>
              <a:tr h="3972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185,0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15,4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РАЗВИТИЕ КУЛЬТУРЫ И МОЛОДЕЖНОЙ ПОЛИТИКИ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141366"/>
                  </a:ext>
                </a:extLst>
              </a:tr>
              <a:tr h="3972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117,2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РАЗВИТИЕ ФИЗИЧЕСКОЙ КУЛЬТУРЫ, МАССОВОГО СПОРТА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446032"/>
                  </a:ext>
                </a:extLst>
              </a:tr>
              <a:tr h="3972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52,9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БЛАГОУСТРОЙСТВО, СОДЕРЖАНИЕ ОБЪЕКТОВ ОЗЕЛЕНЕНИЯ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481184"/>
                  </a:ext>
                </a:extLst>
              </a:tr>
              <a:tr h="3972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36,7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36,7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ФОРМИРОВАНИЕ СОВРЕМЕННОЙ ГОРОДСКОЙ СРЕДЫ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56897"/>
                  </a:ext>
                </a:extLst>
              </a:tr>
              <a:tr h="3972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34,9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УПРАВЛЕНИЕ МУНИЦИПАЛЬНЫМ ИМУЩЕСТВОМ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75716"/>
                  </a:ext>
                </a:extLst>
              </a:tr>
              <a:tr h="3972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ОБЕСПЕЧЕНИЕ ОБЩЕСТВЕННОЙ БЕЗОПАСНОСТИ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991923"/>
                  </a:ext>
                </a:extLst>
              </a:tr>
              <a:tr h="3972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УКРЕПЛЕНИЕ ГРАЖДАНСКОГО ЕДИНСТВА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043655"/>
                  </a:ext>
                </a:extLst>
              </a:tr>
              <a:tr h="3972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РАЗВИТИЕ ЖИЛИЩНО-КОММУНАЛЬНОГО ХОЗЯЙСТВА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03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82914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149B1D-766D-46EC-BAD6-8D79679DC6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57" y="1742412"/>
            <a:ext cx="1338889" cy="10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F9540A-7C02-4C58-8834-186644963960}"/>
              </a:ext>
            </a:extLst>
          </p:cNvPr>
          <p:cNvSpPr txBox="1"/>
          <p:nvPr/>
        </p:nvSpPr>
        <p:spPr>
          <a:xfrm>
            <a:off x="849021" y="3050162"/>
            <a:ext cx="224268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19</a:t>
            </a:r>
          </a:p>
          <a:p>
            <a:pPr algn="ctr"/>
            <a:r>
              <a:rPr lang="ru-RU" sz="1400" dirty="0"/>
              <a:t>МУНИЦИПАЛЬНЫХ ПРОГРАММ</a:t>
            </a:r>
          </a:p>
          <a:p>
            <a:pPr algn="ctr"/>
            <a:endParaRPr lang="ru-RU" dirty="0"/>
          </a:p>
          <a:p>
            <a:pPr algn="ctr"/>
            <a:r>
              <a:rPr lang="ru-RU" sz="2000" dirty="0"/>
              <a:t>2 159,6 </a:t>
            </a:r>
          </a:p>
          <a:p>
            <a:pPr algn="ctr"/>
            <a:r>
              <a:rPr lang="ru-RU" sz="1400" dirty="0"/>
              <a:t>МЛН. РУБ.</a:t>
            </a:r>
          </a:p>
          <a:p>
            <a:pPr algn="ctr"/>
            <a:endParaRPr lang="ru-RU" sz="1400" dirty="0"/>
          </a:p>
          <a:p>
            <a:pPr algn="ctr"/>
            <a:r>
              <a:rPr lang="ru-RU" sz="2000" dirty="0"/>
              <a:t>88% </a:t>
            </a:r>
          </a:p>
          <a:p>
            <a:pPr algn="ctr"/>
            <a:r>
              <a:rPr lang="ru-RU" sz="1400" dirty="0"/>
              <a:t>РАСХОДОВ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366508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{D455933C-379A-408F-BD69-053B4E932B3A}tf78438558_win32</Template>
  <TotalTime>3076</TotalTime>
  <Words>845</Words>
  <Application>Microsoft Office PowerPoint</Application>
  <PresentationFormat>Широкоэкранный</PresentationFormat>
  <Paragraphs>294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Century Gothic</vt:lpstr>
      <vt:lpstr>Courier New</vt:lpstr>
      <vt:lpstr>Garamond</vt:lpstr>
      <vt:lpstr>СавонVTI</vt:lpstr>
      <vt:lpstr>БЮДЖЕТ  КРАСНОКАМСКОГО ГОРОДСКОГО ОКРУГА НА 2022-2024 ГОДЫ</vt:lpstr>
      <vt:lpstr>ПРОГНОЗ СОЦИАЛЬНО-ЭКОНОМИЧЕСКОГО РАЗВИТИЯ</vt:lpstr>
      <vt:lpstr>ОСНОВНЫЕ НАПРАВЛЕНИЯ БЮДЖЕТНОЙ ПОЛИТИКИ</vt:lpstr>
      <vt:lpstr>ПАРАМЕТРЫ БЮДЖЕТА НА 2022-2024 ГОДЫ, МЛН. РУБ.</vt:lpstr>
      <vt:lpstr>ДОХОДЫ БЮДЖЕТА, МЛН. РУБ.</vt:lpstr>
      <vt:lpstr>НАЛОГОВЫЕ И НЕНАЛОГОВЫЕ ДОХОДЫ, МЛН. РУБ.</vt:lpstr>
      <vt:lpstr>БЕЗВОЗМЕЗДНЫЕ ПОСТУПЛЕНИЯ, МЛН. РУБ.</vt:lpstr>
      <vt:lpstr>РАСХОДЫ БЮДЖЕТА, млн. руб.</vt:lpstr>
      <vt:lpstr>МУНИЦИПАЛЬНЫЕ ПРОГРАММЫ, МЛН. РУБ.</vt:lpstr>
      <vt:lpstr>МУНИЦИПАЛЬНЫЕ ПРОГРАММЫ, МЛН. РУБ.</vt:lpstr>
      <vt:lpstr>БЮДЖЕТ РАЗВИТИЯ, МЛН. РУБ.</vt:lpstr>
      <vt:lpstr>ДОРОЖНЫЙ ФОНД 2022 ГОДА</vt:lpstr>
      <vt:lpstr>ОБЕСПЕЧЕНИЕ ЖИЛЬЕМ  ОТДЕЛЬНЫХ КАТЕГОРИЙ ГРАЖДАН,  2022 ГОД</vt:lpstr>
      <vt:lpstr>ПОДДЕРЖКА ИНИЦИАТИВ ГРАЖДАН,  2022 ГОД</vt:lpstr>
      <vt:lpstr>БЮДЖЕТ   ПОМОГАЕМ ИДТИ К ЦЕЛИ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Lorem Ipsum</dc:title>
  <dc:creator>Марина Куличкова</dc:creator>
  <cp:lastModifiedBy>Марина Куличкова</cp:lastModifiedBy>
  <cp:revision>97</cp:revision>
  <cp:lastPrinted>2021-11-15T05:47:11Z</cp:lastPrinted>
  <dcterms:created xsi:type="dcterms:W3CDTF">2021-11-10T09:18:31Z</dcterms:created>
  <dcterms:modified xsi:type="dcterms:W3CDTF">2021-12-21T09:21:57Z</dcterms:modified>
</cp:coreProperties>
</file>