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42" r:id="rId2"/>
    <p:sldId id="257" r:id="rId3"/>
    <p:sldId id="446" r:id="rId4"/>
    <p:sldId id="482" r:id="rId5"/>
    <p:sldId id="483" r:id="rId6"/>
    <p:sldId id="481" r:id="rId7"/>
    <p:sldId id="441" r:id="rId8"/>
    <p:sldId id="473" r:id="rId9"/>
    <p:sldId id="472" r:id="rId10"/>
    <p:sldId id="459" r:id="rId11"/>
    <p:sldId id="462" r:id="rId12"/>
    <p:sldId id="474" r:id="rId13"/>
    <p:sldId id="443" r:id="rId14"/>
    <p:sldId id="475" r:id="rId15"/>
    <p:sldId id="480" r:id="rId16"/>
    <p:sldId id="478" r:id="rId17"/>
    <p:sldId id="479" r:id="rId18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6600"/>
    <a:srgbClr val="008000"/>
    <a:srgbClr val="66FF33"/>
    <a:srgbClr val="CCFF33"/>
    <a:srgbClr val="CC6600"/>
    <a:srgbClr val="A31D7D"/>
    <a:srgbClr val="802E84"/>
    <a:srgbClr val="FF3399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60548436713842"/>
          <c:y val="0.14965937807605101"/>
          <c:w val="0.67645316480645123"/>
          <c:h val="0.6665991396363756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НДФЛ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8575">
                <a:solidFill>
                  <a:srgbClr val="6699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1 января 2022</c:v>
                </c:pt>
                <c:pt idx="1">
                  <c:v>1 июля 2022</c:v>
                </c:pt>
                <c:pt idx="2">
                  <c:v>1 января 2023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8.1999999999999993</c:v>
                </c:pt>
                <c:pt idx="1">
                  <c:v>9.6999999999999993</c:v>
                </c:pt>
                <c:pt idx="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E2-4AB4-8B04-0A34FB53950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2857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8BA-4C52-A7B4-E70B62AF8E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1 января 2022</c:v>
                </c:pt>
                <c:pt idx="1">
                  <c:v>1 июля 2022</c:v>
                </c:pt>
                <c:pt idx="2">
                  <c:v>1 января 2023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1.1000000000000001</c:v>
                </c:pt>
                <c:pt idx="1">
                  <c:v>0.8</c:v>
                </c:pt>
                <c:pt idx="2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6E2-4AB4-8B04-0A34FB53950E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Налоги на имущество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49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1 января 2022</c:v>
                </c:pt>
                <c:pt idx="1">
                  <c:v>1 июля 2022</c:v>
                </c:pt>
                <c:pt idx="2">
                  <c:v>1 января 2023</c:v>
                </c:pt>
              </c:strCache>
            </c:strRef>
          </c:cat>
          <c:val>
            <c:numRef>
              <c:f>Лист1!$B$4:$D$4</c:f>
              <c:numCache>
                <c:formatCode>0.0</c:formatCode>
                <c:ptCount val="3"/>
                <c:pt idx="0">
                  <c:v>46.1</c:v>
                </c:pt>
                <c:pt idx="1">
                  <c:v>45.9</c:v>
                </c:pt>
                <c:pt idx="2">
                  <c:v>47.9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6E2-4AB4-8B04-0A34FB53950E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1 января 2022</c:v>
                </c:pt>
                <c:pt idx="1">
                  <c:v>1 июля 2022</c:v>
                </c:pt>
                <c:pt idx="2">
                  <c:v>1 января 2023</c:v>
                </c:pt>
              </c:strCache>
            </c:strRef>
          </c:cat>
          <c:val>
            <c:numRef>
              <c:f>Лист1!$B$5:$D$5</c:f>
            </c:numRef>
          </c:val>
          <c:smooth val="0"/>
          <c:extLst>
            <c:ext xmlns:c16="http://schemas.microsoft.com/office/drawing/2014/chart" uri="{C3380CC4-5D6E-409C-BE32-E72D297353CC}">
              <c16:uniqueId val="{00000003-A6E2-4AB4-8B04-0A34FB539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4671296"/>
        <c:axId val="1724671776"/>
      </c:lineChart>
      <c:catAx>
        <c:axId val="172467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724671776"/>
        <c:crosses val="autoZero"/>
        <c:auto val="1"/>
        <c:lblAlgn val="ctr"/>
        <c:lblOffset val="100"/>
        <c:noMultiLvlLbl val="0"/>
      </c:catAx>
      <c:valAx>
        <c:axId val="172467177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724671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375661375661374E-2"/>
          <c:y val="2.5154057347649601E-2"/>
          <c:w val="0.92724867724867721"/>
          <c:h val="0.628426137460351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Сусидии бюджетным, автономным учреждениям и иным НО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Лист1!$B$2</c:f>
              <c:numCache>
                <c:formatCode>#\ ##0.0</c:formatCode>
                <c:ptCount val="1"/>
                <c:pt idx="0">
                  <c:v>1355.1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8D-4411-9E85-603CE8408B78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Закупка товаров, работ и услуг казенных учреждений</c:v>
                </c:pt>
              </c:strCache>
            </c:strRef>
          </c:tx>
          <c:spPr>
            <a:gradFill>
              <a:gsLst>
                <a:gs pos="0">
                  <a:schemeClr val="accent6">
                    <a:lumMod val="75000"/>
                  </a:schemeClr>
                </a:gs>
                <a:gs pos="47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Лист1!$B$3</c:f>
              <c:numCache>
                <c:formatCode>#\ ##0.0</c:formatCode>
                <c:ptCount val="1"/>
                <c:pt idx="0">
                  <c:v>174.2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8D-4411-9E85-603CE8408B78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Расходы на выплату персоналу казенных учреждений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75000"/>
                  </a:schemeClr>
                </a:gs>
                <a:gs pos="47000">
                  <a:schemeClr val="accent4">
                    <a:lumMod val="5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Лист1!$B$4</c:f>
              <c:numCache>
                <c:formatCode>#\ ##0.0</c:formatCode>
                <c:ptCount val="1"/>
                <c:pt idx="0">
                  <c:v>66.900000000000006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8D-4411-9E85-603CE8408B78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Иные расходы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50000"/>
                  </a:schemeClr>
                </a:gs>
                <a:gs pos="47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590424598476263E-16"/>
                  <c:y val="-2.058059237534968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18D-4411-9E85-603CE8408B78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Лист1!$B$5</c:f>
              <c:numCache>
                <c:formatCode>#\ ##0.0</c:formatCode>
                <c:ptCount val="1"/>
                <c:pt idx="0">
                  <c:v>32.299999999999997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18D-4411-9E85-603CE8408B7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775720447"/>
        <c:axId val="775704607"/>
      </c:barChart>
      <c:catAx>
        <c:axId val="775720447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75704607"/>
        <c:crosses val="autoZero"/>
        <c:auto val="1"/>
        <c:lblAlgn val="ctr"/>
        <c:lblOffset val="100"/>
        <c:noMultiLvlLbl val="0"/>
      </c:catAx>
      <c:valAx>
        <c:axId val="775704607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775720447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layout>
        <c:manualLayout>
          <c:xMode val="edge"/>
          <c:yMode val="edge"/>
          <c:x val="1.3990665914942513E-2"/>
          <c:y val="0.68438248139644087"/>
          <c:w val="0.87959207669405715"/>
          <c:h val="0.299873815580606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4CA8E-90E7-4234-99E8-B93A9B20A361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A78DC95-72AC-4BD6-9103-96001AF2BF47}">
      <dgm:prSet phldrT="[Текст]" custT="1"/>
      <dgm:spPr/>
      <dgm:t>
        <a:bodyPr/>
        <a:lstStyle/>
        <a:p>
          <a:r>
            <a:rPr lang="ru-RU" sz="1200" b="1" dirty="0">
              <a:latin typeface="Century Gothic" panose="020B0502020202020204" pitchFamily="34" charset="0"/>
            </a:rPr>
            <a:t>ООО «ПФ Сокол»              </a:t>
          </a:r>
          <a:r>
            <a:rPr lang="ru-RU" sz="1000" b="1" dirty="0">
              <a:latin typeface="Century Gothic" panose="020B0502020202020204" pitchFamily="34" charset="0"/>
            </a:rPr>
            <a:t>                                                             Создание производства бурового инструмента, ввод 2024 год                              Стоимость  1 186 млн. руб., создание 162 рабочих мест </a:t>
          </a:r>
        </a:p>
      </dgm:t>
    </dgm:pt>
    <dgm:pt modelId="{DCE94C8B-C7DA-41D0-85B2-0F1A17DD0D49}" type="parTrans" cxnId="{4FDB065D-F9EB-40EB-9F74-EF5006D3A938}">
      <dgm:prSet/>
      <dgm:spPr/>
      <dgm:t>
        <a:bodyPr/>
        <a:lstStyle/>
        <a:p>
          <a:endParaRPr lang="ru-RU"/>
        </a:p>
      </dgm:t>
    </dgm:pt>
    <dgm:pt modelId="{D81CE860-9ED0-4808-8EE6-B75CCA0DA52A}" type="sibTrans" cxnId="{4FDB065D-F9EB-40EB-9F74-EF5006D3A938}">
      <dgm:prSet/>
      <dgm:spPr/>
      <dgm:t>
        <a:bodyPr/>
        <a:lstStyle/>
        <a:p>
          <a:endParaRPr lang="ru-RU"/>
        </a:p>
      </dgm:t>
    </dgm:pt>
    <dgm:pt modelId="{7C6BF6FE-EDB9-4E94-9900-143AC602C721}">
      <dgm:prSet phldrT="[Текст]" custT="1"/>
      <dgm:spPr/>
      <dgm:t>
        <a:bodyPr/>
        <a:lstStyle/>
        <a:p>
          <a:r>
            <a:rPr lang="ru-RU" sz="1200" b="1" dirty="0">
              <a:latin typeface="Century Gothic" panose="020B0502020202020204" pitchFamily="34" charset="0"/>
            </a:rPr>
            <a:t>ПАО «Краснокамский ЗМС»                                                                       </a:t>
          </a:r>
          <a:r>
            <a:rPr lang="ru-RU" sz="1000" b="1" dirty="0">
              <a:latin typeface="Century Gothic" panose="020B0502020202020204" pitchFamily="34" charset="0"/>
            </a:rPr>
            <a:t>Изготовление каркасных сетов, ввод 2023 год                                                         Стоимость  313 млн. руб., создание 5 рабочих мест</a:t>
          </a:r>
        </a:p>
      </dgm:t>
    </dgm:pt>
    <dgm:pt modelId="{864BB35F-2ADE-42B3-B450-45F539B2F541}" type="parTrans" cxnId="{5105413E-D61E-460C-B5BC-08498D97CFAC}">
      <dgm:prSet/>
      <dgm:spPr/>
      <dgm:t>
        <a:bodyPr/>
        <a:lstStyle/>
        <a:p>
          <a:endParaRPr lang="ru-RU"/>
        </a:p>
      </dgm:t>
    </dgm:pt>
    <dgm:pt modelId="{1D355E66-0DE8-4C51-B0EA-ED996A70F06C}" type="sibTrans" cxnId="{5105413E-D61E-460C-B5BC-08498D97CFAC}">
      <dgm:prSet/>
      <dgm:spPr/>
      <dgm:t>
        <a:bodyPr/>
        <a:lstStyle/>
        <a:p>
          <a:endParaRPr lang="ru-RU"/>
        </a:p>
      </dgm:t>
    </dgm:pt>
    <dgm:pt modelId="{F89FC314-7419-4DAE-92B2-41D5CF10A5ED}">
      <dgm:prSet phldrT="[Текст]" custT="1"/>
      <dgm:spPr/>
      <dgm:t>
        <a:bodyPr/>
        <a:lstStyle/>
        <a:p>
          <a:r>
            <a:rPr lang="ru-RU" sz="1200" b="1" dirty="0">
              <a:latin typeface="Century Gothic" panose="020B0502020202020204" pitchFamily="34" charset="0"/>
            </a:rPr>
            <a:t>ООО «Краснокамский ЖБК»                                                                              </a:t>
          </a:r>
          <a:r>
            <a:rPr lang="ru-RU" sz="1000" b="1" dirty="0">
              <a:latin typeface="Century Gothic" panose="020B0502020202020204" pitchFamily="34" charset="0"/>
            </a:rPr>
            <a:t>Модернизация  производства плит перекрытия и внутренних стеновых панелей, ввод 2023 год. Стоимость 103 млн. руб., создание 44 рабочих мест</a:t>
          </a:r>
        </a:p>
      </dgm:t>
    </dgm:pt>
    <dgm:pt modelId="{80EA97C7-BDF4-43CF-899E-596169D599F1}" type="parTrans" cxnId="{636F358F-5085-40CF-A7E0-868631934F0E}">
      <dgm:prSet/>
      <dgm:spPr/>
      <dgm:t>
        <a:bodyPr/>
        <a:lstStyle/>
        <a:p>
          <a:endParaRPr lang="ru-RU"/>
        </a:p>
      </dgm:t>
    </dgm:pt>
    <dgm:pt modelId="{CD7A3C6E-8E3A-4A04-9770-917B074A1DB2}" type="sibTrans" cxnId="{636F358F-5085-40CF-A7E0-868631934F0E}">
      <dgm:prSet/>
      <dgm:spPr/>
      <dgm:t>
        <a:bodyPr/>
        <a:lstStyle/>
        <a:p>
          <a:endParaRPr lang="ru-RU"/>
        </a:p>
      </dgm:t>
    </dgm:pt>
    <dgm:pt modelId="{B30EE4F1-DEDC-4622-B160-75FE604CB955}">
      <dgm:prSet phldrT="[Текст]" custT="1"/>
      <dgm:spPr/>
      <dgm:t>
        <a:bodyPr/>
        <a:lstStyle/>
        <a:p>
          <a:r>
            <a:rPr lang="ru-RU" sz="1200" b="1" dirty="0">
              <a:latin typeface="Century Gothic" panose="020B0502020202020204" pitchFamily="34" charset="0"/>
            </a:rPr>
            <a:t>ООО «Инвест Строй»                                                                            </a:t>
          </a:r>
          <a:r>
            <a:rPr lang="ru-RU" sz="1000" b="1" dirty="0">
              <a:latin typeface="Century Gothic" panose="020B0502020202020204" pitchFamily="34" charset="0"/>
            </a:rPr>
            <a:t>Строительство логистического комплекса, ввод 2025 год.  Стоимость 2000 млн. руб., создание 41 рабочего места</a:t>
          </a:r>
        </a:p>
      </dgm:t>
    </dgm:pt>
    <dgm:pt modelId="{C73EDAEB-7243-435B-BC24-A1F60FBAE264}" type="parTrans" cxnId="{581DB3F7-BE92-44F8-B1FA-A4F3FD16DC34}">
      <dgm:prSet/>
      <dgm:spPr/>
      <dgm:t>
        <a:bodyPr/>
        <a:lstStyle/>
        <a:p>
          <a:endParaRPr lang="ru-RU"/>
        </a:p>
      </dgm:t>
    </dgm:pt>
    <dgm:pt modelId="{AF0A661D-F76F-4081-B34E-B00C1D335FC4}" type="sibTrans" cxnId="{581DB3F7-BE92-44F8-B1FA-A4F3FD16DC34}">
      <dgm:prSet/>
      <dgm:spPr/>
      <dgm:t>
        <a:bodyPr/>
        <a:lstStyle/>
        <a:p>
          <a:endParaRPr lang="ru-RU"/>
        </a:p>
      </dgm:t>
    </dgm:pt>
    <dgm:pt modelId="{BC4E10D3-3FA7-4810-89BA-3F41CBF3BAE1}">
      <dgm:prSet phldrT="[Текст]" custT="1"/>
      <dgm:spPr/>
      <dgm:t>
        <a:bodyPr/>
        <a:lstStyle/>
        <a:p>
          <a:r>
            <a:rPr lang="ru-RU" sz="1200" b="1" dirty="0">
              <a:latin typeface="Century Gothic" panose="020B0502020202020204" pitchFamily="34" charset="0"/>
            </a:rPr>
            <a:t>ООО «ТЛЦ Камское»                                                                                </a:t>
          </a:r>
          <a:r>
            <a:rPr lang="ru-RU" sz="1000" b="1" dirty="0">
              <a:latin typeface="Century Gothic" panose="020B0502020202020204" pitchFamily="34" charset="0"/>
            </a:rPr>
            <a:t>Транспортно-логистический центр «Камское», ввод 2026 год. Стоимость 6506 млн. руб., создание 70 рабочих мест</a:t>
          </a:r>
        </a:p>
      </dgm:t>
    </dgm:pt>
    <dgm:pt modelId="{C433D2C6-B338-4AD0-ABB4-34F2A5C0780D}" type="parTrans" cxnId="{611D8D03-F552-43D9-9F22-FC32290DBCA2}">
      <dgm:prSet/>
      <dgm:spPr/>
      <dgm:t>
        <a:bodyPr/>
        <a:lstStyle/>
        <a:p>
          <a:endParaRPr lang="ru-RU"/>
        </a:p>
      </dgm:t>
    </dgm:pt>
    <dgm:pt modelId="{D1B37B77-CA87-4E6C-8553-9450FBB2E5A5}" type="sibTrans" cxnId="{611D8D03-F552-43D9-9F22-FC32290DBCA2}">
      <dgm:prSet/>
      <dgm:spPr/>
      <dgm:t>
        <a:bodyPr/>
        <a:lstStyle/>
        <a:p>
          <a:endParaRPr lang="ru-RU"/>
        </a:p>
      </dgm:t>
    </dgm:pt>
    <dgm:pt modelId="{78644813-BEFD-4561-A340-9CA0DC9D2C51}">
      <dgm:prSet custT="1"/>
      <dgm:spPr/>
      <dgm:t>
        <a:bodyPr/>
        <a:lstStyle/>
        <a:p>
          <a:r>
            <a:rPr lang="ru-RU" sz="1200" b="1" dirty="0">
              <a:latin typeface="Century Gothic" panose="020B0502020202020204" pitchFamily="34" charset="0"/>
            </a:rPr>
            <a:t>АО «ПЗГТ»                                                                                                           </a:t>
          </a:r>
          <a:r>
            <a:rPr lang="ru-RU" sz="1000" b="1" dirty="0">
              <a:latin typeface="Century Gothic" panose="020B0502020202020204" pitchFamily="34" charset="0"/>
            </a:rPr>
            <a:t>Увеличение производственных площадей и перевооружение парка оборудования, ввод 2025 год. Стоимость 352 млн. руб., создание 187 рабочих мест</a:t>
          </a:r>
        </a:p>
      </dgm:t>
    </dgm:pt>
    <dgm:pt modelId="{0380DC2B-B4EB-4BC1-B5D8-70B30DB599AA}" type="parTrans" cxnId="{4F189C0E-29DF-4260-B40C-49F107AAAE18}">
      <dgm:prSet/>
      <dgm:spPr/>
      <dgm:t>
        <a:bodyPr/>
        <a:lstStyle/>
        <a:p>
          <a:endParaRPr lang="ru-RU"/>
        </a:p>
      </dgm:t>
    </dgm:pt>
    <dgm:pt modelId="{396CED91-F675-42EE-83E7-87D070F01D91}" type="sibTrans" cxnId="{4F189C0E-29DF-4260-B40C-49F107AAAE18}">
      <dgm:prSet/>
      <dgm:spPr/>
      <dgm:t>
        <a:bodyPr/>
        <a:lstStyle/>
        <a:p>
          <a:endParaRPr lang="ru-RU"/>
        </a:p>
      </dgm:t>
    </dgm:pt>
    <dgm:pt modelId="{61C4B836-CAE6-4B4A-8DFE-E129ACA68E71}">
      <dgm:prSet custT="1"/>
      <dgm:spPr/>
      <dgm:t>
        <a:bodyPr/>
        <a:lstStyle/>
        <a:p>
          <a:r>
            <a:rPr lang="ru-RU" sz="1200" b="1" dirty="0">
              <a:latin typeface="Century Gothic" panose="020B0502020202020204" pitchFamily="34" charset="0"/>
            </a:rPr>
            <a:t>ООО «Горизонталь»                                                                          </a:t>
          </a:r>
          <a:r>
            <a:rPr lang="ru-RU" sz="1000" b="1" dirty="0">
              <a:latin typeface="Century Gothic" panose="020B0502020202020204" pitchFamily="34" charset="0"/>
            </a:rPr>
            <a:t>Расширение производства деревянных поддонов на базе автоматизированной линии, ввод 2024 год, Стоимость 102 млн. руб., создание 50 рабочих мест</a:t>
          </a:r>
        </a:p>
      </dgm:t>
    </dgm:pt>
    <dgm:pt modelId="{91993E9A-F97E-473E-8F0D-371A123107FA}" type="parTrans" cxnId="{6B445C02-32BE-4E9B-A82B-3127B4034E44}">
      <dgm:prSet/>
      <dgm:spPr/>
      <dgm:t>
        <a:bodyPr/>
        <a:lstStyle/>
        <a:p>
          <a:endParaRPr lang="ru-RU"/>
        </a:p>
      </dgm:t>
    </dgm:pt>
    <dgm:pt modelId="{2BE035B7-EA5F-4014-A0B9-8204F67E5AFC}" type="sibTrans" cxnId="{6B445C02-32BE-4E9B-A82B-3127B4034E44}">
      <dgm:prSet/>
      <dgm:spPr/>
      <dgm:t>
        <a:bodyPr/>
        <a:lstStyle/>
        <a:p>
          <a:endParaRPr lang="ru-RU"/>
        </a:p>
      </dgm:t>
    </dgm:pt>
    <dgm:pt modelId="{4797E1C8-7AE4-4C39-803F-7AB3E3B88343}" type="pres">
      <dgm:prSet presAssocID="{6084CA8E-90E7-4234-99E8-B93A9B20A361}" presName="linear" presStyleCnt="0">
        <dgm:presLayoutVars>
          <dgm:dir/>
          <dgm:resizeHandles val="exact"/>
        </dgm:presLayoutVars>
      </dgm:prSet>
      <dgm:spPr/>
    </dgm:pt>
    <dgm:pt modelId="{EDF46FAB-1603-4324-A261-756388D494C4}" type="pres">
      <dgm:prSet presAssocID="{1A78DC95-72AC-4BD6-9103-96001AF2BF47}" presName="comp" presStyleCnt="0"/>
      <dgm:spPr/>
    </dgm:pt>
    <dgm:pt modelId="{9EB4D588-EED2-40A7-9C31-1D7BF480076F}" type="pres">
      <dgm:prSet presAssocID="{1A78DC95-72AC-4BD6-9103-96001AF2BF47}" presName="box" presStyleLbl="node1" presStyleIdx="0" presStyleCnt="7"/>
      <dgm:spPr/>
    </dgm:pt>
    <dgm:pt modelId="{0D75CA6D-677D-4E3A-9B23-7ECBAF93C01F}" type="pres">
      <dgm:prSet presAssocID="{1A78DC95-72AC-4BD6-9103-96001AF2BF47}" presName="img" presStyleLbl="fgImgPlace1" presStyleIdx="0" presStyleCnt="7"/>
      <dgm:spPr>
        <a:blipFill rotWithShape="1">
          <a:blip xmlns:r="http://schemas.openxmlformats.org/officeDocument/2006/relationships" r:embed="rId1"/>
          <a:srcRect/>
          <a:stretch>
            <a:fillRect t="-39000" b="-39000"/>
          </a:stretch>
        </a:blipFill>
      </dgm:spPr>
    </dgm:pt>
    <dgm:pt modelId="{F53CEDA9-1D90-49CC-BB8C-00CF9C04014E}" type="pres">
      <dgm:prSet presAssocID="{1A78DC95-72AC-4BD6-9103-96001AF2BF47}" presName="text" presStyleLbl="node1" presStyleIdx="0" presStyleCnt="7">
        <dgm:presLayoutVars>
          <dgm:bulletEnabled val="1"/>
        </dgm:presLayoutVars>
      </dgm:prSet>
      <dgm:spPr/>
    </dgm:pt>
    <dgm:pt modelId="{2BACDF0C-5426-43BC-A9B7-E4C771EA356B}" type="pres">
      <dgm:prSet presAssocID="{D81CE860-9ED0-4808-8EE6-B75CCA0DA52A}" presName="spacer" presStyleCnt="0"/>
      <dgm:spPr/>
    </dgm:pt>
    <dgm:pt modelId="{F61B0369-5619-4011-B9C8-4C4C9D3D3510}" type="pres">
      <dgm:prSet presAssocID="{7C6BF6FE-EDB9-4E94-9900-143AC602C721}" presName="comp" presStyleCnt="0"/>
      <dgm:spPr/>
    </dgm:pt>
    <dgm:pt modelId="{76441619-6AD9-4978-9421-C7FC97744D3A}" type="pres">
      <dgm:prSet presAssocID="{7C6BF6FE-EDB9-4E94-9900-143AC602C721}" presName="box" presStyleLbl="node1" presStyleIdx="1" presStyleCnt="7"/>
      <dgm:spPr/>
    </dgm:pt>
    <dgm:pt modelId="{72C65CA7-CA0B-434F-9D52-54497B390A57}" type="pres">
      <dgm:prSet presAssocID="{7C6BF6FE-EDB9-4E94-9900-143AC602C721}" presName="img" presStyleLbl="fgImgPlace1" presStyleIdx="1" presStyleCnt="7"/>
      <dgm:spPr>
        <a:blipFill rotWithShape="1">
          <a:blip xmlns:r="http://schemas.openxmlformats.org/officeDocument/2006/relationships" r:embed="rId2"/>
          <a:srcRect/>
          <a:stretch>
            <a:fillRect t="-79000" b="-79000"/>
          </a:stretch>
        </a:blipFill>
      </dgm:spPr>
    </dgm:pt>
    <dgm:pt modelId="{C285A970-F0D2-46DD-BC1F-ECFD1EBB2D37}" type="pres">
      <dgm:prSet presAssocID="{7C6BF6FE-EDB9-4E94-9900-143AC602C721}" presName="text" presStyleLbl="node1" presStyleIdx="1" presStyleCnt="7">
        <dgm:presLayoutVars>
          <dgm:bulletEnabled val="1"/>
        </dgm:presLayoutVars>
      </dgm:prSet>
      <dgm:spPr/>
    </dgm:pt>
    <dgm:pt modelId="{EE9A9865-1D30-46AD-9E26-DD6FB481AD6E}" type="pres">
      <dgm:prSet presAssocID="{1D355E66-0DE8-4C51-B0EA-ED996A70F06C}" presName="spacer" presStyleCnt="0"/>
      <dgm:spPr/>
    </dgm:pt>
    <dgm:pt modelId="{9CC49B62-401F-478C-B0EC-2036F6AC5C46}" type="pres">
      <dgm:prSet presAssocID="{F89FC314-7419-4DAE-92B2-41D5CF10A5ED}" presName="comp" presStyleCnt="0"/>
      <dgm:spPr/>
    </dgm:pt>
    <dgm:pt modelId="{179EBD2D-B641-40F8-97F2-88D68326507D}" type="pres">
      <dgm:prSet presAssocID="{F89FC314-7419-4DAE-92B2-41D5CF10A5ED}" presName="box" presStyleLbl="node1" presStyleIdx="2" presStyleCnt="7"/>
      <dgm:spPr/>
    </dgm:pt>
    <dgm:pt modelId="{374FECA8-F171-456A-93B3-1877F3910763}" type="pres">
      <dgm:prSet presAssocID="{F89FC314-7419-4DAE-92B2-41D5CF10A5ED}" presName="img" presStyleLbl="fgImgPlace1" presStyleIdx="2" presStyleCnt="7"/>
      <dgm:spPr>
        <a:blipFill rotWithShape="1">
          <a:blip xmlns:r="http://schemas.openxmlformats.org/officeDocument/2006/relationships" r:embed="rId3"/>
          <a:srcRect/>
          <a:stretch>
            <a:fillRect t="-122000" b="-122000"/>
          </a:stretch>
        </a:blipFill>
      </dgm:spPr>
    </dgm:pt>
    <dgm:pt modelId="{9D90F53C-C847-469A-9DB0-46D5200D4E01}" type="pres">
      <dgm:prSet presAssocID="{F89FC314-7419-4DAE-92B2-41D5CF10A5ED}" presName="text" presStyleLbl="node1" presStyleIdx="2" presStyleCnt="7">
        <dgm:presLayoutVars>
          <dgm:bulletEnabled val="1"/>
        </dgm:presLayoutVars>
      </dgm:prSet>
      <dgm:spPr/>
    </dgm:pt>
    <dgm:pt modelId="{77074791-76B5-4C95-949C-1F4951EE0B67}" type="pres">
      <dgm:prSet presAssocID="{CD7A3C6E-8E3A-4A04-9770-917B074A1DB2}" presName="spacer" presStyleCnt="0"/>
      <dgm:spPr/>
    </dgm:pt>
    <dgm:pt modelId="{BDF9A487-CB3C-49BA-A8B6-968FDAB5E53B}" type="pres">
      <dgm:prSet presAssocID="{61C4B836-CAE6-4B4A-8DFE-E129ACA68E71}" presName="comp" presStyleCnt="0"/>
      <dgm:spPr/>
    </dgm:pt>
    <dgm:pt modelId="{88903950-38FB-4C61-B6F2-21C167B1E167}" type="pres">
      <dgm:prSet presAssocID="{61C4B836-CAE6-4B4A-8DFE-E129ACA68E71}" presName="box" presStyleLbl="node1" presStyleIdx="3" presStyleCnt="7"/>
      <dgm:spPr/>
    </dgm:pt>
    <dgm:pt modelId="{144AE3ED-BDB3-42FE-B26C-F610E477B5BC}" type="pres">
      <dgm:prSet presAssocID="{61C4B836-CAE6-4B4A-8DFE-E129ACA68E71}" presName="img" presStyleLbl="fgImgPlace1" presStyleIdx="3" presStyleCnt="7"/>
      <dgm:spPr>
        <a:blipFill rotWithShape="1">
          <a:blip xmlns:r="http://schemas.openxmlformats.org/officeDocument/2006/relationships" r:embed="rId4"/>
          <a:srcRect/>
          <a:stretch>
            <a:fillRect t="-44000" b="-44000"/>
          </a:stretch>
        </a:blipFill>
      </dgm:spPr>
    </dgm:pt>
    <dgm:pt modelId="{B0E71D69-8B90-4FF8-9821-EA1FFACCCF06}" type="pres">
      <dgm:prSet presAssocID="{61C4B836-CAE6-4B4A-8DFE-E129ACA68E71}" presName="text" presStyleLbl="node1" presStyleIdx="3" presStyleCnt="7">
        <dgm:presLayoutVars>
          <dgm:bulletEnabled val="1"/>
        </dgm:presLayoutVars>
      </dgm:prSet>
      <dgm:spPr/>
    </dgm:pt>
    <dgm:pt modelId="{163A9C01-4C2B-4693-A146-F68CC2DA657D}" type="pres">
      <dgm:prSet presAssocID="{2BE035B7-EA5F-4014-A0B9-8204F67E5AFC}" presName="spacer" presStyleCnt="0"/>
      <dgm:spPr/>
    </dgm:pt>
    <dgm:pt modelId="{FD702C03-11DF-43FE-88AC-71D5A5A9670D}" type="pres">
      <dgm:prSet presAssocID="{78644813-BEFD-4561-A340-9CA0DC9D2C51}" presName="comp" presStyleCnt="0"/>
      <dgm:spPr/>
    </dgm:pt>
    <dgm:pt modelId="{01794A6F-1949-4C23-BD83-D918483372C2}" type="pres">
      <dgm:prSet presAssocID="{78644813-BEFD-4561-A340-9CA0DC9D2C51}" presName="box" presStyleLbl="node1" presStyleIdx="4" presStyleCnt="7"/>
      <dgm:spPr/>
    </dgm:pt>
    <dgm:pt modelId="{D92D0E2F-3B19-4239-A9B4-B8CDD80FA745}" type="pres">
      <dgm:prSet presAssocID="{78644813-BEFD-4561-A340-9CA0DC9D2C51}" presName="img" presStyleLbl="fgImgPlace1" presStyleIdx="4" presStyleCnt="7"/>
      <dgm:spPr>
        <a:blipFill rotWithShape="1">
          <a:blip xmlns:r="http://schemas.openxmlformats.org/officeDocument/2006/relationships" r:embed="rId5"/>
          <a:srcRect/>
          <a:stretch>
            <a:fillRect t="-49000" b="-49000"/>
          </a:stretch>
        </a:blipFill>
      </dgm:spPr>
    </dgm:pt>
    <dgm:pt modelId="{376B9460-0C95-48C8-BBC5-8E4CA2446CAA}" type="pres">
      <dgm:prSet presAssocID="{78644813-BEFD-4561-A340-9CA0DC9D2C51}" presName="text" presStyleLbl="node1" presStyleIdx="4" presStyleCnt="7">
        <dgm:presLayoutVars>
          <dgm:bulletEnabled val="1"/>
        </dgm:presLayoutVars>
      </dgm:prSet>
      <dgm:spPr/>
    </dgm:pt>
    <dgm:pt modelId="{8CAE9711-730E-4754-887D-DAB17B8323C8}" type="pres">
      <dgm:prSet presAssocID="{396CED91-F675-42EE-83E7-87D070F01D91}" presName="spacer" presStyleCnt="0"/>
      <dgm:spPr/>
    </dgm:pt>
    <dgm:pt modelId="{F1B2DEF5-86F0-4EED-AE75-6473A4482B03}" type="pres">
      <dgm:prSet presAssocID="{B30EE4F1-DEDC-4622-B160-75FE604CB955}" presName="comp" presStyleCnt="0"/>
      <dgm:spPr/>
    </dgm:pt>
    <dgm:pt modelId="{9BEBC193-8B3A-4C97-BFA2-118ED4219743}" type="pres">
      <dgm:prSet presAssocID="{B30EE4F1-DEDC-4622-B160-75FE604CB955}" presName="box" presStyleLbl="node1" presStyleIdx="5" presStyleCnt="7"/>
      <dgm:spPr/>
    </dgm:pt>
    <dgm:pt modelId="{40F2F392-5C75-4896-AC30-7377B08A98B5}" type="pres">
      <dgm:prSet presAssocID="{B30EE4F1-DEDC-4622-B160-75FE604CB955}" presName="img" presStyleLbl="fgImgPlace1" presStyleIdx="5" presStyleCnt="7"/>
      <dgm:spPr>
        <a:blipFill rotWithShape="1">
          <a:blip xmlns:r="http://schemas.openxmlformats.org/officeDocument/2006/relationships" r:embed="rId6"/>
          <a:srcRect/>
          <a:stretch>
            <a:fillRect t="-23000" b="-23000"/>
          </a:stretch>
        </a:blipFill>
      </dgm:spPr>
    </dgm:pt>
    <dgm:pt modelId="{4C8C6FEA-5176-4358-AB3F-9342DFD7081E}" type="pres">
      <dgm:prSet presAssocID="{B30EE4F1-DEDC-4622-B160-75FE604CB955}" presName="text" presStyleLbl="node1" presStyleIdx="5" presStyleCnt="7">
        <dgm:presLayoutVars>
          <dgm:bulletEnabled val="1"/>
        </dgm:presLayoutVars>
      </dgm:prSet>
      <dgm:spPr/>
    </dgm:pt>
    <dgm:pt modelId="{FFB9A53C-8C84-423E-AA2C-B46BF7A93BC7}" type="pres">
      <dgm:prSet presAssocID="{AF0A661D-F76F-4081-B34E-B00C1D335FC4}" presName="spacer" presStyleCnt="0"/>
      <dgm:spPr/>
    </dgm:pt>
    <dgm:pt modelId="{AD3D1E46-DD1C-4F30-8768-E722F1A3948A}" type="pres">
      <dgm:prSet presAssocID="{BC4E10D3-3FA7-4810-89BA-3F41CBF3BAE1}" presName="comp" presStyleCnt="0"/>
      <dgm:spPr/>
    </dgm:pt>
    <dgm:pt modelId="{6398482D-8746-4A11-9505-BA370AD3B7FC}" type="pres">
      <dgm:prSet presAssocID="{BC4E10D3-3FA7-4810-89BA-3F41CBF3BAE1}" presName="box" presStyleLbl="node1" presStyleIdx="6" presStyleCnt="7"/>
      <dgm:spPr/>
    </dgm:pt>
    <dgm:pt modelId="{CDDAD8CE-BE08-4224-B2DC-F548C7D28CA8}" type="pres">
      <dgm:prSet presAssocID="{BC4E10D3-3FA7-4810-89BA-3F41CBF3BAE1}" presName="img" presStyleLbl="fgImgPlace1" presStyleIdx="6" presStyleCnt="7"/>
      <dgm:spPr>
        <a:blipFill rotWithShape="1">
          <a:blip xmlns:r="http://schemas.openxmlformats.org/officeDocument/2006/relationships" r:embed="rId7"/>
          <a:srcRect/>
          <a:stretch>
            <a:fillRect t="-23000" b="-23000"/>
          </a:stretch>
        </a:blipFill>
      </dgm:spPr>
    </dgm:pt>
    <dgm:pt modelId="{6B9B9519-3CBD-4367-AFAC-18C19AF498D7}" type="pres">
      <dgm:prSet presAssocID="{BC4E10D3-3FA7-4810-89BA-3F41CBF3BAE1}" presName="text" presStyleLbl="node1" presStyleIdx="6" presStyleCnt="7">
        <dgm:presLayoutVars>
          <dgm:bulletEnabled val="1"/>
        </dgm:presLayoutVars>
      </dgm:prSet>
      <dgm:spPr/>
    </dgm:pt>
  </dgm:ptLst>
  <dgm:cxnLst>
    <dgm:cxn modelId="{6B445C02-32BE-4E9B-A82B-3127B4034E44}" srcId="{6084CA8E-90E7-4234-99E8-B93A9B20A361}" destId="{61C4B836-CAE6-4B4A-8DFE-E129ACA68E71}" srcOrd="3" destOrd="0" parTransId="{91993E9A-F97E-473E-8F0D-371A123107FA}" sibTransId="{2BE035B7-EA5F-4014-A0B9-8204F67E5AFC}"/>
    <dgm:cxn modelId="{611D8D03-F552-43D9-9F22-FC32290DBCA2}" srcId="{6084CA8E-90E7-4234-99E8-B93A9B20A361}" destId="{BC4E10D3-3FA7-4810-89BA-3F41CBF3BAE1}" srcOrd="6" destOrd="0" parTransId="{C433D2C6-B338-4AD0-ABB4-34F2A5C0780D}" sibTransId="{D1B37B77-CA87-4E6C-8553-9450FBB2E5A5}"/>
    <dgm:cxn modelId="{4F189C0E-29DF-4260-B40C-49F107AAAE18}" srcId="{6084CA8E-90E7-4234-99E8-B93A9B20A361}" destId="{78644813-BEFD-4561-A340-9CA0DC9D2C51}" srcOrd="4" destOrd="0" parTransId="{0380DC2B-B4EB-4BC1-B5D8-70B30DB599AA}" sibTransId="{396CED91-F675-42EE-83E7-87D070F01D91}"/>
    <dgm:cxn modelId="{2D96DF1B-1C9F-4C20-ADF4-2998C8A6D5E9}" type="presOf" srcId="{61C4B836-CAE6-4B4A-8DFE-E129ACA68E71}" destId="{88903950-38FB-4C61-B6F2-21C167B1E167}" srcOrd="0" destOrd="0" presId="urn:microsoft.com/office/officeart/2005/8/layout/vList4"/>
    <dgm:cxn modelId="{95E78133-3D3E-44F0-9897-8E8C950B49C7}" type="presOf" srcId="{78644813-BEFD-4561-A340-9CA0DC9D2C51}" destId="{01794A6F-1949-4C23-BD83-D918483372C2}" srcOrd="0" destOrd="0" presId="urn:microsoft.com/office/officeart/2005/8/layout/vList4"/>
    <dgm:cxn modelId="{0D1A4936-C798-4757-9F99-AD8ED6D9EC65}" type="presOf" srcId="{B30EE4F1-DEDC-4622-B160-75FE604CB955}" destId="{9BEBC193-8B3A-4C97-BFA2-118ED4219743}" srcOrd="0" destOrd="0" presId="urn:microsoft.com/office/officeart/2005/8/layout/vList4"/>
    <dgm:cxn modelId="{7A848C39-CE4E-4994-BF53-975012234848}" type="presOf" srcId="{1A78DC95-72AC-4BD6-9103-96001AF2BF47}" destId="{9EB4D588-EED2-40A7-9C31-1D7BF480076F}" srcOrd="0" destOrd="0" presId="urn:microsoft.com/office/officeart/2005/8/layout/vList4"/>
    <dgm:cxn modelId="{5947BF3C-CDCA-42FC-A54D-EC60C8CF353E}" type="presOf" srcId="{7C6BF6FE-EDB9-4E94-9900-143AC602C721}" destId="{C285A970-F0D2-46DD-BC1F-ECFD1EBB2D37}" srcOrd="1" destOrd="0" presId="urn:microsoft.com/office/officeart/2005/8/layout/vList4"/>
    <dgm:cxn modelId="{5105413E-D61E-460C-B5BC-08498D97CFAC}" srcId="{6084CA8E-90E7-4234-99E8-B93A9B20A361}" destId="{7C6BF6FE-EDB9-4E94-9900-143AC602C721}" srcOrd="1" destOrd="0" parTransId="{864BB35F-2ADE-42B3-B450-45F539B2F541}" sibTransId="{1D355E66-0DE8-4C51-B0EA-ED996A70F06C}"/>
    <dgm:cxn modelId="{4FDB065D-F9EB-40EB-9F74-EF5006D3A938}" srcId="{6084CA8E-90E7-4234-99E8-B93A9B20A361}" destId="{1A78DC95-72AC-4BD6-9103-96001AF2BF47}" srcOrd="0" destOrd="0" parTransId="{DCE94C8B-C7DA-41D0-85B2-0F1A17DD0D49}" sibTransId="{D81CE860-9ED0-4808-8EE6-B75CCA0DA52A}"/>
    <dgm:cxn modelId="{6A2E186D-F9EC-4471-B9A0-217B7E3ACC07}" type="presOf" srcId="{6084CA8E-90E7-4234-99E8-B93A9B20A361}" destId="{4797E1C8-7AE4-4C39-803F-7AB3E3B88343}" srcOrd="0" destOrd="0" presId="urn:microsoft.com/office/officeart/2005/8/layout/vList4"/>
    <dgm:cxn modelId="{98CC2554-F678-4369-8E6E-792CFA5E73EA}" type="presOf" srcId="{78644813-BEFD-4561-A340-9CA0DC9D2C51}" destId="{376B9460-0C95-48C8-BBC5-8E4CA2446CAA}" srcOrd="1" destOrd="0" presId="urn:microsoft.com/office/officeart/2005/8/layout/vList4"/>
    <dgm:cxn modelId="{636F358F-5085-40CF-A7E0-868631934F0E}" srcId="{6084CA8E-90E7-4234-99E8-B93A9B20A361}" destId="{F89FC314-7419-4DAE-92B2-41D5CF10A5ED}" srcOrd="2" destOrd="0" parTransId="{80EA97C7-BDF4-43CF-899E-596169D599F1}" sibTransId="{CD7A3C6E-8E3A-4A04-9770-917B074A1DB2}"/>
    <dgm:cxn modelId="{D495F3A0-717A-4DD2-9AF0-8310A9413DC1}" type="presOf" srcId="{F89FC314-7419-4DAE-92B2-41D5CF10A5ED}" destId="{9D90F53C-C847-469A-9DB0-46D5200D4E01}" srcOrd="1" destOrd="0" presId="urn:microsoft.com/office/officeart/2005/8/layout/vList4"/>
    <dgm:cxn modelId="{1A6857D4-5C7C-431B-A565-7A88AF0632AC}" type="presOf" srcId="{F89FC314-7419-4DAE-92B2-41D5CF10A5ED}" destId="{179EBD2D-B641-40F8-97F2-88D68326507D}" srcOrd="0" destOrd="0" presId="urn:microsoft.com/office/officeart/2005/8/layout/vList4"/>
    <dgm:cxn modelId="{C4594BD5-5A08-4A87-8429-C980F550BB43}" type="presOf" srcId="{B30EE4F1-DEDC-4622-B160-75FE604CB955}" destId="{4C8C6FEA-5176-4358-AB3F-9342DFD7081E}" srcOrd="1" destOrd="0" presId="urn:microsoft.com/office/officeart/2005/8/layout/vList4"/>
    <dgm:cxn modelId="{D78016D6-4015-46EE-A530-C76AACBDA4EE}" type="presOf" srcId="{61C4B836-CAE6-4B4A-8DFE-E129ACA68E71}" destId="{B0E71D69-8B90-4FF8-9821-EA1FFACCCF06}" srcOrd="1" destOrd="0" presId="urn:microsoft.com/office/officeart/2005/8/layout/vList4"/>
    <dgm:cxn modelId="{4DF915D8-7A00-4604-B183-1F983A482CF3}" type="presOf" srcId="{BC4E10D3-3FA7-4810-89BA-3F41CBF3BAE1}" destId="{6B9B9519-3CBD-4367-AFAC-18C19AF498D7}" srcOrd="1" destOrd="0" presId="urn:microsoft.com/office/officeart/2005/8/layout/vList4"/>
    <dgm:cxn modelId="{829B57DA-9397-4B0A-BD9E-BD4FDC4BC0F9}" type="presOf" srcId="{1A78DC95-72AC-4BD6-9103-96001AF2BF47}" destId="{F53CEDA9-1D90-49CC-BB8C-00CF9C04014E}" srcOrd="1" destOrd="0" presId="urn:microsoft.com/office/officeart/2005/8/layout/vList4"/>
    <dgm:cxn modelId="{BAEEC3E1-00CB-413A-83A6-B838231F33F4}" type="presOf" srcId="{7C6BF6FE-EDB9-4E94-9900-143AC602C721}" destId="{76441619-6AD9-4978-9421-C7FC97744D3A}" srcOrd="0" destOrd="0" presId="urn:microsoft.com/office/officeart/2005/8/layout/vList4"/>
    <dgm:cxn modelId="{EB50ADF1-EEA2-4CBE-A833-10B2E803554A}" type="presOf" srcId="{BC4E10D3-3FA7-4810-89BA-3F41CBF3BAE1}" destId="{6398482D-8746-4A11-9505-BA370AD3B7FC}" srcOrd="0" destOrd="0" presId="urn:microsoft.com/office/officeart/2005/8/layout/vList4"/>
    <dgm:cxn modelId="{581DB3F7-BE92-44F8-B1FA-A4F3FD16DC34}" srcId="{6084CA8E-90E7-4234-99E8-B93A9B20A361}" destId="{B30EE4F1-DEDC-4622-B160-75FE604CB955}" srcOrd="5" destOrd="0" parTransId="{C73EDAEB-7243-435B-BC24-A1F60FBAE264}" sibTransId="{AF0A661D-F76F-4081-B34E-B00C1D335FC4}"/>
    <dgm:cxn modelId="{0FFD1810-E185-48E1-861D-22D024E20BDE}" type="presParOf" srcId="{4797E1C8-7AE4-4C39-803F-7AB3E3B88343}" destId="{EDF46FAB-1603-4324-A261-756388D494C4}" srcOrd="0" destOrd="0" presId="urn:microsoft.com/office/officeart/2005/8/layout/vList4"/>
    <dgm:cxn modelId="{3D8EB423-B832-4B78-8445-0F690AE4EA64}" type="presParOf" srcId="{EDF46FAB-1603-4324-A261-756388D494C4}" destId="{9EB4D588-EED2-40A7-9C31-1D7BF480076F}" srcOrd="0" destOrd="0" presId="urn:microsoft.com/office/officeart/2005/8/layout/vList4"/>
    <dgm:cxn modelId="{F9DC2C3F-5CD2-4CB2-972E-4B741D9B322C}" type="presParOf" srcId="{EDF46FAB-1603-4324-A261-756388D494C4}" destId="{0D75CA6D-677D-4E3A-9B23-7ECBAF93C01F}" srcOrd="1" destOrd="0" presId="urn:microsoft.com/office/officeart/2005/8/layout/vList4"/>
    <dgm:cxn modelId="{5764CCD8-F612-4526-A6E4-AC733EC55A4B}" type="presParOf" srcId="{EDF46FAB-1603-4324-A261-756388D494C4}" destId="{F53CEDA9-1D90-49CC-BB8C-00CF9C04014E}" srcOrd="2" destOrd="0" presId="urn:microsoft.com/office/officeart/2005/8/layout/vList4"/>
    <dgm:cxn modelId="{80963309-1C05-45E4-9E9D-604DF087DA92}" type="presParOf" srcId="{4797E1C8-7AE4-4C39-803F-7AB3E3B88343}" destId="{2BACDF0C-5426-43BC-A9B7-E4C771EA356B}" srcOrd="1" destOrd="0" presId="urn:microsoft.com/office/officeart/2005/8/layout/vList4"/>
    <dgm:cxn modelId="{DF7B4FC5-A64A-4BD8-BD24-259D0751BEDB}" type="presParOf" srcId="{4797E1C8-7AE4-4C39-803F-7AB3E3B88343}" destId="{F61B0369-5619-4011-B9C8-4C4C9D3D3510}" srcOrd="2" destOrd="0" presId="urn:microsoft.com/office/officeart/2005/8/layout/vList4"/>
    <dgm:cxn modelId="{7FF0884A-1972-42E2-B7DC-18212893F9EF}" type="presParOf" srcId="{F61B0369-5619-4011-B9C8-4C4C9D3D3510}" destId="{76441619-6AD9-4978-9421-C7FC97744D3A}" srcOrd="0" destOrd="0" presId="urn:microsoft.com/office/officeart/2005/8/layout/vList4"/>
    <dgm:cxn modelId="{B6527625-14DA-4E63-AB90-1BB9779C7D27}" type="presParOf" srcId="{F61B0369-5619-4011-B9C8-4C4C9D3D3510}" destId="{72C65CA7-CA0B-434F-9D52-54497B390A57}" srcOrd="1" destOrd="0" presId="urn:microsoft.com/office/officeart/2005/8/layout/vList4"/>
    <dgm:cxn modelId="{46911FBD-DBD8-405F-8146-95CF645FE452}" type="presParOf" srcId="{F61B0369-5619-4011-B9C8-4C4C9D3D3510}" destId="{C285A970-F0D2-46DD-BC1F-ECFD1EBB2D37}" srcOrd="2" destOrd="0" presId="urn:microsoft.com/office/officeart/2005/8/layout/vList4"/>
    <dgm:cxn modelId="{06FAEC3E-0D36-4D72-9422-C4CBFCBBEEAA}" type="presParOf" srcId="{4797E1C8-7AE4-4C39-803F-7AB3E3B88343}" destId="{EE9A9865-1D30-46AD-9E26-DD6FB481AD6E}" srcOrd="3" destOrd="0" presId="urn:microsoft.com/office/officeart/2005/8/layout/vList4"/>
    <dgm:cxn modelId="{AB8CF326-4FBC-4C02-A5EC-CC5552C065C2}" type="presParOf" srcId="{4797E1C8-7AE4-4C39-803F-7AB3E3B88343}" destId="{9CC49B62-401F-478C-B0EC-2036F6AC5C46}" srcOrd="4" destOrd="0" presId="urn:microsoft.com/office/officeart/2005/8/layout/vList4"/>
    <dgm:cxn modelId="{5F1BEEAB-9607-4661-B5DE-023CE2C524AA}" type="presParOf" srcId="{9CC49B62-401F-478C-B0EC-2036F6AC5C46}" destId="{179EBD2D-B641-40F8-97F2-88D68326507D}" srcOrd="0" destOrd="0" presId="urn:microsoft.com/office/officeart/2005/8/layout/vList4"/>
    <dgm:cxn modelId="{63F75BCE-17B3-42BF-AC1A-F350D0EFF05C}" type="presParOf" srcId="{9CC49B62-401F-478C-B0EC-2036F6AC5C46}" destId="{374FECA8-F171-456A-93B3-1877F3910763}" srcOrd="1" destOrd="0" presId="urn:microsoft.com/office/officeart/2005/8/layout/vList4"/>
    <dgm:cxn modelId="{A72012B0-C4EC-42CF-9306-31A301D5801D}" type="presParOf" srcId="{9CC49B62-401F-478C-B0EC-2036F6AC5C46}" destId="{9D90F53C-C847-469A-9DB0-46D5200D4E01}" srcOrd="2" destOrd="0" presId="urn:microsoft.com/office/officeart/2005/8/layout/vList4"/>
    <dgm:cxn modelId="{B1C45D54-91FD-41E9-9143-30BAE64B150E}" type="presParOf" srcId="{4797E1C8-7AE4-4C39-803F-7AB3E3B88343}" destId="{77074791-76B5-4C95-949C-1F4951EE0B67}" srcOrd="5" destOrd="0" presId="urn:microsoft.com/office/officeart/2005/8/layout/vList4"/>
    <dgm:cxn modelId="{138F6EBB-7BEF-45C9-8176-36F1A49DFA81}" type="presParOf" srcId="{4797E1C8-7AE4-4C39-803F-7AB3E3B88343}" destId="{BDF9A487-CB3C-49BA-A8B6-968FDAB5E53B}" srcOrd="6" destOrd="0" presId="urn:microsoft.com/office/officeart/2005/8/layout/vList4"/>
    <dgm:cxn modelId="{A7EB1E10-2E39-4D50-AF69-2A6223B76FFD}" type="presParOf" srcId="{BDF9A487-CB3C-49BA-A8B6-968FDAB5E53B}" destId="{88903950-38FB-4C61-B6F2-21C167B1E167}" srcOrd="0" destOrd="0" presId="urn:microsoft.com/office/officeart/2005/8/layout/vList4"/>
    <dgm:cxn modelId="{2566272C-7EA8-4B08-B0F8-E7FA3135306B}" type="presParOf" srcId="{BDF9A487-CB3C-49BA-A8B6-968FDAB5E53B}" destId="{144AE3ED-BDB3-42FE-B26C-F610E477B5BC}" srcOrd="1" destOrd="0" presId="urn:microsoft.com/office/officeart/2005/8/layout/vList4"/>
    <dgm:cxn modelId="{8628422C-9643-4395-96FE-65D73BDCA135}" type="presParOf" srcId="{BDF9A487-CB3C-49BA-A8B6-968FDAB5E53B}" destId="{B0E71D69-8B90-4FF8-9821-EA1FFACCCF06}" srcOrd="2" destOrd="0" presId="urn:microsoft.com/office/officeart/2005/8/layout/vList4"/>
    <dgm:cxn modelId="{AA7D0B37-38F0-4DEB-B246-36DC1244DCF6}" type="presParOf" srcId="{4797E1C8-7AE4-4C39-803F-7AB3E3B88343}" destId="{163A9C01-4C2B-4693-A146-F68CC2DA657D}" srcOrd="7" destOrd="0" presId="urn:microsoft.com/office/officeart/2005/8/layout/vList4"/>
    <dgm:cxn modelId="{609B95F4-8F46-4066-A512-E157870D9031}" type="presParOf" srcId="{4797E1C8-7AE4-4C39-803F-7AB3E3B88343}" destId="{FD702C03-11DF-43FE-88AC-71D5A5A9670D}" srcOrd="8" destOrd="0" presId="urn:microsoft.com/office/officeart/2005/8/layout/vList4"/>
    <dgm:cxn modelId="{B2D7F965-6026-4E8C-AC9A-3B6C856C7FBC}" type="presParOf" srcId="{FD702C03-11DF-43FE-88AC-71D5A5A9670D}" destId="{01794A6F-1949-4C23-BD83-D918483372C2}" srcOrd="0" destOrd="0" presId="urn:microsoft.com/office/officeart/2005/8/layout/vList4"/>
    <dgm:cxn modelId="{1D8E7A8E-9012-4DED-8A9F-E0A00C0A223A}" type="presParOf" srcId="{FD702C03-11DF-43FE-88AC-71D5A5A9670D}" destId="{D92D0E2F-3B19-4239-A9B4-B8CDD80FA745}" srcOrd="1" destOrd="0" presId="urn:microsoft.com/office/officeart/2005/8/layout/vList4"/>
    <dgm:cxn modelId="{807215A4-DD6A-4A8D-80BC-0A5FB30483FF}" type="presParOf" srcId="{FD702C03-11DF-43FE-88AC-71D5A5A9670D}" destId="{376B9460-0C95-48C8-BBC5-8E4CA2446CAA}" srcOrd="2" destOrd="0" presId="urn:microsoft.com/office/officeart/2005/8/layout/vList4"/>
    <dgm:cxn modelId="{067ED242-B29F-47D5-9D3C-696D4FE4CE5C}" type="presParOf" srcId="{4797E1C8-7AE4-4C39-803F-7AB3E3B88343}" destId="{8CAE9711-730E-4754-887D-DAB17B8323C8}" srcOrd="9" destOrd="0" presId="urn:microsoft.com/office/officeart/2005/8/layout/vList4"/>
    <dgm:cxn modelId="{A0968800-D46E-410E-B0B3-E0302E770D56}" type="presParOf" srcId="{4797E1C8-7AE4-4C39-803F-7AB3E3B88343}" destId="{F1B2DEF5-86F0-4EED-AE75-6473A4482B03}" srcOrd="10" destOrd="0" presId="urn:microsoft.com/office/officeart/2005/8/layout/vList4"/>
    <dgm:cxn modelId="{2F0E0D0B-0108-45DE-9437-FA1E3DFD803A}" type="presParOf" srcId="{F1B2DEF5-86F0-4EED-AE75-6473A4482B03}" destId="{9BEBC193-8B3A-4C97-BFA2-118ED4219743}" srcOrd="0" destOrd="0" presId="urn:microsoft.com/office/officeart/2005/8/layout/vList4"/>
    <dgm:cxn modelId="{789EBA33-A5DB-45EF-893A-B116F8BA06D9}" type="presParOf" srcId="{F1B2DEF5-86F0-4EED-AE75-6473A4482B03}" destId="{40F2F392-5C75-4896-AC30-7377B08A98B5}" srcOrd="1" destOrd="0" presId="urn:microsoft.com/office/officeart/2005/8/layout/vList4"/>
    <dgm:cxn modelId="{E0B9A848-3561-47FD-8121-660B37C60975}" type="presParOf" srcId="{F1B2DEF5-86F0-4EED-AE75-6473A4482B03}" destId="{4C8C6FEA-5176-4358-AB3F-9342DFD7081E}" srcOrd="2" destOrd="0" presId="urn:microsoft.com/office/officeart/2005/8/layout/vList4"/>
    <dgm:cxn modelId="{2B54E1A0-2E98-44BF-B86C-401E98D32CBF}" type="presParOf" srcId="{4797E1C8-7AE4-4C39-803F-7AB3E3B88343}" destId="{FFB9A53C-8C84-423E-AA2C-B46BF7A93BC7}" srcOrd="11" destOrd="0" presId="urn:microsoft.com/office/officeart/2005/8/layout/vList4"/>
    <dgm:cxn modelId="{8662C6F5-2A52-4D2F-93CF-E4DC9029936C}" type="presParOf" srcId="{4797E1C8-7AE4-4C39-803F-7AB3E3B88343}" destId="{AD3D1E46-DD1C-4F30-8768-E722F1A3948A}" srcOrd="12" destOrd="0" presId="urn:microsoft.com/office/officeart/2005/8/layout/vList4"/>
    <dgm:cxn modelId="{941F9672-010F-413C-9C7E-CD691A3B1FF8}" type="presParOf" srcId="{AD3D1E46-DD1C-4F30-8768-E722F1A3948A}" destId="{6398482D-8746-4A11-9505-BA370AD3B7FC}" srcOrd="0" destOrd="0" presId="urn:microsoft.com/office/officeart/2005/8/layout/vList4"/>
    <dgm:cxn modelId="{16028658-8801-4E62-ACFD-7A3D9F7BB0E3}" type="presParOf" srcId="{AD3D1E46-DD1C-4F30-8768-E722F1A3948A}" destId="{CDDAD8CE-BE08-4224-B2DC-F548C7D28CA8}" srcOrd="1" destOrd="0" presId="urn:microsoft.com/office/officeart/2005/8/layout/vList4"/>
    <dgm:cxn modelId="{0B6C7A5A-3CAC-4B6C-B716-B2BEC114F4C6}" type="presParOf" srcId="{AD3D1E46-DD1C-4F30-8768-E722F1A3948A}" destId="{6B9B9519-3CBD-4367-AFAC-18C19AF498D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5D026F-A83A-49C0-9942-943A5F127A8E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D08B4CE-CB3D-4C24-857A-208C7292BEEB}">
      <dgm:prSet phldrT="[Текст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ru-RU" sz="2000" b="1" dirty="0">
              <a:solidFill>
                <a:schemeClr val="bg1"/>
              </a:solidFill>
              <a:latin typeface="Century Gothic" panose="020B0502020202020204" pitchFamily="34" charset="0"/>
            </a:rPr>
            <a:t>Текущие             расходы</a:t>
          </a:r>
        </a:p>
      </dgm:t>
    </dgm:pt>
    <dgm:pt modelId="{E30E39F8-A086-46C6-88E0-1345BD5D00F5}" type="parTrans" cxnId="{41B919EC-C07A-4F71-8D09-61F1F62AC5A5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C1B24216-4AC1-4A8B-8D07-AC2E3B48BCD4}" type="sibTrans" cxnId="{41B919EC-C07A-4F71-8D09-61F1F62AC5A5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07302914-FC7E-468B-B69F-90E58D6372A7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Исполнено</a:t>
          </a:r>
        </a:p>
        <a:p>
          <a:r>
            <a:rPr lang="ru-RU" sz="2400" b="1" dirty="0">
              <a:latin typeface="Century Gothic" panose="020B0502020202020204" pitchFamily="34" charset="0"/>
            </a:rPr>
            <a:t>1 628,6          </a:t>
          </a:r>
          <a:r>
            <a:rPr lang="ru-RU" sz="1400" b="1" dirty="0">
              <a:latin typeface="Century Gothic" panose="020B0502020202020204" pitchFamily="34" charset="0"/>
            </a:rPr>
            <a:t>млн. руб</a:t>
          </a:r>
          <a:r>
            <a:rPr lang="ru-RU" sz="1400" dirty="0">
              <a:latin typeface="Century Gothic" panose="020B0502020202020204" pitchFamily="34" charset="0"/>
            </a:rPr>
            <a:t>.</a:t>
          </a:r>
        </a:p>
      </dgm:t>
    </dgm:pt>
    <dgm:pt modelId="{AC8BA6B9-4A36-456C-82F0-265569330108}" type="parTrans" cxnId="{BE300CB8-E288-4C54-B338-C6FB72A778CB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1E415638-AEB1-4483-AB0C-0999B7E1F712}" type="sibTrans" cxnId="{BE300CB8-E288-4C54-B338-C6FB72A778CB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06549116-FA84-434E-9271-1A0E4852EFAE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Доля расходов в бюджете</a:t>
          </a:r>
        </a:p>
        <a:p>
          <a:r>
            <a:rPr lang="ru-RU" sz="2000" b="1" dirty="0">
              <a:latin typeface="Century Gothic" panose="020B0502020202020204" pitchFamily="34" charset="0"/>
            </a:rPr>
            <a:t>49,6</a:t>
          </a:r>
          <a:r>
            <a:rPr lang="ru-RU" sz="1400" b="1" dirty="0">
              <a:latin typeface="Century Gothic" panose="020B0502020202020204" pitchFamily="34" charset="0"/>
            </a:rPr>
            <a:t>%</a:t>
          </a:r>
        </a:p>
      </dgm:t>
    </dgm:pt>
    <dgm:pt modelId="{6EB3E768-777F-43D3-9130-E535DE93D167}" type="parTrans" cxnId="{FAC05229-4B48-4D19-A9E4-2429A8A8F090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111F00BA-85C6-45B8-999F-7B829C1C0270}" type="sibTrans" cxnId="{FAC05229-4B48-4D19-A9E4-2429A8A8F090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8AEE1F13-6D80-4308-8BB8-6DBF783A50F9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000" b="1" dirty="0">
              <a:solidFill>
                <a:schemeClr val="bg1"/>
              </a:solidFill>
              <a:latin typeface="Century Gothic" panose="020B0502020202020204" pitchFamily="34" charset="0"/>
            </a:rPr>
            <a:t>Меры          социальной поддержки</a:t>
          </a:r>
        </a:p>
      </dgm:t>
    </dgm:pt>
    <dgm:pt modelId="{197FEAF6-7D97-4FE3-9618-DD58976E5CCD}" type="parTrans" cxnId="{FFEE0D9E-6D1E-4DDB-B480-196786E25238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953FB35D-9FEF-400F-A796-4803D719FD02}" type="sibTrans" cxnId="{FFEE0D9E-6D1E-4DDB-B480-196786E25238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852F7AEB-175F-4B0B-823A-D926915FE21D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Исполнено</a:t>
          </a:r>
        </a:p>
        <a:p>
          <a:r>
            <a:rPr lang="ru-RU" sz="2400" b="1" dirty="0">
              <a:latin typeface="Century Gothic" panose="020B0502020202020204" pitchFamily="34" charset="0"/>
            </a:rPr>
            <a:t>917,2           </a:t>
          </a:r>
          <a:r>
            <a:rPr lang="ru-RU" sz="1400" b="1" dirty="0">
              <a:latin typeface="Century Gothic" panose="020B0502020202020204" pitchFamily="34" charset="0"/>
            </a:rPr>
            <a:t>млн. руб.</a:t>
          </a:r>
        </a:p>
      </dgm:t>
    </dgm:pt>
    <dgm:pt modelId="{97A6232F-6203-4A38-942B-5B799D10F62B}" type="parTrans" cxnId="{BE8D4DCA-67B0-4D94-8288-BA292EA69C17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7B00C2B3-985A-45ED-90E9-621EB2F17EB4}" type="sibTrans" cxnId="{BE8D4DCA-67B0-4D94-8288-BA292EA69C17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3251984A-167D-41EB-A34F-1C0F8BEE46BA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Доля расходов в бюджете</a:t>
          </a:r>
        </a:p>
        <a:p>
          <a:r>
            <a:rPr lang="ru-RU" sz="2000" b="1" dirty="0">
              <a:latin typeface="Century Gothic" panose="020B0502020202020204" pitchFamily="34" charset="0"/>
            </a:rPr>
            <a:t>27,9</a:t>
          </a:r>
          <a:r>
            <a:rPr lang="ru-RU" sz="1400" b="1" dirty="0">
              <a:latin typeface="Century Gothic" panose="020B0502020202020204" pitchFamily="34" charset="0"/>
            </a:rPr>
            <a:t>%</a:t>
          </a:r>
        </a:p>
      </dgm:t>
    </dgm:pt>
    <dgm:pt modelId="{060D150C-A8A1-41A9-8C15-811F0E1E8DA1}" type="parTrans" cxnId="{46EA18B6-E4E1-486D-A15D-3D01D4521CBC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6D4AFF69-26B3-4139-8609-8633517B5669}" type="sibTrans" cxnId="{46EA18B6-E4E1-486D-A15D-3D01D4521CBC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DE09442D-3CA5-482B-A816-A02238EFC009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b="1" dirty="0">
              <a:solidFill>
                <a:schemeClr val="bg1"/>
              </a:solidFill>
              <a:latin typeface="Century Gothic" panose="020B0502020202020204" pitchFamily="34" charset="0"/>
            </a:rPr>
            <a:t>Прочие        расходы</a:t>
          </a:r>
        </a:p>
      </dgm:t>
    </dgm:pt>
    <dgm:pt modelId="{CD5FED6A-3CC4-432C-A967-FC107B4ACDEE}" type="parTrans" cxnId="{54FF1746-03C0-4C2C-9B9B-ABCDF55BC8EB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99338BE4-577D-48A2-B537-93E5BACC946E}" type="sibTrans" cxnId="{54FF1746-03C0-4C2C-9B9B-ABCDF55BC8EB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52056500-65AF-44DD-98E9-E1633BDECE7B}">
      <dgm:prSet custT="1"/>
      <dgm:spPr/>
      <dgm:t>
        <a:bodyPr/>
        <a:lstStyle/>
        <a:p>
          <a:r>
            <a: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Доля расходов в бюджете </a:t>
          </a:r>
        </a:p>
        <a:p>
          <a:r>
            <a:rPr lang="ru-RU" sz="2000" b="1" dirty="0">
              <a:latin typeface="Century Gothic" panose="020B0502020202020204" pitchFamily="34" charset="0"/>
            </a:rPr>
            <a:t>6,9</a:t>
          </a:r>
          <a:r>
            <a:rPr lang="ru-RU" sz="1400" b="1" dirty="0">
              <a:latin typeface="Century Gothic" panose="020B0502020202020204" pitchFamily="34" charset="0"/>
            </a:rPr>
            <a:t>%</a:t>
          </a:r>
        </a:p>
      </dgm:t>
    </dgm:pt>
    <dgm:pt modelId="{6CFF2DC5-C71D-435B-859B-9B8DCA596658}" type="parTrans" cxnId="{07A55A67-B0FC-43C2-A241-7AE926EE6CDE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0F6312C0-F829-4FC3-A665-4ACAF0B6458F}" type="sibTrans" cxnId="{07A55A67-B0FC-43C2-A241-7AE926EE6CDE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8981FB1B-DF11-4F13-9F99-A7F330C5A53B}">
      <dgm:prSet custT="1"/>
      <dgm:spPr/>
      <dgm:t>
        <a:bodyPr/>
        <a:lstStyle/>
        <a:p>
          <a:r>
            <a: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Исполнено</a:t>
          </a:r>
        </a:p>
        <a:p>
          <a:r>
            <a:rPr lang="ru-RU" sz="2400" b="1" dirty="0">
              <a:latin typeface="Century Gothic" panose="020B0502020202020204" pitchFamily="34" charset="0"/>
            </a:rPr>
            <a:t>227,1           </a:t>
          </a:r>
          <a:r>
            <a:rPr lang="ru-RU" sz="1400" b="1" dirty="0">
              <a:latin typeface="Century Gothic" panose="020B0502020202020204" pitchFamily="34" charset="0"/>
            </a:rPr>
            <a:t>млн. руб.</a:t>
          </a:r>
        </a:p>
      </dgm:t>
    </dgm:pt>
    <dgm:pt modelId="{3981B5D1-0F72-4521-BF24-AE197926A5C4}" type="parTrans" cxnId="{92D1DD32-EACB-4B67-BA81-D3025B547C9A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3F8B2B71-21D8-4D36-BC74-D519148CFBE0}" type="sibTrans" cxnId="{92D1DD32-EACB-4B67-BA81-D3025B547C9A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DAC1B2E3-A837-4682-A4E7-F4E402370D9B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2000" b="1" dirty="0">
              <a:solidFill>
                <a:schemeClr val="bg1"/>
              </a:solidFill>
              <a:latin typeface="Century Gothic" panose="020B0502020202020204" pitchFamily="34" charset="0"/>
            </a:rPr>
            <a:t>Инвестиции и мероприятия развития</a:t>
          </a:r>
        </a:p>
      </dgm:t>
    </dgm:pt>
    <dgm:pt modelId="{A9A00211-3780-4D09-A211-30C44540C2FB}" type="parTrans" cxnId="{D9DEE2C7-1EDB-40DB-88BD-64AAD02E0C07}">
      <dgm:prSet/>
      <dgm:spPr/>
      <dgm:t>
        <a:bodyPr/>
        <a:lstStyle/>
        <a:p>
          <a:endParaRPr lang="ru-RU"/>
        </a:p>
      </dgm:t>
    </dgm:pt>
    <dgm:pt modelId="{D389840B-0BB6-46DA-B4FC-8908630CCC15}" type="sibTrans" cxnId="{D9DEE2C7-1EDB-40DB-88BD-64AAD02E0C07}">
      <dgm:prSet/>
      <dgm:spPr/>
      <dgm:t>
        <a:bodyPr/>
        <a:lstStyle/>
        <a:p>
          <a:endParaRPr lang="ru-RU"/>
        </a:p>
      </dgm:t>
    </dgm:pt>
    <dgm:pt modelId="{C5818F54-822E-4CA4-A389-673C55CEA969}">
      <dgm:prSet custT="1"/>
      <dgm:spPr/>
      <dgm:t>
        <a:bodyPr/>
        <a:lstStyle/>
        <a:p>
          <a:r>
            <a: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Исполнено</a:t>
          </a:r>
        </a:p>
        <a:p>
          <a:r>
            <a:rPr lang="ru-RU" sz="2400" b="1" dirty="0">
              <a:latin typeface="Century Gothic" panose="020B0502020202020204" pitchFamily="34" charset="0"/>
            </a:rPr>
            <a:t>512,1          </a:t>
          </a:r>
          <a:r>
            <a:rPr lang="ru-RU" sz="1400" b="1" dirty="0">
              <a:latin typeface="Century Gothic" panose="020B0502020202020204" pitchFamily="34" charset="0"/>
            </a:rPr>
            <a:t>млн. руб.</a:t>
          </a:r>
        </a:p>
      </dgm:t>
    </dgm:pt>
    <dgm:pt modelId="{DC56A1FC-09FB-4832-8E48-2E9F98A8332B}" type="parTrans" cxnId="{92A33338-D308-4B24-84C7-CBF86A19EE36}">
      <dgm:prSet/>
      <dgm:spPr/>
      <dgm:t>
        <a:bodyPr/>
        <a:lstStyle/>
        <a:p>
          <a:endParaRPr lang="ru-RU"/>
        </a:p>
      </dgm:t>
    </dgm:pt>
    <dgm:pt modelId="{C8F8885D-1D73-4DBF-B273-C25375B3E670}" type="sibTrans" cxnId="{92A33338-D308-4B24-84C7-CBF86A19EE36}">
      <dgm:prSet/>
      <dgm:spPr/>
      <dgm:t>
        <a:bodyPr/>
        <a:lstStyle/>
        <a:p>
          <a:endParaRPr lang="ru-RU"/>
        </a:p>
      </dgm:t>
    </dgm:pt>
    <dgm:pt modelId="{89A11947-8D41-4E10-8691-1673245A3007}">
      <dgm:prSet custT="1"/>
      <dgm:spPr/>
      <dgm:t>
        <a:bodyPr/>
        <a:lstStyle/>
        <a:p>
          <a:r>
            <a: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Доля расходов в бюджете</a:t>
          </a:r>
        </a:p>
        <a:p>
          <a:r>
            <a: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rPr>
            <a:t>15,6</a:t>
          </a:r>
          <a:r>
            <a: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rPr>
            <a:t>%</a:t>
          </a:r>
        </a:p>
      </dgm:t>
    </dgm:pt>
    <dgm:pt modelId="{037191D4-43BC-4AC3-BF29-AA874CB75234}" type="parTrans" cxnId="{A205E8C0-242E-41F8-AC85-07279A11B786}">
      <dgm:prSet/>
      <dgm:spPr/>
      <dgm:t>
        <a:bodyPr/>
        <a:lstStyle/>
        <a:p>
          <a:endParaRPr lang="ru-RU"/>
        </a:p>
      </dgm:t>
    </dgm:pt>
    <dgm:pt modelId="{5DDBE0C0-63BA-44FD-9850-D2F0B31829FE}" type="sibTrans" cxnId="{A205E8C0-242E-41F8-AC85-07279A11B786}">
      <dgm:prSet/>
      <dgm:spPr/>
      <dgm:t>
        <a:bodyPr/>
        <a:lstStyle/>
        <a:p>
          <a:endParaRPr lang="ru-RU"/>
        </a:p>
      </dgm:t>
    </dgm:pt>
    <dgm:pt modelId="{44BF94E1-A782-4258-9942-55825A70E5D9}" type="pres">
      <dgm:prSet presAssocID="{0B5D026F-A83A-49C0-9942-943A5F127A8E}" presName="theList" presStyleCnt="0">
        <dgm:presLayoutVars>
          <dgm:dir/>
          <dgm:animLvl val="lvl"/>
          <dgm:resizeHandles val="exact"/>
        </dgm:presLayoutVars>
      </dgm:prSet>
      <dgm:spPr/>
    </dgm:pt>
    <dgm:pt modelId="{196863E4-3E43-42B8-9408-F723E8C12EF0}" type="pres">
      <dgm:prSet presAssocID="{BD08B4CE-CB3D-4C24-857A-208C7292BEEB}" presName="compNode" presStyleCnt="0"/>
      <dgm:spPr/>
    </dgm:pt>
    <dgm:pt modelId="{30B4EF80-A438-4FC0-829C-AF694888BAE5}" type="pres">
      <dgm:prSet presAssocID="{BD08B4CE-CB3D-4C24-857A-208C7292BEEB}" presName="aNode" presStyleLbl="bgShp" presStyleIdx="0" presStyleCnt="4"/>
      <dgm:spPr/>
    </dgm:pt>
    <dgm:pt modelId="{3E1F501D-F68B-4EA5-9CE7-FFF8B6DA86E2}" type="pres">
      <dgm:prSet presAssocID="{BD08B4CE-CB3D-4C24-857A-208C7292BEEB}" presName="textNode" presStyleLbl="bgShp" presStyleIdx="0" presStyleCnt="4"/>
      <dgm:spPr/>
    </dgm:pt>
    <dgm:pt modelId="{140AE0ED-A11C-4407-996E-11279213C190}" type="pres">
      <dgm:prSet presAssocID="{BD08B4CE-CB3D-4C24-857A-208C7292BEEB}" presName="compChildNode" presStyleCnt="0"/>
      <dgm:spPr/>
    </dgm:pt>
    <dgm:pt modelId="{24A152DA-DB9E-47AD-AA2C-E4DB8FBD9981}" type="pres">
      <dgm:prSet presAssocID="{BD08B4CE-CB3D-4C24-857A-208C7292BEEB}" presName="theInnerList" presStyleCnt="0"/>
      <dgm:spPr/>
    </dgm:pt>
    <dgm:pt modelId="{25E35B34-EE3C-4362-8C18-21B4D40E45FE}" type="pres">
      <dgm:prSet presAssocID="{07302914-FC7E-468B-B69F-90E58D6372A7}" presName="childNode" presStyleLbl="node1" presStyleIdx="0" presStyleCnt="8">
        <dgm:presLayoutVars>
          <dgm:bulletEnabled val="1"/>
        </dgm:presLayoutVars>
      </dgm:prSet>
      <dgm:spPr/>
    </dgm:pt>
    <dgm:pt modelId="{E2E7228C-321E-466C-83B4-0AF3E3FF6E55}" type="pres">
      <dgm:prSet presAssocID="{07302914-FC7E-468B-B69F-90E58D6372A7}" presName="aSpace2" presStyleCnt="0"/>
      <dgm:spPr/>
    </dgm:pt>
    <dgm:pt modelId="{5491BA71-E30D-43FC-8102-AFE09AAC1BB5}" type="pres">
      <dgm:prSet presAssocID="{06549116-FA84-434E-9271-1A0E4852EFAE}" presName="childNode" presStyleLbl="node1" presStyleIdx="1" presStyleCnt="8">
        <dgm:presLayoutVars>
          <dgm:bulletEnabled val="1"/>
        </dgm:presLayoutVars>
      </dgm:prSet>
      <dgm:spPr/>
    </dgm:pt>
    <dgm:pt modelId="{564D653D-7295-488C-84A6-A6E02B4A550E}" type="pres">
      <dgm:prSet presAssocID="{BD08B4CE-CB3D-4C24-857A-208C7292BEEB}" presName="aSpace" presStyleCnt="0"/>
      <dgm:spPr/>
    </dgm:pt>
    <dgm:pt modelId="{A09BB927-4A8B-4F8C-A5C5-E7B076C5B1F4}" type="pres">
      <dgm:prSet presAssocID="{8AEE1F13-6D80-4308-8BB8-6DBF783A50F9}" presName="compNode" presStyleCnt="0"/>
      <dgm:spPr/>
    </dgm:pt>
    <dgm:pt modelId="{FCAFD2C8-93A7-44A0-9437-3DA574359B00}" type="pres">
      <dgm:prSet presAssocID="{8AEE1F13-6D80-4308-8BB8-6DBF783A50F9}" presName="aNode" presStyleLbl="bgShp" presStyleIdx="1" presStyleCnt="4"/>
      <dgm:spPr/>
    </dgm:pt>
    <dgm:pt modelId="{46619D99-67DF-4A43-ABF6-B3030D5DF5E6}" type="pres">
      <dgm:prSet presAssocID="{8AEE1F13-6D80-4308-8BB8-6DBF783A50F9}" presName="textNode" presStyleLbl="bgShp" presStyleIdx="1" presStyleCnt="4"/>
      <dgm:spPr/>
    </dgm:pt>
    <dgm:pt modelId="{B6066BEA-A4B3-405E-9A54-223281EBFD84}" type="pres">
      <dgm:prSet presAssocID="{8AEE1F13-6D80-4308-8BB8-6DBF783A50F9}" presName="compChildNode" presStyleCnt="0"/>
      <dgm:spPr/>
    </dgm:pt>
    <dgm:pt modelId="{5973051E-CED7-4E6B-ABCC-997B36F1B84D}" type="pres">
      <dgm:prSet presAssocID="{8AEE1F13-6D80-4308-8BB8-6DBF783A50F9}" presName="theInnerList" presStyleCnt="0"/>
      <dgm:spPr/>
    </dgm:pt>
    <dgm:pt modelId="{FEFDDE53-C02F-46B1-917B-5B9EE424AE85}" type="pres">
      <dgm:prSet presAssocID="{852F7AEB-175F-4B0B-823A-D926915FE21D}" presName="childNode" presStyleLbl="node1" presStyleIdx="2" presStyleCnt="8">
        <dgm:presLayoutVars>
          <dgm:bulletEnabled val="1"/>
        </dgm:presLayoutVars>
      </dgm:prSet>
      <dgm:spPr/>
    </dgm:pt>
    <dgm:pt modelId="{147E1062-8DFA-4862-B740-8FB92DFB0410}" type="pres">
      <dgm:prSet presAssocID="{852F7AEB-175F-4B0B-823A-D926915FE21D}" presName="aSpace2" presStyleCnt="0"/>
      <dgm:spPr/>
    </dgm:pt>
    <dgm:pt modelId="{5AE86557-4E9E-4A0A-821A-513DD8FDF6CD}" type="pres">
      <dgm:prSet presAssocID="{3251984A-167D-41EB-A34F-1C0F8BEE46BA}" presName="childNode" presStyleLbl="node1" presStyleIdx="3" presStyleCnt="8">
        <dgm:presLayoutVars>
          <dgm:bulletEnabled val="1"/>
        </dgm:presLayoutVars>
      </dgm:prSet>
      <dgm:spPr/>
    </dgm:pt>
    <dgm:pt modelId="{B76C3160-8DD3-48F6-A080-F9E861A08F89}" type="pres">
      <dgm:prSet presAssocID="{8AEE1F13-6D80-4308-8BB8-6DBF783A50F9}" presName="aSpace" presStyleCnt="0"/>
      <dgm:spPr/>
    </dgm:pt>
    <dgm:pt modelId="{1A2F47F3-4E82-436A-B833-67EDAC9C5B78}" type="pres">
      <dgm:prSet presAssocID="{DAC1B2E3-A837-4682-A4E7-F4E402370D9B}" presName="compNode" presStyleCnt="0"/>
      <dgm:spPr/>
    </dgm:pt>
    <dgm:pt modelId="{1C44B630-AC24-4AFE-BDFB-F6F1CA6A5287}" type="pres">
      <dgm:prSet presAssocID="{DAC1B2E3-A837-4682-A4E7-F4E402370D9B}" presName="aNode" presStyleLbl="bgShp" presStyleIdx="2" presStyleCnt="4"/>
      <dgm:spPr/>
    </dgm:pt>
    <dgm:pt modelId="{024CA142-2947-4F52-B69A-440D6F17FF9F}" type="pres">
      <dgm:prSet presAssocID="{DAC1B2E3-A837-4682-A4E7-F4E402370D9B}" presName="textNode" presStyleLbl="bgShp" presStyleIdx="2" presStyleCnt="4"/>
      <dgm:spPr/>
    </dgm:pt>
    <dgm:pt modelId="{CB9BE0A2-9A37-499C-B1D1-FB3FD970097F}" type="pres">
      <dgm:prSet presAssocID="{DAC1B2E3-A837-4682-A4E7-F4E402370D9B}" presName="compChildNode" presStyleCnt="0"/>
      <dgm:spPr/>
    </dgm:pt>
    <dgm:pt modelId="{A6D2B5E7-F077-47CC-A437-1B0A793E26C9}" type="pres">
      <dgm:prSet presAssocID="{DAC1B2E3-A837-4682-A4E7-F4E402370D9B}" presName="theInnerList" presStyleCnt="0"/>
      <dgm:spPr/>
    </dgm:pt>
    <dgm:pt modelId="{C06FB453-39FF-4CA5-8350-1EC4CAB6D5EC}" type="pres">
      <dgm:prSet presAssocID="{C5818F54-822E-4CA4-A389-673C55CEA969}" presName="childNode" presStyleLbl="node1" presStyleIdx="4" presStyleCnt="8">
        <dgm:presLayoutVars>
          <dgm:bulletEnabled val="1"/>
        </dgm:presLayoutVars>
      </dgm:prSet>
      <dgm:spPr/>
    </dgm:pt>
    <dgm:pt modelId="{358E8EB5-3675-4066-B6FA-16798F12EBAA}" type="pres">
      <dgm:prSet presAssocID="{C5818F54-822E-4CA4-A389-673C55CEA969}" presName="aSpace2" presStyleCnt="0"/>
      <dgm:spPr/>
    </dgm:pt>
    <dgm:pt modelId="{0A2EA43F-B53E-424D-BF57-1926051555F3}" type="pres">
      <dgm:prSet presAssocID="{89A11947-8D41-4E10-8691-1673245A3007}" presName="childNode" presStyleLbl="node1" presStyleIdx="5" presStyleCnt="8">
        <dgm:presLayoutVars>
          <dgm:bulletEnabled val="1"/>
        </dgm:presLayoutVars>
      </dgm:prSet>
      <dgm:spPr/>
    </dgm:pt>
    <dgm:pt modelId="{AEBD87E8-B6C8-46D3-B81A-C773D0B6E333}" type="pres">
      <dgm:prSet presAssocID="{DAC1B2E3-A837-4682-A4E7-F4E402370D9B}" presName="aSpace" presStyleCnt="0"/>
      <dgm:spPr/>
    </dgm:pt>
    <dgm:pt modelId="{1D61A7F3-1E2A-405F-8313-766A7FC66A0F}" type="pres">
      <dgm:prSet presAssocID="{DE09442D-3CA5-482B-A816-A02238EFC009}" presName="compNode" presStyleCnt="0"/>
      <dgm:spPr/>
    </dgm:pt>
    <dgm:pt modelId="{A4084BD8-2800-4339-A6FE-FF2E21755D7B}" type="pres">
      <dgm:prSet presAssocID="{DE09442D-3CA5-482B-A816-A02238EFC009}" presName="aNode" presStyleLbl="bgShp" presStyleIdx="3" presStyleCnt="4"/>
      <dgm:spPr/>
    </dgm:pt>
    <dgm:pt modelId="{37E5D3DF-1A11-482E-B67E-BBA9EB92F57F}" type="pres">
      <dgm:prSet presAssocID="{DE09442D-3CA5-482B-A816-A02238EFC009}" presName="textNode" presStyleLbl="bgShp" presStyleIdx="3" presStyleCnt="4"/>
      <dgm:spPr/>
    </dgm:pt>
    <dgm:pt modelId="{31070923-4D0C-4231-BF98-4C5F885779E8}" type="pres">
      <dgm:prSet presAssocID="{DE09442D-3CA5-482B-A816-A02238EFC009}" presName="compChildNode" presStyleCnt="0"/>
      <dgm:spPr/>
    </dgm:pt>
    <dgm:pt modelId="{00884263-89B3-4CA3-9DC2-47305882B374}" type="pres">
      <dgm:prSet presAssocID="{DE09442D-3CA5-482B-A816-A02238EFC009}" presName="theInnerList" presStyleCnt="0"/>
      <dgm:spPr/>
    </dgm:pt>
    <dgm:pt modelId="{95E5821A-F416-4920-9A49-9C2E197A4C24}" type="pres">
      <dgm:prSet presAssocID="{8981FB1B-DF11-4F13-9F99-A7F330C5A53B}" presName="childNode" presStyleLbl="node1" presStyleIdx="6" presStyleCnt="8">
        <dgm:presLayoutVars>
          <dgm:bulletEnabled val="1"/>
        </dgm:presLayoutVars>
      </dgm:prSet>
      <dgm:spPr/>
    </dgm:pt>
    <dgm:pt modelId="{E97D5FA2-33C6-438D-8BBB-71B7C97EDCBD}" type="pres">
      <dgm:prSet presAssocID="{8981FB1B-DF11-4F13-9F99-A7F330C5A53B}" presName="aSpace2" presStyleCnt="0"/>
      <dgm:spPr/>
    </dgm:pt>
    <dgm:pt modelId="{04A4D270-929D-4E1E-89BD-6562B4693639}" type="pres">
      <dgm:prSet presAssocID="{52056500-65AF-44DD-98E9-E1633BDECE7B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FAC05229-4B48-4D19-A9E4-2429A8A8F090}" srcId="{BD08B4CE-CB3D-4C24-857A-208C7292BEEB}" destId="{06549116-FA84-434E-9271-1A0E4852EFAE}" srcOrd="1" destOrd="0" parTransId="{6EB3E768-777F-43D3-9130-E535DE93D167}" sibTransId="{111F00BA-85C6-45B8-999F-7B829C1C0270}"/>
    <dgm:cxn modelId="{92D1DD32-EACB-4B67-BA81-D3025B547C9A}" srcId="{DE09442D-3CA5-482B-A816-A02238EFC009}" destId="{8981FB1B-DF11-4F13-9F99-A7F330C5A53B}" srcOrd="0" destOrd="0" parTransId="{3981B5D1-0F72-4521-BF24-AE197926A5C4}" sibTransId="{3F8B2B71-21D8-4D36-BC74-D519148CFBE0}"/>
    <dgm:cxn modelId="{92A33338-D308-4B24-84C7-CBF86A19EE36}" srcId="{DAC1B2E3-A837-4682-A4E7-F4E402370D9B}" destId="{C5818F54-822E-4CA4-A389-673C55CEA969}" srcOrd="0" destOrd="0" parTransId="{DC56A1FC-09FB-4832-8E48-2E9F98A8332B}" sibTransId="{C8F8885D-1D73-4DBF-B273-C25375B3E670}"/>
    <dgm:cxn modelId="{15AF9939-9E5F-4322-9468-91C3D9CB0598}" type="presOf" srcId="{52056500-65AF-44DD-98E9-E1633BDECE7B}" destId="{04A4D270-929D-4E1E-89BD-6562B4693639}" srcOrd="0" destOrd="0" presId="urn:microsoft.com/office/officeart/2005/8/layout/lProcess2"/>
    <dgm:cxn modelId="{48F2A55D-2908-48C3-B024-5F48F109E32B}" type="presOf" srcId="{DAC1B2E3-A837-4682-A4E7-F4E402370D9B}" destId="{024CA142-2947-4F52-B69A-440D6F17FF9F}" srcOrd="1" destOrd="0" presId="urn:microsoft.com/office/officeart/2005/8/layout/lProcess2"/>
    <dgm:cxn modelId="{54FF1746-03C0-4C2C-9B9B-ABCDF55BC8EB}" srcId="{0B5D026F-A83A-49C0-9942-943A5F127A8E}" destId="{DE09442D-3CA5-482B-A816-A02238EFC009}" srcOrd="3" destOrd="0" parTransId="{CD5FED6A-3CC4-432C-A967-FC107B4ACDEE}" sibTransId="{99338BE4-577D-48A2-B537-93E5BACC946E}"/>
    <dgm:cxn modelId="{07A55A67-B0FC-43C2-A241-7AE926EE6CDE}" srcId="{DE09442D-3CA5-482B-A816-A02238EFC009}" destId="{52056500-65AF-44DD-98E9-E1633BDECE7B}" srcOrd="1" destOrd="0" parTransId="{6CFF2DC5-C71D-435B-859B-9B8DCA596658}" sibTransId="{0F6312C0-F829-4FC3-A665-4ACAF0B6458F}"/>
    <dgm:cxn modelId="{E9D6F272-BD3A-43C9-915A-E5A893A5D154}" type="presOf" srcId="{89A11947-8D41-4E10-8691-1673245A3007}" destId="{0A2EA43F-B53E-424D-BF57-1926051555F3}" srcOrd="0" destOrd="0" presId="urn:microsoft.com/office/officeart/2005/8/layout/lProcess2"/>
    <dgm:cxn modelId="{FB5B5D88-8A0F-4E8D-8F6B-70D5CF238EC0}" type="presOf" srcId="{852F7AEB-175F-4B0B-823A-D926915FE21D}" destId="{FEFDDE53-C02F-46B1-917B-5B9EE424AE85}" srcOrd="0" destOrd="0" presId="urn:microsoft.com/office/officeart/2005/8/layout/lProcess2"/>
    <dgm:cxn modelId="{15F5BA92-B84F-477C-B6CC-937D92E1CAA6}" type="presOf" srcId="{8AEE1F13-6D80-4308-8BB8-6DBF783A50F9}" destId="{46619D99-67DF-4A43-ABF6-B3030D5DF5E6}" srcOrd="1" destOrd="0" presId="urn:microsoft.com/office/officeart/2005/8/layout/lProcess2"/>
    <dgm:cxn modelId="{CC0DE692-BF68-42B2-9E0A-8BC797D5DB37}" type="presOf" srcId="{BD08B4CE-CB3D-4C24-857A-208C7292BEEB}" destId="{30B4EF80-A438-4FC0-829C-AF694888BAE5}" srcOrd="0" destOrd="0" presId="urn:microsoft.com/office/officeart/2005/8/layout/lProcess2"/>
    <dgm:cxn modelId="{EC798D93-A392-454C-8C01-C3FE5BDC45A9}" type="presOf" srcId="{8981FB1B-DF11-4F13-9F99-A7F330C5A53B}" destId="{95E5821A-F416-4920-9A49-9C2E197A4C24}" srcOrd="0" destOrd="0" presId="urn:microsoft.com/office/officeart/2005/8/layout/lProcess2"/>
    <dgm:cxn modelId="{FFEE0D9E-6D1E-4DDB-B480-196786E25238}" srcId="{0B5D026F-A83A-49C0-9942-943A5F127A8E}" destId="{8AEE1F13-6D80-4308-8BB8-6DBF783A50F9}" srcOrd="1" destOrd="0" parTransId="{197FEAF6-7D97-4FE3-9618-DD58976E5CCD}" sibTransId="{953FB35D-9FEF-400F-A796-4803D719FD02}"/>
    <dgm:cxn modelId="{0CB77C9E-7DE4-4ABF-A74A-1616E202E65E}" type="presOf" srcId="{C5818F54-822E-4CA4-A389-673C55CEA969}" destId="{C06FB453-39FF-4CA5-8350-1EC4CAB6D5EC}" srcOrd="0" destOrd="0" presId="urn:microsoft.com/office/officeart/2005/8/layout/lProcess2"/>
    <dgm:cxn modelId="{46EA18B6-E4E1-486D-A15D-3D01D4521CBC}" srcId="{8AEE1F13-6D80-4308-8BB8-6DBF783A50F9}" destId="{3251984A-167D-41EB-A34F-1C0F8BEE46BA}" srcOrd="1" destOrd="0" parTransId="{060D150C-A8A1-41A9-8C15-811F0E1E8DA1}" sibTransId="{6D4AFF69-26B3-4139-8609-8633517B5669}"/>
    <dgm:cxn modelId="{BE300CB8-E288-4C54-B338-C6FB72A778CB}" srcId="{BD08B4CE-CB3D-4C24-857A-208C7292BEEB}" destId="{07302914-FC7E-468B-B69F-90E58D6372A7}" srcOrd="0" destOrd="0" parTransId="{AC8BA6B9-4A36-456C-82F0-265569330108}" sibTransId="{1E415638-AEB1-4483-AB0C-0999B7E1F712}"/>
    <dgm:cxn modelId="{C48846C0-C417-4350-9BE6-EA6386DB4768}" type="presOf" srcId="{0B5D026F-A83A-49C0-9942-943A5F127A8E}" destId="{44BF94E1-A782-4258-9942-55825A70E5D9}" srcOrd="0" destOrd="0" presId="urn:microsoft.com/office/officeart/2005/8/layout/lProcess2"/>
    <dgm:cxn modelId="{A205E8C0-242E-41F8-AC85-07279A11B786}" srcId="{DAC1B2E3-A837-4682-A4E7-F4E402370D9B}" destId="{89A11947-8D41-4E10-8691-1673245A3007}" srcOrd="1" destOrd="0" parTransId="{037191D4-43BC-4AC3-BF29-AA874CB75234}" sibTransId="{5DDBE0C0-63BA-44FD-9850-D2F0B31829FE}"/>
    <dgm:cxn modelId="{870E00C1-00B3-499B-A217-EDEBE33CC406}" type="presOf" srcId="{BD08B4CE-CB3D-4C24-857A-208C7292BEEB}" destId="{3E1F501D-F68B-4EA5-9CE7-FFF8B6DA86E2}" srcOrd="1" destOrd="0" presId="urn:microsoft.com/office/officeart/2005/8/layout/lProcess2"/>
    <dgm:cxn modelId="{7FF6C6C2-F842-47E4-863B-5561141B5FCC}" type="presOf" srcId="{8AEE1F13-6D80-4308-8BB8-6DBF783A50F9}" destId="{FCAFD2C8-93A7-44A0-9437-3DA574359B00}" srcOrd="0" destOrd="0" presId="urn:microsoft.com/office/officeart/2005/8/layout/lProcess2"/>
    <dgm:cxn modelId="{D9DEE2C7-1EDB-40DB-88BD-64AAD02E0C07}" srcId="{0B5D026F-A83A-49C0-9942-943A5F127A8E}" destId="{DAC1B2E3-A837-4682-A4E7-F4E402370D9B}" srcOrd="2" destOrd="0" parTransId="{A9A00211-3780-4D09-A211-30C44540C2FB}" sibTransId="{D389840B-0BB6-46DA-B4FC-8908630CCC15}"/>
    <dgm:cxn modelId="{BE8D4DCA-67B0-4D94-8288-BA292EA69C17}" srcId="{8AEE1F13-6D80-4308-8BB8-6DBF783A50F9}" destId="{852F7AEB-175F-4B0B-823A-D926915FE21D}" srcOrd="0" destOrd="0" parTransId="{97A6232F-6203-4A38-942B-5B799D10F62B}" sibTransId="{7B00C2B3-985A-45ED-90E9-621EB2F17EB4}"/>
    <dgm:cxn modelId="{00237BDC-02F7-4110-A3EB-3BE92EB45FDB}" type="presOf" srcId="{DE09442D-3CA5-482B-A816-A02238EFC009}" destId="{37E5D3DF-1A11-482E-B67E-BBA9EB92F57F}" srcOrd="1" destOrd="0" presId="urn:microsoft.com/office/officeart/2005/8/layout/lProcess2"/>
    <dgm:cxn modelId="{89DC6BDD-F9A9-4E9A-9573-29FAE13308BD}" type="presOf" srcId="{3251984A-167D-41EB-A34F-1C0F8BEE46BA}" destId="{5AE86557-4E9E-4A0A-821A-513DD8FDF6CD}" srcOrd="0" destOrd="0" presId="urn:microsoft.com/office/officeart/2005/8/layout/lProcess2"/>
    <dgm:cxn modelId="{885B1CEA-A62B-4CCB-9A75-01129F9D458C}" type="presOf" srcId="{07302914-FC7E-468B-B69F-90E58D6372A7}" destId="{25E35B34-EE3C-4362-8C18-21B4D40E45FE}" srcOrd="0" destOrd="0" presId="urn:microsoft.com/office/officeart/2005/8/layout/lProcess2"/>
    <dgm:cxn modelId="{41B919EC-C07A-4F71-8D09-61F1F62AC5A5}" srcId="{0B5D026F-A83A-49C0-9942-943A5F127A8E}" destId="{BD08B4CE-CB3D-4C24-857A-208C7292BEEB}" srcOrd="0" destOrd="0" parTransId="{E30E39F8-A086-46C6-88E0-1345BD5D00F5}" sibTransId="{C1B24216-4AC1-4A8B-8D07-AC2E3B48BCD4}"/>
    <dgm:cxn modelId="{059814ED-EC05-46DF-A111-68028D466355}" type="presOf" srcId="{DAC1B2E3-A837-4682-A4E7-F4E402370D9B}" destId="{1C44B630-AC24-4AFE-BDFB-F6F1CA6A5287}" srcOrd="0" destOrd="0" presId="urn:microsoft.com/office/officeart/2005/8/layout/lProcess2"/>
    <dgm:cxn modelId="{0E1242F2-A6F2-4F5E-A975-60749B6F7095}" type="presOf" srcId="{DE09442D-3CA5-482B-A816-A02238EFC009}" destId="{A4084BD8-2800-4339-A6FE-FF2E21755D7B}" srcOrd="0" destOrd="0" presId="urn:microsoft.com/office/officeart/2005/8/layout/lProcess2"/>
    <dgm:cxn modelId="{5B4A07F3-C144-4C77-A373-CFC43E02DDF1}" type="presOf" srcId="{06549116-FA84-434E-9271-1A0E4852EFAE}" destId="{5491BA71-E30D-43FC-8102-AFE09AAC1BB5}" srcOrd="0" destOrd="0" presId="urn:microsoft.com/office/officeart/2005/8/layout/lProcess2"/>
    <dgm:cxn modelId="{3DA82E7E-02F7-46FC-9D26-D7E0E54BC807}" type="presParOf" srcId="{44BF94E1-A782-4258-9942-55825A70E5D9}" destId="{196863E4-3E43-42B8-9408-F723E8C12EF0}" srcOrd="0" destOrd="0" presId="urn:microsoft.com/office/officeart/2005/8/layout/lProcess2"/>
    <dgm:cxn modelId="{B7ED073E-C132-4CC7-91AE-17D3125D3887}" type="presParOf" srcId="{196863E4-3E43-42B8-9408-F723E8C12EF0}" destId="{30B4EF80-A438-4FC0-829C-AF694888BAE5}" srcOrd="0" destOrd="0" presId="urn:microsoft.com/office/officeart/2005/8/layout/lProcess2"/>
    <dgm:cxn modelId="{C65A4DE9-65FE-413A-9C0F-8A76DD22116E}" type="presParOf" srcId="{196863E4-3E43-42B8-9408-F723E8C12EF0}" destId="{3E1F501D-F68B-4EA5-9CE7-FFF8B6DA86E2}" srcOrd="1" destOrd="0" presId="urn:microsoft.com/office/officeart/2005/8/layout/lProcess2"/>
    <dgm:cxn modelId="{33759280-CA0B-4C4C-9EEC-AE5AF029392B}" type="presParOf" srcId="{196863E4-3E43-42B8-9408-F723E8C12EF0}" destId="{140AE0ED-A11C-4407-996E-11279213C190}" srcOrd="2" destOrd="0" presId="urn:microsoft.com/office/officeart/2005/8/layout/lProcess2"/>
    <dgm:cxn modelId="{9FEF6C3F-1990-41BF-B33C-CE939231D44E}" type="presParOf" srcId="{140AE0ED-A11C-4407-996E-11279213C190}" destId="{24A152DA-DB9E-47AD-AA2C-E4DB8FBD9981}" srcOrd="0" destOrd="0" presId="urn:microsoft.com/office/officeart/2005/8/layout/lProcess2"/>
    <dgm:cxn modelId="{4449FF65-4A8E-46F1-B970-C4B5B6C83924}" type="presParOf" srcId="{24A152DA-DB9E-47AD-AA2C-E4DB8FBD9981}" destId="{25E35B34-EE3C-4362-8C18-21B4D40E45FE}" srcOrd="0" destOrd="0" presId="urn:microsoft.com/office/officeart/2005/8/layout/lProcess2"/>
    <dgm:cxn modelId="{45294CA5-C8AD-4AAC-95E7-B18D3CACD974}" type="presParOf" srcId="{24A152DA-DB9E-47AD-AA2C-E4DB8FBD9981}" destId="{E2E7228C-321E-466C-83B4-0AF3E3FF6E55}" srcOrd="1" destOrd="0" presId="urn:microsoft.com/office/officeart/2005/8/layout/lProcess2"/>
    <dgm:cxn modelId="{91DFCD86-FA50-472A-BF55-7481F2DBC0C2}" type="presParOf" srcId="{24A152DA-DB9E-47AD-AA2C-E4DB8FBD9981}" destId="{5491BA71-E30D-43FC-8102-AFE09AAC1BB5}" srcOrd="2" destOrd="0" presId="urn:microsoft.com/office/officeart/2005/8/layout/lProcess2"/>
    <dgm:cxn modelId="{1B52BA73-8F27-410B-BF2B-6C8288FD9E4C}" type="presParOf" srcId="{44BF94E1-A782-4258-9942-55825A70E5D9}" destId="{564D653D-7295-488C-84A6-A6E02B4A550E}" srcOrd="1" destOrd="0" presId="urn:microsoft.com/office/officeart/2005/8/layout/lProcess2"/>
    <dgm:cxn modelId="{4763681F-A99A-434B-B54D-B6B8ECE11C7F}" type="presParOf" srcId="{44BF94E1-A782-4258-9942-55825A70E5D9}" destId="{A09BB927-4A8B-4F8C-A5C5-E7B076C5B1F4}" srcOrd="2" destOrd="0" presId="urn:microsoft.com/office/officeart/2005/8/layout/lProcess2"/>
    <dgm:cxn modelId="{279099F6-5878-4062-96B3-9C06AB43314F}" type="presParOf" srcId="{A09BB927-4A8B-4F8C-A5C5-E7B076C5B1F4}" destId="{FCAFD2C8-93A7-44A0-9437-3DA574359B00}" srcOrd="0" destOrd="0" presId="urn:microsoft.com/office/officeart/2005/8/layout/lProcess2"/>
    <dgm:cxn modelId="{2F689C32-F61A-47ED-BC78-3C402AE9E53A}" type="presParOf" srcId="{A09BB927-4A8B-4F8C-A5C5-E7B076C5B1F4}" destId="{46619D99-67DF-4A43-ABF6-B3030D5DF5E6}" srcOrd="1" destOrd="0" presId="urn:microsoft.com/office/officeart/2005/8/layout/lProcess2"/>
    <dgm:cxn modelId="{E4A4600D-3155-472F-B039-2C7970BDF31F}" type="presParOf" srcId="{A09BB927-4A8B-4F8C-A5C5-E7B076C5B1F4}" destId="{B6066BEA-A4B3-405E-9A54-223281EBFD84}" srcOrd="2" destOrd="0" presId="urn:microsoft.com/office/officeart/2005/8/layout/lProcess2"/>
    <dgm:cxn modelId="{48950811-99EB-401D-A8E1-B3F8058E7B3D}" type="presParOf" srcId="{B6066BEA-A4B3-405E-9A54-223281EBFD84}" destId="{5973051E-CED7-4E6B-ABCC-997B36F1B84D}" srcOrd="0" destOrd="0" presId="urn:microsoft.com/office/officeart/2005/8/layout/lProcess2"/>
    <dgm:cxn modelId="{4B40F337-F7BF-4EAD-A485-0B7C0FE347F5}" type="presParOf" srcId="{5973051E-CED7-4E6B-ABCC-997B36F1B84D}" destId="{FEFDDE53-C02F-46B1-917B-5B9EE424AE85}" srcOrd="0" destOrd="0" presId="urn:microsoft.com/office/officeart/2005/8/layout/lProcess2"/>
    <dgm:cxn modelId="{9212C842-E20A-4113-A693-665150E746C2}" type="presParOf" srcId="{5973051E-CED7-4E6B-ABCC-997B36F1B84D}" destId="{147E1062-8DFA-4862-B740-8FB92DFB0410}" srcOrd="1" destOrd="0" presId="urn:microsoft.com/office/officeart/2005/8/layout/lProcess2"/>
    <dgm:cxn modelId="{D06D05EC-70EE-4007-BDCE-7009558EBE9C}" type="presParOf" srcId="{5973051E-CED7-4E6B-ABCC-997B36F1B84D}" destId="{5AE86557-4E9E-4A0A-821A-513DD8FDF6CD}" srcOrd="2" destOrd="0" presId="urn:microsoft.com/office/officeart/2005/8/layout/lProcess2"/>
    <dgm:cxn modelId="{78E20776-93AA-4DF3-BC44-A1B6FFA1A5DD}" type="presParOf" srcId="{44BF94E1-A782-4258-9942-55825A70E5D9}" destId="{B76C3160-8DD3-48F6-A080-F9E861A08F89}" srcOrd="3" destOrd="0" presId="urn:microsoft.com/office/officeart/2005/8/layout/lProcess2"/>
    <dgm:cxn modelId="{885D5732-08D7-418D-96E5-9DA109BA3669}" type="presParOf" srcId="{44BF94E1-A782-4258-9942-55825A70E5D9}" destId="{1A2F47F3-4E82-436A-B833-67EDAC9C5B78}" srcOrd="4" destOrd="0" presId="urn:microsoft.com/office/officeart/2005/8/layout/lProcess2"/>
    <dgm:cxn modelId="{CEB2B145-521E-43A6-A8AC-D261B378B75F}" type="presParOf" srcId="{1A2F47F3-4E82-436A-B833-67EDAC9C5B78}" destId="{1C44B630-AC24-4AFE-BDFB-F6F1CA6A5287}" srcOrd="0" destOrd="0" presId="urn:microsoft.com/office/officeart/2005/8/layout/lProcess2"/>
    <dgm:cxn modelId="{590EFBCD-CE46-4166-9CBB-F0E1D42E4D13}" type="presParOf" srcId="{1A2F47F3-4E82-436A-B833-67EDAC9C5B78}" destId="{024CA142-2947-4F52-B69A-440D6F17FF9F}" srcOrd="1" destOrd="0" presId="urn:microsoft.com/office/officeart/2005/8/layout/lProcess2"/>
    <dgm:cxn modelId="{2E41130B-F61E-490B-A0B0-7F648F10AD7E}" type="presParOf" srcId="{1A2F47F3-4E82-436A-B833-67EDAC9C5B78}" destId="{CB9BE0A2-9A37-499C-B1D1-FB3FD970097F}" srcOrd="2" destOrd="0" presId="urn:microsoft.com/office/officeart/2005/8/layout/lProcess2"/>
    <dgm:cxn modelId="{F43D534D-D4CE-4E57-A1C1-7E292ED6D142}" type="presParOf" srcId="{CB9BE0A2-9A37-499C-B1D1-FB3FD970097F}" destId="{A6D2B5E7-F077-47CC-A437-1B0A793E26C9}" srcOrd="0" destOrd="0" presId="urn:microsoft.com/office/officeart/2005/8/layout/lProcess2"/>
    <dgm:cxn modelId="{24FD3AF2-7F1B-44F8-B85B-D67B04865FB6}" type="presParOf" srcId="{A6D2B5E7-F077-47CC-A437-1B0A793E26C9}" destId="{C06FB453-39FF-4CA5-8350-1EC4CAB6D5EC}" srcOrd="0" destOrd="0" presId="urn:microsoft.com/office/officeart/2005/8/layout/lProcess2"/>
    <dgm:cxn modelId="{C5AC7266-8A9A-42AC-B96F-674E01B739E3}" type="presParOf" srcId="{A6D2B5E7-F077-47CC-A437-1B0A793E26C9}" destId="{358E8EB5-3675-4066-B6FA-16798F12EBAA}" srcOrd="1" destOrd="0" presId="urn:microsoft.com/office/officeart/2005/8/layout/lProcess2"/>
    <dgm:cxn modelId="{FAF557AD-5EAC-4595-BC2F-B1464720C637}" type="presParOf" srcId="{A6D2B5E7-F077-47CC-A437-1B0A793E26C9}" destId="{0A2EA43F-B53E-424D-BF57-1926051555F3}" srcOrd="2" destOrd="0" presId="urn:microsoft.com/office/officeart/2005/8/layout/lProcess2"/>
    <dgm:cxn modelId="{41E25C18-6DDE-4E7A-B3D3-3BDDCF59EEBE}" type="presParOf" srcId="{44BF94E1-A782-4258-9942-55825A70E5D9}" destId="{AEBD87E8-B6C8-46D3-B81A-C773D0B6E333}" srcOrd="5" destOrd="0" presId="urn:microsoft.com/office/officeart/2005/8/layout/lProcess2"/>
    <dgm:cxn modelId="{6789E868-89AD-42A1-9B64-E16E729664F2}" type="presParOf" srcId="{44BF94E1-A782-4258-9942-55825A70E5D9}" destId="{1D61A7F3-1E2A-405F-8313-766A7FC66A0F}" srcOrd="6" destOrd="0" presId="urn:microsoft.com/office/officeart/2005/8/layout/lProcess2"/>
    <dgm:cxn modelId="{9921A4F5-26DD-41A5-BD69-366A8862E3B4}" type="presParOf" srcId="{1D61A7F3-1E2A-405F-8313-766A7FC66A0F}" destId="{A4084BD8-2800-4339-A6FE-FF2E21755D7B}" srcOrd="0" destOrd="0" presId="urn:microsoft.com/office/officeart/2005/8/layout/lProcess2"/>
    <dgm:cxn modelId="{9626CB98-A3E5-4BD7-A3B0-4197DFD9EB11}" type="presParOf" srcId="{1D61A7F3-1E2A-405F-8313-766A7FC66A0F}" destId="{37E5D3DF-1A11-482E-B67E-BBA9EB92F57F}" srcOrd="1" destOrd="0" presId="urn:microsoft.com/office/officeart/2005/8/layout/lProcess2"/>
    <dgm:cxn modelId="{6AE75F49-2C3F-4AAD-80FA-378F5C0534CB}" type="presParOf" srcId="{1D61A7F3-1E2A-405F-8313-766A7FC66A0F}" destId="{31070923-4D0C-4231-BF98-4C5F885779E8}" srcOrd="2" destOrd="0" presId="urn:microsoft.com/office/officeart/2005/8/layout/lProcess2"/>
    <dgm:cxn modelId="{5D5426E1-A74C-4AB0-B6C9-E65E471C1AE1}" type="presParOf" srcId="{31070923-4D0C-4231-BF98-4C5F885779E8}" destId="{00884263-89B3-4CA3-9DC2-47305882B374}" srcOrd="0" destOrd="0" presId="urn:microsoft.com/office/officeart/2005/8/layout/lProcess2"/>
    <dgm:cxn modelId="{8A75D0C0-5D24-49EC-B942-1DDB9E209AD3}" type="presParOf" srcId="{00884263-89B3-4CA3-9DC2-47305882B374}" destId="{95E5821A-F416-4920-9A49-9C2E197A4C24}" srcOrd="0" destOrd="0" presId="urn:microsoft.com/office/officeart/2005/8/layout/lProcess2"/>
    <dgm:cxn modelId="{D2BF405C-A967-43E2-9ABF-36D82B1DCAC0}" type="presParOf" srcId="{00884263-89B3-4CA3-9DC2-47305882B374}" destId="{E97D5FA2-33C6-438D-8BBB-71B7C97EDCBD}" srcOrd="1" destOrd="0" presId="urn:microsoft.com/office/officeart/2005/8/layout/lProcess2"/>
    <dgm:cxn modelId="{99B8F418-F98E-430D-AFE4-9F64689FB07B}" type="presParOf" srcId="{00884263-89B3-4CA3-9DC2-47305882B374}" destId="{04A4D270-929D-4E1E-89BD-6562B469363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4D67EB-1CF3-48C1-B033-267CD9DA9B8A}" type="doc">
      <dgm:prSet loTypeId="urn:microsoft.com/office/officeart/2008/layout/AlternatingHexagons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506394E-5881-4FFC-A9C7-37B05198F4A3}">
      <dgm:prSet phldrT="[Текст]" custT="1"/>
      <dgm:spPr>
        <a:gradFill flip="none" rotWithShape="0">
          <a:gsLst>
            <a:gs pos="0">
              <a:schemeClr val="accent3">
                <a:hueOff val="1084240"/>
                <a:satOff val="40000"/>
                <a:lumOff val="-5882"/>
                <a:shade val="30000"/>
                <a:satMod val="115000"/>
              </a:schemeClr>
            </a:gs>
            <a:gs pos="50000">
              <a:schemeClr val="accent3">
                <a:hueOff val="1084240"/>
                <a:satOff val="40000"/>
                <a:lumOff val="-5882"/>
                <a:shade val="67500"/>
                <a:satMod val="115000"/>
              </a:schemeClr>
            </a:gs>
            <a:gs pos="100000">
              <a:schemeClr val="accent3">
                <a:hueOff val="1084240"/>
                <a:satOff val="40000"/>
                <a:lumOff val="-5882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1400" b="1" dirty="0">
              <a:latin typeface="Century Gothic" panose="020B0502020202020204" pitchFamily="34" charset="0"/>
            </a:rPr>
            <a:t>Обеспечение жильем молодых семей</a:t>
          </a:r>
        </a:p>
        <a:p>
          <a:r>
            <a:rPr lang="ru-RU" sz="2000" b="1" dirty="0">
              <a:latin typeface="Century Gothic" panose="020B0502020202020204" pitchFamily="34" charset="0"/>
            </a:rPr>
            <a:t>15,7 </a:t>
          </a:r>
          <a:r>
            <a:rPr lang="ru-RU" sz="1400" b="1" dirty="0">
              <a:latin typeface="Century Gothic" panose="020B0502020202020204" pitchFamily="34" charset="0"/>
            </a:rPr>
            <a:t>                      млн. руб.</a:t>
          </a:r>
        </a:p>
      </dgm:t>
    </dgm:pt>
    <dgm:pt modelId="{8EFE7327-7DD7-42EE-B8D1-1CB4FC959BF1}" type="parTrans" cxnId="{88F15C37-544E-4EB4-949C-B2F9A0E425EC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FA0B251F-B947-4E58-B1D4-BB763E2D3BE9}" type="sibTrans" cxnId="{88F15C37-544E-4EB4-949C-B2F9A0E425EC}">
      <dgm:prSet custT="1"/>
      <dgm:spPr>
        <a:gradFill flip="none" rotWithShape="0">
          <a:gsLst>
            <a:gs pos="0">
              <a:schemeClr val="accent3">
                <a:hueOff val="1626359"/>
                <a:satOff val="60000"/>
                <a:lumOff val="-8824"/>
                <a:shade val="30000"/>
                <a:satMod val="115000"/>
              </a:schemeClr>
            </a:gs>
            <a:gs pos="50000">
              <a:schemeClr val="accent3">
                <a:hueOff val="1626359"/>
                <a:satOff val="60000"/>
                <a:lumOff val="-8824"/>
                <a:shade val="67500"/>
                <a:satMod val="115000"/>
              </a:schemeClr>
            </a:gs>
            <a:gs pos="100000">
              <a:schemeClr val="accent3">
                <a:hueOff val="1626359"/>
                <a:satOff val="60000"/>
                <a:lumOff val="-8824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 anchor="ctr"/>
        <a:lstStyle/>
        <a:p>
          <a:r>
            <a:rPr lang="ru-RU" sz="1400" b="1" dirty="0">
              <a:latin typeface="Century Gothic" panose="020B0502020202020204" pitchFamily="34" charset="0"/>
            </a:rPr>
            <a:t>Оздоровление и отдых детей</a:t>
          </a:r>
        </a:p>
        <a:p>
          <a:r>
            <a:rPr lang="ru-RU" sz="2000" b="1" dirty="0">
              <a:latin typeface="Century Gothic" panose="020B0502020202020204" pitchFamily="34" charset="0"/>
            </a:rPr>
            <a:t>17,8</a:t>
          </a:r>
          <a:r>
            <a:rPr lang="ru-RU" sz="1400" b="1" dirty="0">
              <a:latin typeface="Century Gothic" panose="020B0502020202020204" pitchFamily="34" charset="0"/>
            </a:rPr>
            <a:t>                               млн. руб.</a:t>
          </a:r>
        </a:p>
      </dgm:t>
    </dgm:pt>
    <dgm:pt modelId="{3DBA52D3-2013-48AE-B794-7F469B57BE70}">
      <dgm:prSet phldrT="[Текст]" custT="1"/>
      <dgm:spPr>
        <a:gradFill flip="none" rotWithShape="0">
          <a:gsLst>
            <a:gs pos="0">
              <a:schemeClr val="accent3">
                <a:hueOff val="2168479"/>
                <a:satOff val="80000"/>
                <a:lumOff val="-11765"/>
                <a:shade val="30000"/>
                <a:satMod val="115000"/>
              </a:schemeClr>
            </a:gs>
            <a:gs pos="50000">
              <a:schemeClr val="accent3">
                <a:hueOff val="2168479"/>
                <a:satOff val="80000"/>
                <a:lumOff val="-11765"/>
                <a:shade val="67500"/>
                <a:satMod val="115000"/>
              </a:schemeClr>
            </a:gs>
            <a:gs pos="100000">
              <a:schemeClr val="accent3">
                <a:hueOff val="2168479"/>
                <a:satOff val="80000"/>
                <a:lumOff val="-11765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 anchor="b"/>
        <a:lstStyle/>
        <a:p>
          <a:r>
            <a:rPr lang="ru-RU" sz="1400" b="1" dirty="0">
              <a:latin typeface="Century Gothic" panose="020B0502020202020204" pitchFamily="34" charset="0"/>
            </a:rPr>
            <a:t>Компенсация родительской платы в детских садах</a:t>
          </a:r>
        </a:p>
        <a:p>
          <a:r>
            <a:rPr lang="ru-RU" sz="2000" b="1" dirty="0">
              <a:latin typeface="Century Gothic" panose="020B0502020202020204" pitchFamily="34" charset="0"/>
            </a:rPr>
            <a:t>8,1</a:t>
          </a:r>
          <a:r>
            <a:rPr lang="ru-RU" sz="1400" b="1" dirty="0">
              <a:latin typeface="Century Gothic" panose="020B0502020202020204" pitchFamily="34" charset="0"/>
            </a:rPr>
            <a:t>                          млн. руб.</a:t>
          </a:r>
        </a:p>
      </dgm:t>
    </dgm:pt>
    <dgm:pt modelId="{94591074-6756-4850-8EE7-710E9324BC69}" type="parTrans" cxnId="{154E6E5A-655B-4565-9808-B1365B8E75F6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BCC86237-11F7-4467-81DC-6176EC471D55}" type="sibTrans" cxnId="{154E6E5A-655B-4565-9808-B1365B8E75F6}">
      <dgm:prSet custT="1"/>
      <dgm:spPr>
        <a:gradFill flip="none" rotWithShape="0">
          <a:gsLst>
            <a:gs pos="0">
              <a:schemeClr val="accent3">
                <a:hueOff val="2710599"/>
                <a:satOff val="100000"/>
                <a:lumOff val="-14706"/>
                <a:shade val="30000"/>
                <a:satMod val="115000"/>
              </a:schemeClr>
            </a:gs>
            <a:gs pos="50000">
              <a:schemeClr val="accent3">
                <a:hueOff val="2710599"/>
                <a:satOff val="100000"/>
                <a:lumOff val="-14706"/>
                <a:shade val="67500"/>
                <a:satMod val="115000"/>
              </a:schemeClr>
            </a:gs>
            <a:gs pos="100000">
              <a:schemeClr val="accent3">
                <a:hueOff val="2710599"/>
                <a:satOff val="100000"/>
                <a:lumOff val="-14706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 anchor="ctr"/>
        <a:lstStyle/>
        <a:p>
          <a:r>
            <a:rPr lang="ru-RU" sz="1400" b="1" dirty="0">
              <a:latin typeface="Century Gothic" panose="020B0502020202020204" pitchFamily="34" charset="0"/>
            </a:rPr>
            <a:t>Поддержка учащихся из малоимущих многодетных семей</a:t>
          </a:r>
        </a:p>
        <a:p>
          <a:r>
            <a:rPr lang="ru-RU" sz="2000" b="1" dirty="0">
              <a:latin typeface="Century Gothic" panose="020B0502020202020204" pitchFamily="34" charset="0"/>
            </a:rPr>
            <a:t>11,7</a:t>
          </a:r>
          <a:r>
            <a:rPr lang="ru-RU" sz="1400" b="1" dirty="0">
              <a:latin typeface="Century Gothic" panose="020B0502020202020204" pitchFamily="34" charset="0"/>
            </a:rPr>
            <a:t>                              млн. руб.</a:t>
          </a:r>
        </a:p>
      </dgm:t>
    </dgm:pt>
    <dgm:pt modelId="{E811DE2C-5AE9-4E53-8841-AFC74EA7315C}">
      <dgm:prSet phldrT="[Текст]" custT="1"/>
      <dgm:spPr>
        <a:gradFill flip="none" rotWithShape="0">
          <a:gsLst>
            <a:gs pos="0">
              <a:schemeClr val="accent3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1400" b="1" dirty="0">
              <a:latin typeface="Century Gothic" panose="020B0502020202020204" pitchFamily="34" charset="0"/>
            </a:rPr>
            <a:t>Предоставление жилых помещений детям-сиротам </a:t>
          </a:r>
          <a:r>
            <a:rPr lang="ru-RU" sz="2000" b="1" dirty="0">
              <a:latin typeface="Century Gothic" panose="020B0502020202020204" pitchFamily="34" charset="0"/>
            </a:rPr>
            <a:t>34,0</a:t>
          </a:r>
          <a:r>
            <a:rPr lang="ru-RU" sz="1400" dirty="0">
              <a:latin typeface="Century Gothic" panose="020B0502020202020204" pitchFamily="34" charset="0"/>
            </a:rPr>
            <a:t>                   </a:t>
          </a:r>
          <a:r>
            <a:rPr lang="ru-RU" sz="1400" b="1" dirty="0">
              <a:latin typeface="Century Gothic" panose="020B0502020202020204" pitchFamily="34" charset="0"/>
            </a:rPr>
            <a:t>млн. руб.</a:t>
          </a:r>
        </a:p>
      </dgm:t>
    </dgm:pt>
    <dgm:pt modelId="{374D44E8-1D43-4D9F-9E18-523635E9A530}" type="sibTrans" cxnId="{3C5D8090-22A4-4C3B-B94E-7F682654FB30}">
      <dgm:prSet custT="1"/>
      <dgm:spPr>
        <a:gradFill flip="none" rotWithShape="0">
          <a:gsLst>
            <a:gs pos="0">
              <a:schemeClr val="accent3">
                <a:hueOff val="542120"/>
                <a:satOff val="20000"/>
                <a:lumOff val="-2941"/>
                <a:shade val="30000"/>
                <a:satMod val="115000"/>
              </a:schemeClr>
            </a:gs>
            <a:gs pos="50000">
              <a:schemeClr val="accent3">
                <a:hueOff val="542120"/>
                <a:satOff val="20000"/>
                <a:lumOff val="-2941"/>
                <a:shade val="67500"/>
                <a:satMod val="115000"/>
              </a:schemeClr>
            </a:gs>
            <a:gs pos="100000">
              <a:schemeClr val="accent3">
                <a:hueOff val="542120"/>
                <a:satOff val="20000"/>
                <a:lumOff val="-2941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latin typeface="Century Gothic" panose="020B0502020202020204" pitchFamily="34" charset="0"/>
            </a:rPr>
            <a:t>Расселение из ветхого аварийного жилья</a:t>
          </a:r>
        </a:p>
        <a:p>
          <a:r>
            <a:rPr lang="ru-RU" sz="2000" b="1" dirty="0">
              <a:latin typeface="Century Gothic" panose="020B0502020202020204" pitchFamily="34" charset="0"/>
            </a:rPr>
            <a:t>809,0 </a:t>
          </a:r>
          <a:r>
            <a:rPr lang="ru-RU" sz="1600" dirty="0">
              <a:latin typeface="Century Gothic" panose="020B0502020202020204" pitchFamily="34" charset="0"/>
            </a:rPr>
            <a:t>                           </a:t>
          </a:r>
          <a:r>
            <a:rPr lang="ru-RU" sz="1400" b="1" dirty="0">
              <a:latin typeface="Century Gothic" panose="020B0502020202020204" pitchFamily="34" charset="0"/>
            </a:rPr>
            <a:t>млн. руб.</a:t>
          </a:r>
        </a:p>
      </dgm:t>
    </dgm:pt>
    <dgm:pt modelId="{16324454-67D3-4D66-9494-293F28858048}" type="parTrans" cxnId="{3C5D8090-22A4-4C3B-B94E-7F682654FB30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C3A5CA32-FCEA-49E0-B1FE-F69D6A5E0F94}" type="pres">
      <dgm:prSet presAssocID="{3C4D67EB-1CF3-48C1-B033-267CD9DA9B8A}" presName="Name0" presStyleCnt="0">
        <dgm:presLayoutVars>
          <dgm:chMax/>
          <dgm:chPref/>
          <dgm:dir/>
          <dgm:animLvl val="lvl"/>
        </dgm:presLayoutVars>
      </dgm:prSet>
      <dgm:spPr/>
    </dgm:pt>
    <dgm:pt modelId="{DD36934F-729B-4662-8848-483B0EB7128D}" type="pres">
      <dgm:prSet presAssocID="{E811DE2C-5AE9-4E53-8841-AFC74EA7315C}" presName="composite" presStyleCnt="0"/>
      <dgm:spPr/>
    </dgm:pt>
    <dgm:pt modelId="{194D91B1-EA78-4836-893E-E86254BF883D}" type="pres">
      <dgm:prSet presAssocID="{E811DE2C-5AE9-4E53-8841-AFC74EA7315C}" presName="Parent1" presStyleLbl="node1" presStyleIdx="0" presStyleCnt="6" custScaleX="133248" custLinFactNeighborX="11997">
        <dgm:presLayoutVars>
          <dgm:chMax val="1"/>
          <dgm:chPref val="1"/>
          <dgm:bulletEnabled val="1"/>
        </dgm:presLayoutVars>
      </dgm:prSet>
      <dgm:spPr/>
    </dgm:pt>
    <dgm:pt modelId="{4CEDBF8E-5347-4D5A-92A3-0D3580D0D845}" type="pres">
      <dgm:prSet presAssocID="{E811DE2C-5AE9-4E53-8841-AFC74EA7315C}" presName="Childtext1" presStyleLbl="revTx" presStyleIdx="0" presStyleCnt="3" custFlipVert="1" custScaleY="34932" custLinFactX="-100000" custLinFactNeighborX="-168840" custLinFactNeighborY="27249">
        <dgm:presLayoutVars>
          <dgm:chMax val="0"/>
          <dgm:chPref val="0"/>
          <dgm:bulletEnabled val="1"/>
        </dgm:presLayoutVars>
      </dgm:prSet>
      <dgm:spPr/>
    </dgm:pt>
    <dgm:pt modelId="{F9C1C278-408D-42D7-8ABC-B421C338ECAD}" type="pres">
      <dgm:prSet presAssocID="{E811DE2C-5AE9-4E53-8841-AFC74EA7315C}" presName="BalanceSpacing" presStyleCnt="0"/>
      <dgm:spPr/>
    </dgm:pt>
    <dgm:pt modelId="{E80F543D-2D59-4958-8405-D8F7B1FF98E6}" type="pres">
      <dgm:prSet presAssocID="{E811DE2C-5AE9-4E53-8841-AFC74EA7315C}" presName="BalanceSpacing1" presStyleCnt="0"/>
      <dgm:spPr/>
    </dgm:pt>
    <dgm:pt modelId="{7D8664C5-C978-4402-BD6C-0BA971653E0D}" type="pres">
      <dgm:prSet presAssocID="{374D44E8-1D43-4D9F-9E18-523635E9A530}" presName="Accent1Text" presStyleLbl="node1" presStyleIdx="1" presStyleCnt="6" custScaleX="134496" custScaleY="98908" custLinFactNeighborX="-24864" custLinFactNeighborY="321"/>
      <dgm:spPr/>
    </dgm:pt>
    <dgm:pt modelId="{9B868E70-9361-4BAB-97CD-06E185B4C1D8}" type="pres">
      <dgm:prSet presAssocID="{374D44E8-1D43-4D9F-9E18-523635E9A530}" presName="spaceBetweenRectangles" presStyleCnt="0"/>
      <dgm:spPr/>
    </dgm:pt>
    <dgm:pt modelId="{A698C78C-1D45-415C-99F0-7B16D58B6954}" type="pres">
      <dgm:prSet presAssocID="{2506394E-5881-4FFC-A9C7-37B05198F4A3}" presName="composite" presStyleCnt="0"/>
      <dgm:spPr/>
    </dgm:pt>
    <dgm:pt modelId="{67CF9133-4530-4D20-86D2-176778F4C2D9}" type="pres">
      <dgm:prSet presAssocID="{2506394E-5881-4FFC-A9C7-37B05198F4A3}" presName="Parent1" presStyleLbl="node1" presStyleIdx="2" presStyleCnt="6" custScaleX="133214" custScaleY="99928" custLinFactNeighborX="-9709" custLinFactNeighborY="-951">
        <dgm:presLayoutVars>
          <dgm:chMax val="1"/>
          <dgm:chPref val="1"/>
          <dgm:bulletEnabled val="1"/>
        </dgm:presLayoutVars>
      </dgm:prSet>
      <dgm:spPr/>
    </dgm:pt>
    <dgm:pt modelId="{40DE1634-A1C6-4B12-AF15-06A31D6972E3}" type="pres">
      <dgm:prSet presAssocID="{2506394E-5881-4FFC-A9C7-37B05198F4A3}" presName="Childtext1" presStyleLbl="revTx" presStyleIdx="1" presStyleCnt="3" custLinFactNeighborX="-25751" custLinFactNeighborY="0">
        <dgm:presLayoutVars>
          <dgm:chMax val="0"/>
          <dgm:chPref val="0"/>
          <dgm:bulletEnabled val="1"/>
        </dgm:presLayoutVars>
      </dgm:prSet>
      <dgm:spPr/>
    </dgm:pt>
    <dgm:pt modelId="{430206C0-1D1C-4BA4-940C-A1CDCF828D23}" type="pres">
      <dgm:prSet presAssocID="{2506394E-5881-4FFC-A9C7-37B05198F4A3}" presName="BalanceSpacing" presStyleCnt="0"/>
      <dgm:spPr/>
    </dgm:pt>
    <dgm:pt modelId="{F1A5D1DF-61D0-498B-A0B0-FDFCADA43636}" type="pres">
      <dgm:prSet presAssocID="{2506394E-5881-4FFC-A9C7-37B05198F4A3}" presName="BalanceSpacing1" presStyleCnt="0"/>
      <dgm:spPr/>
    </dgm:pt>
    <dgm:pt modelId="{423C2CC5-532B-485E-8AA7-677E5DB17E2C}" type="pres">
      <dgm:prSet presAssocID="{FA0B251F-B947-4E58-B1D4-BB763E2D3BE9}" presName="Accent1Text" presStyleLbl="node1" presStyleIdx="3" presStyleCnt="6" custScaleX="133165" custLinFactNeighborX="24627" custLinFactNeighborY="-120"/>
      <dgm:spPr/>
    </dgm:pt>
    <dgm:pt modelId="{EF96FD6D-52EB-49AE-B3F8-F23A149E956B}" type="pres">
      <dgm:prSet presAssocID="{FA0B251F-B947-4E58-B1D4-BB763E2D3BE9}" presName="spaceBetweenRectangles" presStyleCnt="0"/>
      <dgm:spPr/>
    </dgm:pt>
    <dgm:pt modelId="{EA21FB1A-25A2-46FE-9AE2-8EE28A935BDA}" type="pres">
      <dgm:prSet presAssocID="{3DBA52D3-2013-48AE-B794-7F469B57BE70}" presName="composite" presStyleCnt="0"/>
      <dgm:spPr/>
    </dgm:pt>
    <dgm:pt modelId="{A8B1BA26-DA1A-407C-9739-07789FE055FB}" type="pres">
      <dgm:prSet presAssocID="{3DBA52D3-2013-48AE-B794-7F469B57BE70}" presName="Parent1" presStyleLbl="node1" presStyleIdx="4" presStyleCnt="6" custScaleX="133393" custLinFactNeighborX="11997">
        <dgm:presLayoutVars>
          <dgm:chMax val="1"/>
          <dgm:chPref val="1"/>
          <dgm:bulletEnabled val="1"/>
        </dgm:presLayoutVars>
      </dgm:prSet>
      <dgm:spPr/>
    </dgm:pt>
    <dgm:pt modelId="{7B69CB46-CD42-46E7-B541-0D351A5FD90F}" type="pres">
      <dgm:prSet presAssocID="{3DBA52D3-2013-48AE-B794-7F469B57BE70}" presName="Childtext1" presStyleLbl="revTx" presStyleIdx="2" presStyleCnt="3" custLinFactNeighborX="-1205" custLinFactNeighborY="48209">
        <dgm:presLayoutVars>
          <dgm:chMax val="0"/>
          <dgm:chPref val="0"/>
          <dgm:bulletEnabled val="1"/>
        </dgm:presLayoutVars>
      </dgm:prSet>
      <dgm:spPr/>
    </dgm:pt>
    <dgm:pt modelId="{1AA4A4AA-75FF-48E8-B4F3-AF8ED98A0E82}" type="pres">
      <dgm:prSet presAssocID="{3DBA52D3-2013-48AE-B794-7F469B57BE70}" presName="BalanceSpacing" presStyleCnt="0"/>
      <dgm:spPr/>
    </dgm:pt>
    <dgm:pt modelId="{94803744-1B15-4AA1-9567-E8CFBEA4BF9D}" type="pres">
      <dgm:prSet presAssocID="{3DBA52D3-2013-48AE-B794-7F469B57BE70}" presName="BalanceSpacing1" presStyleCnt="0"/>
      <dgm:spPr/>
    </dgm:pt>
    <dgm:pt modelId="{4DD95BA5-991D-4151-9A15-DE8703D8F74C}" type="pres">
      <dgm:prSet presAssocID="{BCC86237-11F7-4467-81DC-6176EC471D55}" presName="Accent1Text" presStyleLbl="node1" presStyleIdx="5" presStyleCnt="6" custScaleX="133567" custLinFactNeighborX="-24237"/>
      <dgm:spPr/>
    </dgm:pt>
  </dgm:ptLst>
  <dgm:cxnLst>
    <dgm:cxn modelId="{EBE26503-CDF4-49EE-964D-0141AA977143}" type="presOf" srcId="{3C4D67EB-1CF3-48C1-B033-267CD9DA9B8A}" destId="{C3A5CA32-FCEA-49E0-B1FE-F69D6A5E0F94}" srcOrd="0" destOrd="0" presId="urn:microsoft.com/office/officeart/2008/layout/AlternatingHexagons"/>
    <dgm:cxn modelId="{88F15C37-544E-4EB4-949C-B2F9A0E425EC}" srcId="{3C4D67EB-1CF3-48C1-B033-267CD9DA9B8A}" destId="{2506394E-5881-4FFC-A9C7-37B05198F4A3}" srcOrd="1" destOrd="0" parTransId="{8EFE7327-7DD7-42EE-B8D1-1CB4FC959BF1}" sibTransId="{FA0B251F-B947-4E58-B1D4-BB763E2D3BE9}"/>
    <dgm:cxn modelId="{8012D364-444B-43EB-B9CA-327C46C1AD59}" type="presOf" srcId="{FA0B251F-B947-4E58-B1D4-BB763E2D3BE9}" destId="{423C2CC5-532B-485E-8AA7-677E5DB17E2C}" srcOrd="0" destOrd="0" presId="urn:microsoft.com/office/officeart/2008/layout/AlternatingHexagons"/>
    <dgm:cxn modelId="{5D0CF84D-001C-4678-8B8C-1A7C4912748C}" type="presOf" srcId="{BCC86237-11F7-4467-81DC-6176EC471D55}" destId="{4DD95BA5-991D-4151-9A15-DE8703D8F74C}" srcOrd="0" destOrd="0" presId="urn:microsoft.com/office/officeart/2008/layout/AlternatingHexagons"/>
    <dgm:cxn modelId="{154E6E5A-655B-4565-9808-B1365B8E75F6}" srcId="{3C4D67EB-1CF3-48C1-B033-267CD9DA9B8A}" destId="{3DBA52D3-2013-48AE-B794-7F469B57BE70}" srcOrd="2" destOrd="0" parTransId="{94591074-6756-4850-8EE7-710E9324BC69}" sibTransId="{BCC86237-11F7-4467-81DC-6176EC471D55}"/>
    <dgm:cxn modelId="{3C5D8090-22A4-4C3B-B94E-7F682654FB30}" srcId="{3C4D67EB-1CF3-48C1-B033-267CD9DA9B8A}" destId="{E811DE2C-5AE9-4E53-8841-AFC74EA7315C}" srcOrd="0" destOrd="0" parTransId="{16324454-67D3-4D66-9494-293F28858048}" sibTransId="{374D44E8-1D43-4D9F-9E18-523635E9A530}"/>
    <dgm:cxn modelId="{FEEAC29A-8A46-47A8-910D-B25AFCD39125}" type="presOf" srcId="{3DBA52D3-2013-48AE-B794-7F469B57BE70}" destId="{A8B1BA26-DA1A-407C-9739-07789FE055FB}" srcOrd="0" destOrd="0" presId="urn:microsoft.com/office/officeart/2008/layout/AlternatingHexagons"/>
    <dgm:cxn modelId="{56A9029F-DF3C-4A26-9F4A-3151EDF21518}" type="presOf" srcId="{2506394E-5881-4FFC-A9C7-37B05198F4A3}" destId="{67CF9133-4530-4D20-86D2-176778F4C2D9}" srcOrd="0" destOrd="0" presId="urn:microsoft.com/office/officeart/2008/layout/AlternatingHexagons"/>
    <dgm:cxn modelId="{9E5DE3A0-6462-4263-A314-AAE3ADDC4C73}" type="presOf" srcId="{E811DE2C-5AE9-4E53-8841-AFC74EA7315C}" destId="{194D91B1-EA78-4836-893E-E86254BF883D}" srcOrd="0" destOrd="0" presId="urn:microsoft.com/office/officeart/2008/layout/AlternatingHexagons"/>
    <dgm:cxn modelId="{C72F41CB-A9CD-4D58-BA6A-7D75BF0311D1}" type="presOf" srcId="{374D44E8-1D43-4D9F-9E18-523635E9A530}" destId="{7D8664C5-C978-4402-BD6C-0BA971653E0D}" srcOrd="0" destOrd="0" presId="urn:microsoft.com/office/officeart/2008/layout/AlternatingHexagons"/>
    <dgm:cxn modelId="{9E757E3A-9DB9-4692-B514-2FE7530FB77C}" type="presParOf" srcId="{C3A5CA32-FCEA-49E0-B1FE-F69D6A5E0F94}" destId="{DD36934F-729B-4662-8848-483B0EB7128D}" srcOrd="0" destOrd="0" presId="urn:microsoft.com/office/officeart/2008/layout/AlternatingHexagons"/>
    <dgm:cxn modelId="{23D3848B-6BB7-43DB-8F63-E234F0374703}" type="presParOf" srcId="{DD36934F-729B-4662-8848-483B0EB7128D}" destId="{194D91B1-EA78-4836-893E-E86254BF883D}" srcOrd="0" destOrd="0" presId="urn:microsoft.com/office/officeart/2008/layout/AlternatingHexagons"/>
    <dgm:cxn modelId="{858B9340-83B1-4514-92C6-DAB72A023FA9}" type="presParOf" srcId="{DD36934F-729B-4662-8848-483B0EB7128D}" destId="{4CEDBF8E-5347-4D5A-92A3-0D3580D0D845}" srcOrd="1" destOrd="0" presId="urn:microsoft.com/office/officeart/2008/layout/AlternatingHexagons"/>
    <dgm:cxn modelId="{16D7138D-D2EF-4383-BB4C-6A760D746DEA}" type="presParOf" srcId="{DD36934F-729B-4662-8848-483B0EB7128D}" destId="{F9C1C278-408D-42D7-8ABC-B421C338ECAD}" srcOrd="2" destOrd="0" presId="urn:microsoft.com/office/officeart/2008/layout/AlternatingHexagons"/>
    <dgm:cxn modelId="{311CE349-684C-4E4C-8175-788AD08CD937}" type="presParOf" srcId="{DD36934F-729B-4662-8848-483B0EB7128D}" destId="{E80F543D-2D59-4958-8405-D8F7B1FF98E6}" srcOrd="3" destOrd="0" presId="urn:microsoft.com/office/officeart/2008/layout/AlternatingHexagons"/>
    <dgm:cxn modelId="{512B7D45-6E96-42A7-AF29-53A93AFE0109}" type="presParOf" srcId="{DD36934F-729B-4662-8848-483B0EB7128D}" destId="{7D8664C5-C978-4402-BD6C-0BA971653E0D}" srcOrd="4" destOrd="0" presId="urn:microsoft.com/office/officeart/2008/layout/AlternatingHexagons"/>
    <dgm:cxn modelId="{380D64B4-382D-4A6F-9BC0-E712B6C8EE83}" type="presParOf" srcId="{C3A5CA32-FCEA-49E0-B1FE-F69D6A5E0F94}" destId="{9B868E70-9361-4BAB-97CD-06E185B4C1D8}" srcOrd="1" destOrd="0" presId="urn:microsoft.com/office/officeart/2008/layout/AlternatingHexagons"/>
    <dgm:cxn modelId="{B1455DDC-09AF-43DD-AA16-C3F4EFF365CF}" type="presParOf" srcId="{C3A5CA32-FCEA-49E0-B1FE-F69D6A5E0F94}" destId="{A698C78C-1D45-415C-99F0-7B16D58B6954}" srcOrd="2" destOrd="0" presId="urn:microsoft.com/office/officeart/2008/layout/AlternatingHexagons"/>
    <dgm:cxn modelId="{C00D5642-61A1-403A-B6C0-D03756E59FB3}" type="presParOf" srcId="{A698C78C-1D45-415C-99F0-7B16D58B6954}" destId="{67CF9133-4530-4D20-86D2-176778F4C2D9}" srcOrd="0" destOrd="0" presId="urn:microsoft.com/office/officeart/2008/layout/AlternatingHexagons"/>
    <dgm:cxn modelId="{DA378F45-E85A-4E6F-9CF8-78B547105D65}" type="presParOf" srcId="{A698C78C-1D45-415C-99F0-7B16D58B6954}" destId="{40DE1634-A1C6-4B12-AF15-06A31D6972E3}" srcOrd="1" destOrd="0" presId="urn:microsoft.com/office/officeart/2008/layout/AlternatingHexagons"/>
    <dgm:cxn modelId="{318927A1-69C4-437D-B8FE-6066563D2C0C}" type="presParOf" srcId="{A698C78C-1D45-415C-99F0-7B16D58B6954}" destId="{430206C0-1D1C-4BA4-940C-A1CDCF828D23}" srcOrd="2" destOrd="0" presId="urn:microsoft.com/office/officeart/2008/layout/AlternatingHexagons"/>
    <dgm:cxn modelId="{9985F5F6-DF2E-48D9-BE99-9A2D3499F3B2}" type="presParOf" srcId="{A698C78C-1D45-415C-99F0-7B16D58B6954}" destId="{F1A5D1DF-61D0-498B-A0B0-FDFCADA43636}" srcOrd="3" destOrd="0" presId="urn:microsoft.com/office/officeart/2008/layout/AlternatingHexagons"/>
    <dgm:cxn modelId="{8195B479-8FB6-4F41-BF28-90443417D8E6}" type="presParOf" srcId="{A698C78C-1D45-415C-99F0-7B16D58B6954}" destId="{423C2CC5-532B-485E-8AA7-677E5DB17E2C}" srcOrd="4" destOrd="0" presId="urn:microsoft.com/office/officeart/2008/layout/AlternatingHexagons"/>
    <dgm:cxn modelId="{FDAB47E6-9DCF-45E3-BC5F-5762BB0EE099}" type="presParOf" srcId="{C3A5CA32-FCEA-49E0-B1FE-F69D6A5E0F94}" destId="{EF96FD6D-52EB-49AE-B3F8-F23A149E956B}" srcOrd="3" destOrd="0" presId="urn:microsoft.com/office/officeart/2008/layout/AlternatingHexagons"/>
    <dgm:cxn modelId="{677EA0A0-21EC-42E1-82DA-6A59F59AB2ED}" type="presParOf" srcId="{C3A5CA32-FCEA-49E0-B1FE-F69D6A5E0F94}" destId="{EA21FB1A-25A2-46FE-9AE2-8EE28A935BDA}" srcOrd="4" destOrd="0" presId="urn:microsoft.com/office/officeart/2008/layout/AlternatingHexagons"/>
    <dgm:cxn modelId="{CE029577-1B38-4F0C-9AC3-8C0D5B279AC3}" type="presParOf" srcId="{EA21FB1A-25A2-46FE-9AE2-8EE28A935BDA}" destId="{A8B1BA26-DA1A-407C-9739-07789FE055FB}" srcOrd="0" destOrd="0" presId="urn:microsoft.com/office/officeart/2008/layout/AlternatingHexagons"/>
    <dgm:cxn modelId="{A2E08B59-10E1-4B67-AAD9-72A8F95A2375}" type="presParOf" srcId="{EA21FB1A-25A2-46FE-9AE2-8EE28A935BDA}" destId="{7B69CB46-CD42-46E7-B541-0D351A5FD90F}" srcOrd="1" destOrd="0" presId="urn:microsoft.com/office/officeart/2008/layout/AlternatingHexagons"/>
    <dgm:cxn modelId="{F7611EED-CEC0-4E27-87D6-E17928D1E15A}" type="presParOf" srcId="{EA21FB1A-25A2-46FE-9AE2-8EE28A935BDA}" destId="{1AA4A4AA-75FF-48E8-B4F3-AF8ED98A0E82}" srcOrd="2" destOrd="0" presId="urn:microsoft.com/office/officeart/2008/layout/AlternatingHexagons"/>
    <dgm:cxn modelId="{3CCF9C63-C5C2-4387-9010-E1BDE0DA1695}" type="presParOf" srcId="{EA21FB1A-25A2-46FE-9AE2-8EE28A935BDA}" destId="{94803744-1B15-4AA1-9567-E8CFBEA4BF9D}" srcOrd="3" destOrd="0" presId="urn:microsoft.com/office/officeart/2008/layout/AlternatingHexagons"/>
    <dgm:cxn modelId="{3347D099-72B7-42FA-8D5C-FF92D30BE0A2}" type="presParOf" srcId="{EA21FB1A-25A2-46FE-9AE2-8EE28A935BDA}" destId="{4DD95BA5-991D-4151-9A15-DE8703D8F74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B1D468-2B8A-40E5-8F99-68F789577D5E}" type="doc">
      <dgm:prSet loTypeId="urn:microsoft.com/office/officeart/2005/8/layout/cycle4" loCatId="matrix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E73B389-7626-4A84-A840-D0500F493BBA}">
      <dgm:prSet phldrT="[Текст]" custT="1"/>
      <dgm:spPr>
        <a:gradFill rotWithShape="0">
          <a:gsLst>
            <a:gs pos="0">
              <a:srgbClr val="0070C0"/>
            </a:gs>
            <a:gs pos="50000">
              <a:schemeClr val="accent5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</a:gradFill>
      </dgm:spPr>
      <dgm:t>
        <a:bodyPr/>
        <a:lstStyle/>
        <a:p>
          <a:r>
            <a:rPr lang="ru-RU" sz="1500" b="1" dirty="0">
              <a:latin typeface="Century Gothic" panose="020B0502020202020204" pitchFamily="34" charset="0"/>
            </a:rPr>
            <a:t>Социальная сфера</a:t>
          </a:r>
        </a:p>
        <a:p>
          <a:r>
            <a:rPr lang="ru-RU" sz="2400" b="1" dirty="0">
              <a:latin typeface="Century Gothic" panose="020B0502020202020204" pitchFamily="34" charset="0"/>
            </a:rPr>
            <a:t>267,0 </a:t>
          </a:r>
          <a:r>
            <a:rPr lang="ru-RU" sz="1100" dirty="0">
              <a:latin typeface="Century Gothic" panose="020B0502020202020204" pitchFamily="34" charset="0"/>
            </a:rPr>
            <a:t>                     </a:t>
          </a:r>
          <a:r>
            <a:rPr lang="ru-RU" sz="1200" b="1" dirty="0">
              <a:latin typeface="Century Gothic" panose="020B0502020202020204" pitchFamily="34" charset="0"/>
            </a:rPr>
            <a:t>млн. руб.</a:t>
          </a:r>
        </a:p>
      </dgm:t>
    </dgm:pt>
    <dgm:pt modelId="{A609658D-B5A0-47AF-BA93-83A0C13E93C0}" type="parTrans" cxnId="{0FCD2CBA-38D9-4066-A155-9EB8FF2C7D1D}">
      <dgm:prSet/>
      <dgm:spPr/>
      <dgm:t>
        <a:bodyPr/>
        <a:lstStyle/>
        <a:p>
          <a:endParaRPr lang="ru-RU" sz="1100">
            <a:latin typeface="Century Gothic" panose="020B0502020202020204" pitchFamily="34" charset="0"/>
          </a:endParaRPr>
        </a:p>
      </dgm:t>
    </dgm:pt>
    <dgm:pt modelId="{B04F2AB2-9C85-43EF-AF52-7CC458914877}" type="sibTrans" cxnId="{0FCD2CBA-38D9-4066-A155-9EB8FF2C7D1D}">
      <dgm:prSet/>
      <dgm:spPr/>
      <dgm:t>
        <a:bodyPr/>
        <a:lstStyle/>
        <a:p>
          <a:endParaRPr lang="ru-RU" sz="1100">
            <a:latin typeface="Century Gothic" panose="020B0502020202020204" pitchFamily="34" charset="0"/>
          </a:endParaRPr>
        </a:p>
      </dgm:t>
    </dgm:pt>
    <dgm:pt modelId="{6BCE4C39-7060-4C8D-9BBB-CF797BF20A02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anchor="t"/>
        <a:lstStyle/>
        <a:p>
          <a:pPr algn="l"/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Проектирование, строительство школ – </a:t>
          </a:r>
          <a:r>
            <a:rPr lang="ru-RU" sz="1400" b="1" dirty="0">
              <a:solidFill>
                <a:srgbClr val="0070C0"/>
              </a:solidFill>
              <a:latin typeface="Century Gothic" panose="020B0502020202020204" pitchFamily="34" charset="0"/>
            </a:rPr>
            <a:t>144,3</a:t>
          </a:r>
          <a:r>
            <a:rPr lang="ru-RU" sz="1200" b="1" dirty="0">
              <a:solidFill>
                <a:srgbClr val="0070C0"/>
              </a:solidFill>
              <a:latin typeface="Century Gothic" panose="020B0502020202020204" pitchFamily="34" charset="0"/>
            </a:rPr>
            <a:t> млн. руб.;</a:t>
          </a:r>
        </a:p>
      </dgm:t>
    </dgm:pt>
    <dgm:pt modelId="{EF4599EC-3080-4517-927F-F4DBA643859C}" type="parTrans" cxnId="{D13158B9-2E24-4644-9DC6-3F72DBEF28CB}">
      <dgm:prSet/>
      <dgm:spPr/>
      <dgm:t>
        <a:bodyPr/>
        <a:lstStyle/>
        <a:p>
          <a:endParaRPr lang="ru-RU" sz="1100">
            <a:latin typeface="Century Gothic" panose="020B0502020202020204" pitchFamily="34" charset="0"/>
          </a:endParaRPr>
        </a:p>
      </dgm:t>
    </dgm:pt>
    <dgm:pt modelId="{9CDAE221-9A6B-4F3F-AEA9-C22C16CD0E04}" type="sibTrans" cxnId="{D13158B9-2E24-4644-9DC6-3F72DBEF28CB}">
      <dgm:prSet/>
      <dgm:spPr/>
      <dgm:t>
        <a:bodyPr/>
        <a:lstStyle/>
        <a:p>
          <a:endParaRPr lang="ru-RU" sz="1100">
            <a:latin typeface="Century Gothic" panose="020B0502020202020204" pitchFamily="34" charset="0"/>
          </a:endParaRPr>
        </a:p>
      </dgm:t>
    </dgm:pt>
    <dgm:pt modelId="{B1055CA0-84A6-4989-8DED-DA60F74EF5AE}">
      <dgm:prSet phldrT="[Текст]" custT="1"/>
      <dgm:spPr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rgbClr val="00B0F0"/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ru-RU" sz="1500" b="1" dirty="0">
              <a:latin typeface="Century Gothic" panose="020B0502020202020204" pitchFamily="34" charset="0"/>
            </a:rPr>
            <a:t>Комфортная среда</a:t>
          </a:r>
        </a:p>
        <a:p>
          <a:r>
            <a:rPr lang="ru-RU" sz="2400" b="1" dirty="0">
              <a:latin typeface="Century Gothic" panose="020B0502020202020204" pitchFamily="34" charset="0"/>
            </a:rPr>
            <a:t>211,7</a:t>
          </a:r>
          <a:r>
            <a:rPr lang="ru-RU" sz="1200" b="1" dirty="0">
              <a:latin typeface="Century Gothic" panose="020B0502020202020204" pitchFamily="34" charset="0"/>
            </a:rPr>
            <a:t>                  млн. руб.</a:t>
          </a:r>
        </a:p>
      </dgm:t>
    </dgm:pt>
    <dgm:pt modelId="{571CAFF4-9B31-47A5-9323-688EFDCB653C}" type="parTrans" cxnId="{AA563D63-54D5-4FC1-AAF2-68F1A23B5161}">
      <dgm:prSet/>
      <dgm:spPr/>
      <dgm:t>
        <a:bodyPr/>
        <a:lstStyle/>
        <a:p>
          <a:endParaRPr lang="ru-RU" sz="1100">
            <a:latin typeface="Century Gothic" panose="020B0502020202020204" pitchFamily="34" charset="0"/>
          </a:endParaRPr>
        </a:p>
      </dgm:t>
    </dgm:pt>
    <dgm:pt modelId="{77ACA6C2-37FA-429F-B69F-44377E510588}" type="sibTrans" cxnId="{AA563D63-54D5-4FC1-AAF2-68F1A23B5161}">
      <dgm:prSet/>
      <dgm:spPr/>
      <dgm:t>
        <a:bodyPr/>
        <a:lstStyle/>
        <a:p>
          <a:endParaRPr lang="ru-RU" sz="1100">
            <a:latin typeface="Century Gothic" panose="020B0502020202020204" pitchFamily="34" charset="0"/>
          </a:endParaRPr>
        </a:p>
      </dgm:t>
    </dgm:pt>
    <dgm:pt modelId="{860AF0B5-FDB2-4FE4-B2D0-FE924B76514F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52400" prstMaterial="matte">
          <a:bevelT w="127000" h="63500"/>
        </a:sp3d>
      </dgm:spPr>
      <dgm:t>
        <a:bodyPr anchor="ctr"/>
        <a:lstStyle/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Благоустройство общественных территорий –</a:t>
          </a:r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ru-RU" sz="1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41,4 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млн. руб.;</a:t>
          </a:r>
        </a:p>
      </dgm:t>
    </dgm:pt>
    <dgm:pt modelId="{0D896372-2BD8-456E-924F-3CCE83D0FB85}" type="parTrans" cxnId="{04AE8A6B-F79E-4E4D-9382-F3B15A0E1748}">
      <dgm:prSet/>
      <dgm:spPr/>
      <dgm:t>
        <a:bodyPr/>
        <a:lstStyle/>
        <a:p>
          <a:endParaRPr lang="ru-RU" sz="1100">
            <a:latin typeface="Century Gothic" panose="020B0502020202020204" pitchFamily="34" charset="0"/>
          </a:endParaRPr>
        </a:p>
      </dgm:t>
    </dgm:pt>
    <dgm:pt modelId="{8B9298EA-65D3-45DB-85A8-B1BBB3414DC3}" type="sibTrans" cxnId="{04AE8A6B-F79E-4E4D-9382-F3B15A0E1748}">
      <dgm:prSet/>
      <dgm:spPr/>
      <dgm:t>
        <a:bodyPr/>
        <a:lstStyle/>
        <a:p>
          <a:endParaRPr lang="ru-RU" sz="1100">
            <a:latin typeface="Century Gothic" panose="020B0502020202020204" pitchFamily="34" charset="0"/>
          </a:endParaRPr>
        </a:p>
      </dgm:t>
    </dgm:pt>
    <dgm:pt modelId="{CD678161-A462-440A-9A1D-9C217C29F0B5}">
      <dgm:prSet phldrT="[Текст]" custT="1"/>
      <dgm:spPr>
        <a:gradFill rotWithShape="0">
          <a:gsLst>
            <a:gs pos="0">
              <a:srgbClr val="006600"/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ru-RU" sz="1500" b="1" dirty="0">
              <a:latin typeface="Century Gothic" panose="020B0502020202020204" pitchFamily="34" charset="0"/>
            </a:rPr>
            <a:t>Общественные инициативы</a:t>
          </a:r>
        </a:p>
        <a:p>
          <a:r>
            <a:rPr lang="ru-RU" sz="2400" b="1" dirty="0">
              <a:latin typeface="Century Gothic" panose="020B0502020202020204" pitchFamily="34" charset="0"/>
            </a:rPr>
            <a:t>16,4</a:t>
          </a:r>
          <a:r>
            <a:rPr lang="ru-RU" sz="1400" b="1" dirty="0">
              <a:latin typeface="Century Gothic" panose="020B0502020202020204" pitchFamily="34" charset="0"/>
            </a:rPr>
            <a:t>                 млн. руб.</a:t>
          </a:r>
        </a:p>
      </dgm:t>
    </dgm:pt>
    <dgm:pt modelId="{DDF5FFA5-FA7E-4E22-A9CE-B4264F2BE0FF}" type="parTrans" cxnId="{E17FF5EC-28BC-4E89-BC65-C833F6ABA624}">
      <dgm:prSet/>
      <dgm:spPr/>
      <dgm:t>
        <a:bodyPr/>
        <a:lstStyle/>
        <a:p>
          <a:endParaRPr lang="ru-RU" sz="1100">
            <a:latin typeface="Century Gothic" panose="020B0502020202020204" pitchFamily="34" charset="0"/>
          </a:endParaRPr>
        </a:p>
      </dgm:t>
    </dgm:pt>
    <dgm:pt modelId="{FC13DC51-16E5-47B8-A49E-5BEAAE24164F}" type="sibTrans" cxnId="{E17FF5EC-28BC-4E89-BC65-C833F6ABA624}">
      <dgm:prSet/>
      <dgm:spPr/>
      <dgm:t>
        <a:bodyPr/>
        <a:lstStyle/>
        <a:p>
          <a:endParaRPr lang="ru-RU" sz="1100">
            <a:latin typeface="Century Gothic" panose="020B0502020202020204" pitchFamily="34" charset="0"/>
          </a:endParaRPr>
        </a:p>
      </dgm:t>
    </dgm:pt>
    <dgm:pt modelId="{FBB632D4-C708-4DE4-8167-89D110D481D8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52400" prstMaterial="matte">
          <a:bevelT w="127000" h="63500"/>
        </a:sp3d>
      </dgm:spPr>
      <dgm:t>
        <a:bodyPr anchor="ctr"/>
        <a:lstStyle/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Проекты инициативного бюджетирования –</a:t>
          </a:r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ru-RU" sz="1400" b="1" dirty="0">
              <a:solidFill>
                <a:srgbClr val="008000"/>
              </a:solidFill>
              <a:latin typeface="Century Gothic" panose="020B0502020202020204" pitchFamily="34" charset="0"/>
            </a:rPr>
            <a:t>15,3 </a:t>
          </a:r>
          <a:r>
            <a:rPr lang="ru-RU" sz="1200" b="1" dirty="0">
              <a:solidFill>
                <a:srgbClr val="008000"/>
              </a:solidFill>
              <a:latin typeface="Century Gothic" panose="020B0502020202020204" pitchFamily="34" charset="0"/>
            </a:rPr>
            <a:t>млн. руб</a:t>
          </a:r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.;</a:t>
          </a:r>
        </a:p>
      </dgm:t>
    </dgm:pt>
    <dgm:pt modelId="{357BB6F8-FAA1-4359-9DEB-D8A90F31DDB0}" type="parTrans" cxnId="{63B133EE-3902-446F-833B-7A376E7AB9E8}">
      <dgm:prSet/>
      <dgm:spPr/>
      <dgm:t>
        <a:bodyPr/>
        <a:lstStyle/>
        <a:p>
          <a:endParaRPr lang="ru-RU" sz="1100">
            <a:latin typeface="Century Gothic" panose="020B0502020202020204" pitchFamily="34" charset="0"/>
          </a:endParaRPr>
        </a:p>
      </dgm:t>
    </dgm:pt>
    <dgm:pt modelId="{F65E0E53-E08E-4B4E-BECD-7EFC6BC4E268}" type="sibTrans" cxnId="{63B133EE-3902-446F-833B-7A376E7AB9E8}">
      <dgm:prSet/>
      <dgm:spPr/>
      <dgm:t>
        <a:bodyPr/>
        <a:lstStyle/>
        <a:p>
          <a:endParaRPr lang="ru-RU" sz="1100">
            <a:latin typeface="Century Gothic" panose="020B0502020202020204" pitchFamily="34" charset="0"/>
          </a:endParaRPr>
        </a:p>
      </dgm:t>
    </dgm:pt>
    <dgm:pt modelId="{16CA730A-AB74-41FB-8EF7-8678B2F78E3B}">
      <dgm:prSet phldrT="[Текст]" custT="1"/>
      <dgm:spPr>
        <a:gradFill rotWithShape="0">
          <a:gsLst>
            <a:gs pos="23000">
              <a:schemeClr val="accent6">
                <a:lumMod val="50000"/>
              </a:schemeClr>
            </a:gs>
            <a:gs pos="65000">
              <a:srgbClr val="66FF33"/>
            </a:gs>
            <a:gs pos="100000">
              <a:schemeClr val="accent6">
                <a:lumMod val="50000"/>
              </a:schemeClr>
            </a:gs>
          </a:gsLst>
        </a:gradFill>
      </dgm:spPr>
      <dgm:t>
        <a:bodyPr/>
        <a:lstStyle/>
        <a:p>
          <a:r>
            <a:rPr lang="ru-RU" sz="1500" b="1" dirty="0">
              <a:latin typeface="Century Gothic" panose="020B0502020202020204" pitchFamily="34" charset="0"/>
            </a:rPr>
            <a:t>Коммунальная сфера</a:t>
          </a:r>
        </a:p>
        <a:p>
          <a:r>
            <a:rPr lang="ru-RU" sz="2400" b="1" dirty="0">
              <a:latin typeface="Century Gothic" panose="020B0502020202020204" pitchFamily="34" charset="0"/>
            </a:rPr>
            <a:t>16,9  </a:t>
          </a:r>
          <a:r>
            <a:rPr lang="ru-RU" sz="1100" b="1" dirty="0">
              <a:latin typeface="Century Gothic" panose="020B0502020202020204" pitchFamily="34" charset="0"/>
            </a:rPr>
            <a:t>                                  </a:t>
          </a:r>
          <a:r>
            <a:rPr lang="ru-RU" sz="1200" b="1" dirty="0">
              <a:latin typeface="Century Gothic" panose="020B0502020202020204" pitchFamily="34" charset="0"/>
            </a:rPr>
            <a:t>млн. руб.</a:t>
          </a:r>
        </a:p>
      </dgm:t>
    </dgm:pt>
    <dgm:pt modelId="{4F58578C-FE72-4767-A77D-F4BC6DA8D65A}" type="parTrans" cxnId="{0AD6E48A-D3D0-49BD-BD3A-EC14DB37D8C5}">
      <dgm:prSet/>
      <dgm:spPr/>
      <dgm:t>
        <a:bodyPr/>
        <a:lstStyle/>
        <a:p>
          <a:endParaRPr lang="ru-RU" sz="1100">
            <a:latin typeface="Century Gothic" panose="020B0502020202020204" pitchFamily="34" charset="0"/>
          </a:endParaRPr>
        </a:p>
      </dgm:t>
    </dgm:pt>
    <dgm:pt modelId="{354F2EEF-4E1C-4640-AA4B-D1F4C3DF66A7}" type="sibTrans" cxnId="{0AD6E48A-D3D0-49BD-BD3A-EC14DB37D8C5}">
      <dgm:prSet/>
      <dgm:spPr/>
      <dgm:t>
        <a:bodyPr/>
        <a:lstStyle/>
        <a:p>
          <a:endParaRPr lang="ru-RU" sz="1100">
            <a:latin typeface="Century Gothic" panose="020B0502020202020204" pitchFamily="34" charset="0"/>
          </a:endParaRPr>
        </a:p>
      </dgm:t>
    </dgm:pt>
    <dgm:pt modelId="{445D1755-0A95-49C0-B2EC-46FC9CE618AC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anchor="b"/>
        <a:lstStyle/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Приобретение теплового комплекса д. Брагино – </a:t>
          </a:r>
          <a:r>
            <a:rPr lang="ru-RU" sz="1400" b="1" dirty="0">
              <a:solidFill>
                <a:srgbClr val="006600"/>
              </a:solidFill>
              <a:latin typeface="Century Gothic" panose="020B0502020202020204" pitchFamily="34" charset="0"/>
            </a:rPr>
            <a:t>9,0</a:t>
          </a:r>
          <a:r>
            <a:rPr lang="ru-RU" sz="1200" b="1" dirty="0">
              <a:solidFill>
                <a:srgbClr val="006600"/>
              </a:solidFill>
              <a:latin typeface="Century Gothic" panose="020B0502020202020204" pitchFamily="34" charset="0"/>
            </a:rPr>
            <a:t> млн. руб.;</a:t>
          </a:r>
        </a:p>
      </dgm:t>
    </dgm:pt>
    <dgm:pt modelId="{7AC6D05E-E56B-446D-8175-60010CB85560}" type="parTrans" cxnId="{57A61DEC-2F5B-4387-BA98-A0B19C1BD9D5}">
      <dgm:prSet/>
      <dgm:spPr/>
      <dgm:t>
        <a:bodyPr/>
        <a:lstStyle/>
        <a:p>
          <a:endParaRPr lang="ru-RU" sz="1100">
            <a:latin typeface="Century Gothic" panose="020B0502020202020204" pitchFamily="34" charset="0"/>
          </a:endParaRPr>
        </a:p>
      </dgm:t>
    </dgm:pt>
    <dgm:pt modelId="{F0FE0621-38E5-45EE-AC79-365B1C0CCC58}" type="sibTrans" cxnId="{57A61DEC-2F5B-4387-BA98-A0B19C1BD9D5}">
      <dgm:prSet/>
      <dgm:spPr/>
      <dgm:t>
        <a:bodyPr/>
        <a:lstStyle/>
        <a:p>
          <a:endParaRPr lang="ru-RU" sz="1100">
            <a:latin typeface="Century Gothic" panose="020B0502020202020204" pitchFamily="34" charset="0"/>
          </a:endParaRPr>
        </a:p>
      </dgm:t>
    </dgm:pt>
    <dgm:pt modelId="{C3644F30-6102-466A-97CC-9BF602CC344F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anchor="t"/>
        <a:lstStyle/>
        <a:p>
          <a:pPr algn="l"/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Ремонты учреждений – </a:t>
          </a:r>
          <a:r>
            <a:rPr lang="ru-RU" sz="1400" b="1" dirty="0">
              <a:solidFill>
                <a:srgbClr val="0070C0"/>
              </a:solidFill>
              <a:latin typeface="Century Gothic" panose="020B0502020202020204" pitchFamily="34" charset="0"/>
            </a:rPr>
            <a:t>88,6</a:t>
          </a:r>
          <a:r>
            <a:rPr lang="ru-RU" sz="1200" b="1" dirty="0">
              <a:solidFill>
                <a:srgbClr val="0070C0"/>
              </a:solidFill>
              <a:latin typeface="Century Gothic" panose="020B0502020202020204" pitchFamily="34" charset="0"/>
            </a:rPr>
            <a:t> млн. руб.;</a:t>
          </a:r>
        </a:p>
      </dgm:t>
    </dgm:pt>
    <dgm:pt modelId="{9DEE08BC-3610-4A90-AC3C-2BE5B00DB6E4}" type="parTrans" cxnId="{8EDBA285-9BDF-4B63-AFA9-265CC8319AF9}">
      <dgm:prSet/>
      <dgm:spPr/>
      <dgm:t>
        <a:bodyPr/>
        <a:lstStyle/>
        <a:p>
          <a:endParaRPr lang="ru-RU"/>
        </a:p>
      </dgm:t>
    </dgm:pt>
    <dgm:pt modelId="{EE2FF1D1-3429-4803-BD4A-8106D130EDDF}" type="sibTrans" cxnId="{8EDBA285-9BDF-4B63-AFA9-265CC8319AF9}">
      <dgm:prSet/>
      <dgm:spPr/>
      <dgm:t>
        <a:bodyPr/>
        <a:lstStyle/>
        <a:p>
          <a:endParaRPr lang="ru-RU"/>
        </a:p>
      </dgm:t>
    </dgm:pt>
    <dgm:pt modelId="{A984C620-5362-4833-8C87-4CDC0BC5E412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anchor="t"/>
        <a:lstStyle/>
        <a:p>
          <a:pPr algn="l"/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Устройство спортивных площадок, лыжероллерной трассы –</a:t>
          </a:r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ru-RU" sz="1400" b="1" dirty="0">
              <a:solidFill>
                <a:srgbClr val="0070C0"/>
              </a:solidFill>
              <a:latin typeface="Century Gothic" panose="020B0502020202020204" pitchFamily="34" charset="0"/>
            </a:rPr>
            <a:t>23,5 </a:t>
          </a:r>
          <a:r>
            <a:rPr lang="ru-RU" sz="1200" b="1" dirty="0">
              <a:solidFill>
                <a:srgbClr val="0070C0"/>
              </a:solidFill>
              <a:latin typeface="Century Gothic" panose="020B0502020202020204" pitchFamily="34" charset="0"/>
            </a:rPr>
            <a:t>млн. руб.;</a:t>
          </a:r>
        </a:p>
      </dgm:t>
    </dgm:pt>
    <dgm:pt modelId="{09F140D8-D2AF-41A0-B41B-6EA2DAEF8F6E}" type="parTrans" cxnId="{FA330747-D6C7-4590-9D07-DB6E8C70D5C1}">
      <dgm:prSet/>
      <dgm:spPr/>
      <dgm:t>
        <a:bodyPr/>
        <a:lstStyle/>
        <a:p>
          <a:endParaRPr lang="ru-RU"/>
        </a:p>
      </dgm:t>
    </dgm:pt>
    <dgm:pt modelId="{31833677-937F-4637-B3DD-7876EA6C0646}" type="sibTrans" cxnId="{FA330747-D6C7-4590-9D07-DB6E8C70D5C1}">
      <dgm:prSet/>
      <dgm:spPr/>
      <dgm:t>
        <a:bodyPr/>
        <a:lstStyle/>
        <a:p>
          <a:endParaRPr lang="ru-RU"/>
        </a:p>
      </dgm:t>
    </dgm:pt>
    <dgm:pt modelId="{1A4A8FCD-FB22-4415-ADDF-E4F0C0154AD1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anchor="t"/>
        <a:lstStyle/>
        <a:p>
          <a:pPr algn="l"/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Оснащение оборудованием – </a:t>
          </a:r>
          <a:r>
            <a:rPr lang="ru-RU" sz="1400" b="1" dirty="0">
              <a:solidFill>
                <a:srgbClr val="0070C0"/>
              </a:solidFill>
              <a:latin typeface="Century Gothic" panose="020B0502020202020204" pitchFamily="34" charset="0"/>
            </a:rPr>
            <a:t>10,1 </a:t>
          </a:r>
          <a:r>
            <a:rPr lang="ru-RU" sz="1200" b="1" dirty="0">
              <a:solidFill>
                <a:srgbClr val="0070C0"/>
              </a:solidFill>
              <a:latin typeface="Century Gothic" panose="020B0502020202020204" pitchFamily="34" charset="0"/>
            </a:rPr>
            <a:t>млн. руб.</a:t>
          </a:r>
        </a:p>
      </dgm:t>
    </dgm:pt>
    <dgm:pt modelId="{07388302-E44E-4BFD-A9D6-13B518472A7F}" type="parTrans" cxnId="{5128F957-7F8E-40BC-B68D-C4276E07E8DA}">
      <dgm:prSet/>
      <dgm:spPr/>
      <dgm:t>
        <a:bodyPr/>
        <a:lstStyle/>
        <a:p>
          <a:endParaRPr lang="ru-RU"/>
        </a:p>
      </dgm:t>
    </dgm:pt>
    <dgm:pt modelId="{1625B9A6-F4F5-4330-9334-9FEA94DD49DE}" type="sibTrans" cxnId="{5128F957-7F8E-40BC-B68D-C4276E07E8DA}">
      <dgm:prSet/>
      <dgm:spPr/>
      <dgm:t>
        <a:bodyPr/>
        <a:lstStyle/>
        <a:p>
          <a:endParaRPr lang="ru-RU"/>
        </a:p>
      </dgm:t>
    </dgm:pt>
    <dgm:pt modelId="{0465BBF5-047C-4E9E-A6E2-BE99BFC9C68B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52400" prstMaterial="matte">
          <a:bevelT w="127000" h="63500"/>
        </a:sp3d>
      </dgm:spPr>
      <dgm:t>
        <a:bodyPr anchor="ctr"/>
        <a:lstStyle/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Освещение населенных пунктов – </a:t>
          </a:r>
          <a:r>
            <a:rPr lang="ru-RU" sz="1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1,1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млн. руб.;</a:t>
          </a:r>
        </a:p>
      </dgm:t>
    </dgm:pt>
    <dgm:pt modelId="{81CD879A-F943-4809-AF29-E8D175010978}" type="parTrans" cxnId="{E87996E8-9A92-49E2-9967-002A49E8F4E5}">
      <dgm:prSet/>
      <dgm:spPr/>
      <dgm:t>
        <a:bodyPr/>
        <a:lstStyle/>
        <a:p>
          <a:endParaRPr lang="ru-RU"/>
        </a:p>
      </dgm:t>
    </dgm:pt>
    <dgm:pt modelId="{78128EEC-AE65-4AE2-B57A-24D58DA60435}" type="sibTrans" cxnId="{E87996E8-9A92-49E2-9967-002A49E8F4E5}">
      <dgm:prSet/>
      <dgm:spPr/>
      <dgm:t>
        <a:bodyPr/>
        <a:lstStyle/>
        <a:p>
          <a:endParaRPr lang="ru-RU"/>
        </a:p>
      </dgm:t>
    </dgm:pt>
    <dgm:pt modelId="{C7986909-3A63-419A-BC30-CB5FC881BC2D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52400" prstMaterial="matte">
          <a:bevelT w="127000" h="63500"/>
        </a:sp3d>
      </dgm:spPr>
      <dgm:t>
        <a:bodyPr anchor="ctr"/>
        <a:lstStyle/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Строительство и ремонт дорог – </a:t>
          </a:r>
          <a:r>
            <a:rPr lang="ru-RU" sz="1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169,2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млн. руб.</a:t>
          </a:r>
        </a:p>
      </dgm:t>
    </dgm:pt>
    <dgm:pt modelId="{2577A18A-C2AD-459D-9562-DD779799D958}" type="parTrans" cxnId="{837A7672-3853-4B4D-AC27-82DECC99DAD8}">
      <dgm:prSet/>
      <dgm:spPr/>
      <dgm:t>
        <a:bodyPr/>
        <a:lstStyle/>
        <a:p>
          <a:endParaRPr lang="ru-RU"/>
        </a:p>
      </dgm:t>
    </dgm:pt>
    <dgm:pt modelId="{504B6B27-03BA-494B-AD88-9BD583EE1361}" type="sibTrans" cxnId="{837A7672-3853-4B4D-AC27-82DECC99DAD8}">
      <dgm:prSet/>
      <dgm:spPr/>
      <dgm:t>
        <a:bodyPr/>
        <a:lstStyle/>
        <a:p>
          <a:endParaRPr lang="ru-RU"/>
        </a:p>
      </dgm:t>
    </dgm:pt>
    <dgm:pt modelId="{CB24C1A5-ACB8-4156-A3B2-67DC99D8C154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anchor="b"/>
        <a:lstStyle/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Ремонт системы водоснабжения с. Черная – </a:t>
          </a:r>
          <a:r>
            <a:rPr lang="ru-RU" sz="1400" b="1" dirty="0">
              <a:solidFill>
                <a:srgbClr val="006600"/>
              </a:solidFill>
              <a:latin typeface="Century Gothic" panose="020B0502020202020204" pitchFamily="34" charset="0"/>
            </a:rPr>
            <a:t>2,3</a:t>
          </a:r>
          <a:r>
            <a:rPr lang="ru-RU" sz="1200" b="1" dirty="0">
              <a:solidFill>
                <a:srgbClr val="006600"/>
              </a:solidFill>
              <a:latin typeface="Century Gothic" panose="020B0502020202020204" pitchFamily="34" charset="0"/>
            </a:rPr>
            <a:t> млн. руб.;</a:t>
          </a:r>
        </a:p>
      </dgm:t>
    </dgm:pt>
    <dgm:pt modelId="{026FDD6A-2BE8-431C-89D1-83CF96C97FD8}" type="parTrans" cxnId="{B5B3CCCF-2918-4EB5-A150-47C9AF253662}">
      <dgm:prSet/>
      <dgm:spPr/>
      <dgm:t>
        <a:bodyPr/>
        <a:lstStyle/>
        <a:p>
          <a:endParaRPr lang="ru-RU"/>
        </a:p>
      </dgm:t>
    </dgm:pt>
    <dgm:pt modelId="{E735A990-D0E1-43DB-B01B-B98D130E1E85}" type="sibTrans" cxnId="{B5B3CCCF-2918-4EB5-A150-47C9AF253662}">
      <dgm:prSet/>
      <dgm:spPr/>
      <dgm:t>
        <a:bodyPr/>
        <a:lstStyle/>
        <a:p>
          <a:endParaRPr lang="ru-RU"/>
        </a:p>
      </dgm:t>
    </dgm:pt>
    <dgm:pt modelId="{BF84F415-0E93-495E-B9D3-12DC4F89CA95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52400" prstMaterial="matte">
          <a:bevelT w="127000" h="63500"/>
        </a:sp3d>
      </dgm:spPr>
      <dgm:t>
        <a:bodyPr anchor="ctr"/>
        <a:lstStyle/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Проекты с участием самообложения граждан – </a:t>
          </a:r>
          <a:r>
            <a:rPr lang="ru-RU" sz="1400" b="1" dirty="0">
              <a:solidFill>
                <a:srgbClr val="008000"/>
              </a:solidFill>
              <a:latin typeface="Century Gothic" panose="020B0502020202020204" pitchFamily="34" charset="0"/>
            </a:rPr>
            <a:t>1,1 </a:t>
          </a:r>
          <a:r>
            <a:rPr lang="ru-RU" sz="1200" b="1" dirty="0">
              <a:solidFill>
                <a:srgbClr val="008000"/>
              </a:solidFill>
              <a:latin typeface="Century Gothic" panose="020B0502020202020204" pitchFamily="34" charset="0"/>
            </a:rPr>
            <a:t>млн. руб</a:t>
          </a:r>
          <a:r>
            <a:rPr lang="ru-RU" sz="1200" dirty="0">
              <a:solidFill>
                <a:srgbClr val="008000"/>
              </a:solidFill>
              <a:latin typeface="Century Gothic" panose="020B0502020202020204" pitchFamily="34" charset="0"/>
            </a:rPr>
            <a:t>.</a:t>
          </a:r>
        </a:p>
      </dgm:t>
    </dgm:pt>
    <dgm:pt modelId="{75D9EAB3-5624-4AC7-A7E5-67376F458536}" type="parTrans" cxnId="{17C69DDD-CDD9-4B34-A846-E8F7768222D3}">
      <dgm:prSet/>
      <dgm:spPr/>
      <dgm:t>
        <a:bodyPr/>
        <a:lstStyle/>
        <a:p>
          <a:endParaRPr lang="ru-RU"/>
        </a:p>
      </dgm:t>
    </dgm:pt>
    <dgm:pt modelId="{12A2CA0B-B302-474E-AC00-704D34E83ED4}" type="sibTrans" cxnId="{17C69DDD-CDD9-4B34-A846-E8F7768222D3}">
      <dgm:prSet/>
      <dgm:spPr/>
      <dgm:t>
        <a:bodyPr/>
        <a:lstStyle/>
        <a:p>
          <a:endParaRPr lang="ru-RU"/>
        </a:p>
      </dgm:t>
    </dgm:pt>
    <dgm:pt modelId="{093CB688-96EA-4977-8AD1-A444654AC88E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anchor="b"/>
        <a:lstStyle/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Приобретение специализированной машины – </a:t>
          </a:r>
          <a:r>
            <a:rPr lang="ru-RU" sz="1400" b="1" dirty="0">
              <a:solidFill>
                <a:srgbClr val="006600"/>
              </a:solidFill>
              <a:latin typeface="Century Gothic" panose="020B0502020202020204" pitchFamily="34" charset="0"/>
            </a:rPr>
            <a:t>3,8</a:t>
          </a:r>
          <a:r>
            <a:rPr lang="ru-RU" sz="1200" b="1" dirty="0">
              <a:solidFill>
                <a:srgbClr val="006600"/>
              </a:solidFill>
              <a:latin typeface="Century Gothic" panose="020B0502020202020204" pitchFamily="34" charset="0"/>
            </a:rPr>
            <a:t> млн. руб.</a:t>
          </a:r>
        </a:p>
      </dgm:t>
    </dgm:pt>
    <dgm:pt modelId="{9FC6C0CD-F1A3-4D76-ACEC-1AC42EA8F1D0}" type="parTrans" cxnId="{74C4E053-BA02-41FC-B53C-294DCE759B59}">
      <dgm:prSet/>
      <dgm:spPr/>
      <dgm:t>
        <a:bodyPr/>
        <a:lstStyle/>
        <a:p>
          <a:endParaRPr lang="ru-RU"/>
        </a:p>
      </dgm:t>
    </dgm:pt>
    <dgm:pt modelId="{508C361D-AFDD-4ED3-90D2-802E903AD0F4}" type="sibTrans" cxnId="{74C4E053-BA02-41FC-B53C-294DCE759B59}">
      <dgm:prSet/>
      <dgm:spPr/>
      <dgm:t>
        <a:bodyPr/>
        <a:lstStyle/>
        <a:p>
          <a:endParaRPr lang="ru-RU"/>
        </a:p>
      </dgm:t>
    </dgm:pt>
    <dgm:pt modelId="{6EFC1C0B-455C-4C7E-96F0-3C1411100C7F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 anchor="b"/>
        <a:lstStyle/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Реконструкция системы водоотведения – </a:t>
          </a:r>
          <a:r>
            <a:rPr lang="ru-RU" sz="1400" b="1" dirty="0">
              <a:solidFill>
                <a:srgbClr val="006600"/>
              </a:solidFill>
              <a:latin typeface="Century Gothic" panose="020B0502020202020204" pitchFamily="34" charset="0"/>
            </a:rPr>
            <a:t>1,5</a:t>
          </a:r>
          <a:r>
            <a:rPr lang="ru-RU" sz="1200" b="1" dirty="0">
              <a:solidFill>
                <a:srgbClr val="006600"/>
              </a:solidFill>
              <a:latin typeface="Century Gothic" panose="020B0502020202020204" pitchFamily="34" charset="0"/>
            </a:rPr>
            <a:t> млн. руб.;</a:t>
          </a:r>
        </a:p>
      </dgm:t>
    </dgm:pt>
    <dgm:pt modelId="{DA94ED64-4FC9-4672-84EB-282FF7457DED}" type="parTrans" cxnId="{CC3FF0EB-31A8-4154-B997-E4B99C3B91A1}">
      <dgm:prSet/>
      <dgm:spPr/>
      <dgm:t>
        <a:bodyPr/>
        <a:lstStyle/>
        <a:p>
          <a:endParaRPr lang="ru-RU"/>
        </a:p>
      </dgm:t>
    </dgm:pt>
    <dgm:pt modelId="{BCA44942-5B53-4608-B5AF-3C573AA07694}" type="sibTrans" cxnId="{CC3FF0EB-31A8-4154-B997-E4B99C3B91A1}">
      <dgm:prSet/>
      <dgm:spPr/>
      <dgm:t>
        <a:bodyPr/>
        <a:lstStyle/>
        <a:p>
          <a:endParaRPr lang="ru-RU"/>
        </a:p>
      </dgm:t>
    </dgm:pt>
    <dgm:pt modelId="{80DD410A-0346-4FE5-81E8-ABB7C3A90CB3}" type="pres">
      <dgm:prSet presAssocID="{63B1D468-2B8A-40E5-8F99-68F789577D5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C7B61D6-0901-49EE-9B1D-B1FD84F70A16}" type="pres">
      <dgm:prSet presAssocID="{63B1D468-2B8A-40E5-8F99-68F789577D5E}" presName="children" presStyleCnt="0"/>
      <dgm:spPr/>
    </dgm:pt>
    <dgm:pt modelId="{F36B0D4E-1F73-4A06-8790-F3EC891BE5FD}" type="pres">
      <dgm:prSet presAssocID="{63B1D468-2B8A-40E5-8F99-68F789577D5E}" presName="child1group" presStyleCnt="0"/>
      <dgm:spPr/>
    </dgm:pt>
    <dgm:pt modelId="{F4013968-6D9E-41B1-AF6E-55692E7107CC}" type="pres">
      <dgm:prSet presAssocID="{63B1D468-2B8A-40E5-8F99-68F789577D5E}" presName="child1" presStyleLbl="bgAcc1" presStyleIdx="0" presStyleCnt="4" custScaleX="140859" custScaleY="97853" custLinFactNeighborX="-18816" custLinFactNeighborY="-1073"/>
      <dgm:spPr/>
    </dgm:pt>
    <dgm:pt modelId="{5B7B9C37-618D-4244-ADF8-F49A30E93EDE}" type="pres">
      <dgm:prSet presAssocID="{63B1D468-2B8A-40E5-8F99-68F789577D5E}" presName="child1Text" presStyleLbl="bgAcc1" presStyleIdx="0" presStyleCnt="4">
        <dgm:presLayoutVars>
          <dgm:bulletEnabled val="1"/>
        </dgm:presLayoutVars>
      </dgm:prSet>
      <dgm:spPr/>
    </dgm:pt>
    <dgm:pt modelId="{5D27DFFF-FA72-4C77-875B-710AB5F4B06F}" type="pres">
      <dgm:prSet presAssocID="{63B1D468-2B8A-40E5-8F99-68F789577D5E}" presName="child2group" presStyleCnt="0"/>
      <dgm:spPr/>
    </dgm:pt>
    <dgm:pt modelId="{92C2E129-6E7E-4C46-BDA8-7F0AD78451A8}" type="pres">
      <dgm:prSet presAssocID="{63B1D468-2B8A-40E5-8F99-68F789577D5E}" presName="child2" presStyleLbl="bgAcc1" presStyleIdx="1" presStyleCnt="4" custScaleX="140859" custLinFactNeighborX="17576"/>
      <dgm:spPr/>
    </dgm:pt>
    <dgm:pt modelId="{FF2D180D-6DEF-4BF2-97B3-408256420897}" type="pres">
      <dgm:prSet presAssocID="{63B1D468-2B8A-40E5-8F99-68F789577D5E}" presName="child2Text" presStyleLbl="bgAcc1" presStyleIdx="1" presStyleCnt="4">
        <dgm:presLayoutVars>
          <dgm:bulletEnabled val="1"/>
        </dgm:presLayoutVars>
      </dgm:prSet>
      <dgm:spPr/>
    </dgm:pt>
    <dgm:pt modelId="{47F3EA09-0E8F-4A89-B7C6-DE78A97FD6A0}" type="pres">
      <dgm:prSet presAssocID="{63B1D468-2B8A-40E5-8F99-68F789577D5E}" presName="child3group" presStyleCnt="0"/>
      <dgm:spPr/>
    </dgm:pt>
    <dgm:pt modelId="{986F11D1-6514-46E6-A082-E6C1F8C35C72}" type="pres">
      <dgm:prSet presAssocID="{63B1D468-2B8A-40E5-8F99-68F789577D5E}" presName="child3" presStyleLbl="bgAcc1" presStyleIdx="2" presStyleCnt="4" custScaleX="140859" custLinFactNeighborX="17576"/>
      <dgm:spPr/>
    </dgm:pt>
    <dgm:pt modelId="{69AE338B-EE3C-4724-A66F-B333C0C0D5A1}" type="pres">
      <dgm:prSet presAssocID="{63B1D468-2B8A-40E5-8F99-68F789577D5E}" presName="child3Text" presStyleLbl="bgAcc1" presStyleIdx="2" presStyleCnt="4">
        <dgm:presLayoutVars>
          <dgm:bulletEnabled val="1"/>
        </dgm:presLayoutVars>
      </dgm:prSet>
      <dgm:spPr/>
    </dgm:pt>
    <dgm:pt modelId="{FC333F34-4722-423A-9B57-C4F8CAF90A23}" type="pres">
      <dgm:prSet presAssocID="{63B1D468-2B8A-40E5-8F99-68F789577D5E}" presName="child4group" presStyleCnt="0"/>
      <dgm:spPr/>
    </dgm:pt>
    <dgm:pt modelId="{43C8F1F9-188A-4C28-91E8-BCE8F9C344BB}" type="pres">
      <dgm:prSet presAssocID="{63B1D468-2B8A-40E5-8F99-68F789577D5E}" presName="child4" presStyleLbl="bgAcc1" presStyleIdx="3" presStyleCnt="4" custScaleX="140859" custScaleY="102768" custLinFactNeighborX="-18816" custLinFactNeighborY="-1453"/>
      <dgm:spPr/>
    </dgm:pt>
    <dgm:pt modelId="{9C3A2F0B-1562-4EBC-9249-8A1CA6164375}" type="pres">
      <dgm:prSet presAssocID="{63B1D468-2B8A-40E5-8F99-68F789577D5E}" presName="child4Text" presStyleLbl="bgAcc1" presStyleIdx="3" presStyleCnt="4">
        <dgm:presLayoutVars>
          <dgm:bulletEnabled val="1"/>
        </dgm:presLayoutVars>
      </dgm:prSet>
      <dgm:spPr/>
    </dgm:pt>
    <dgm:pt modelId="{9EAE09DA-A95F-45CF-BD92-4DE5BDA5AFE7}" type="pres">
      <dgm:prSet presAssocID="{63B1D468-2B8A-40E5-8F99-68F789577D5E}" presName="childPlaceholder" presStyleCnt="0"/>
      <dgm:spPr/>
    </dgm:pt>
    <dgm:pt modelId="{74120A03-8119-4219-9C74-7CB0B3368C8D}" type="pres">
      <dgm:prSet presAssocID="{63B1D468-2B8A-40E5-8F99-68F789577D5E}" presName="circle" presStyleCnt="0"/>
      <dgm:spPr/>
    </dgm:pt>
    <dgm:pt modelId="{38791B62-27F9-42F9-AD38-3E6FFFD4D22E}" type="pres">
      <dgm:prSet presAssocID="{63B1D468-2B8A-40E5-8F99-68F789577D5E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3E548DF-0415-41C0-84E2-8B8DFB2DC00C}" type="pres">
      <dgm:prSet presAssocID="{63B1D468-2B8A-40E5-8F99-68F789577D5E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91344708-86B7-4294-86B0-45F1D7FB8908}" type="pres">
      <dgm:prSet presAssocID="{63B1D468-2B8A-40E5-8F99-68F789577D5E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AEA483A1-B769-4157-8376-EA3AB60C4BE0}" type="pres">
      <dgm:prSet presAssocID="{63B1D468-2B8A-40E5-8F99-68F789577D5E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8F0E294B-7BB9-4E6C-90AF-43608DBC552B}" type="pres">
      <dgm:prSet presAssocID="{63B1D468-2B8A-40E5-8F99-68F789577D5E}" presName="quadrantPlaceholder" presStyleCnt="0"/>
      <dgm:spPr/>
    </dgm:pt>
    <dgm:pt modelId="{142E4CC9-BD22-4405-9104-A647298CCE0F}" type="pres">
      <dgm:prSet presAssocID="{63B1D468-2B8A-40E5-8F99-68F789577D5E}" presName="center1" presStyleLbl="fgShp" presStyleIdx="0" presStyleCnt="2" custLinFactNeighborY="-3231"/>
      <dgm:spPr>
        <a:solidFill>
          <a:schemeClr val="accent5">
            <a:tint val="40000"/>
            <a:hueOff val="0"/>
            <a:satOff val="0"/>
            <a:lumOff val="0"/>
            <a:alpha val="0"/>
          </a:schemeClr>
        </a:solidFill>
      </dgm:spPr>
    </dgm:pt>
    <dgm:pt modelId="{3D432C92-C7BF-4CC2-AA37-2B9630207ECB}" type="pres">
      <dgm:prSet presAssocID="{63B1D468-2B8A-40E5-8F99-68F789577D5E}" presName="center2" presStyleLbl="fgShp" presStyleIdx="1" presStyleCnt="2"/>
      <dgm:spPr>
        <a:solidFill>
          <a:schemeClr val="accent5">
            <a:tint val="40000"/>
            <a:hueOff val="0"/>
            <a:satOff val="0"/>
            <a:lumOff val="0"/>
            <a:alpha val="0"/>
          </a:schemeClr>
        </a:solidFill>
      </dgm:spPr>
    </dgm:pt>
  </dgm:ptLst>
  <dgm:cxnLst>
    <dgm:cxn modelId="{83348511-AFEE-44FE-9235-AD6F9B82338C}" type="presOf" srcId="{445D1755-0A95-49C0-B2EC-46FC9CE618AC}" destId="{9C3A2F0B-1562-4EBC-9249-8A1CA6164375}" srcOrd="1" destOrd="0" presId="urn:microsoft.com/office/officeart/2005/8/layout/cycle4"/>
    <dgm:cxn modelId="{DF7D4915-1D7A-452F-B73D-27894AC7F1B0}" type="presOf" srcId="{CD678161-A462-440A-9A1D-9C217C29F0B5}" destId="{91344708-86B7-4294-86B0-45F1D7FB8908}" srcOrd="0" destOrd="0" presId="urn:microsoft.com/office/officeart/2005/8/layout/cycle4"/>
    <dgm:cxn modelId="{5661CD16-4EA0-444C-8FB2-76E069811632}" type="presOf" srcId="{B1055CA0-84A6-4989-8DED-DA60F74EF5AE}" destId="{B3E548DF-0415-41C0-84E2-8B8DFB2DC00C}" srcOrd="0" destOrd="0" presId="urn:microsoft.com/office/officeart/2005/8/layout/cycle4"/>
    <dgm:cxn modelId="{65F23E23-94CC-4A0B-A61F-D03BE51BB4C1}" type="presOf" srcId="{C3644F30-6102-466A-97CC-9BF602CC344F}" destId="{5B7B9C37-618D-4244-ADF8-F49A30E93EDE}" srcOrd="1" destOrd="1" presId="urn:microsoft.com/office/officeart/2005/8/layout/cycle4"/>
    <dgm:cxn modelId="{C81F3126-FD9F-4B04-8BB3-5D1310F5A640}" type="presOf" srcId="{445D1755-0A95-49C0-B2EC-46FC9CE618AC}" destId="{43C8F1F9-188A-4C28-91E8-BCE8F9C344BB}" srcOrd="0" destOrd="0" presId="urn:microsoft.com/office/officeart/2005/8/layout/cycle4"/>
    <dgm:cxn modelId="{3C218734-783B-4108-8842-CCEF8C7080D2}" type="presOf" srcId="{C7986909-3A63-419A-BC30-CB5FC881BC2D}" destId="{FF2D180D-6DEF-4BF2-97B3-408256420897}" srcOrd="1" destOrd="2" presId="urn:microsoft.com/office/officeart/2005/8/layout/cycle4"/>
    <dgm:cxn modelId="{C352FA34-8523-45AD-9D04-6B5C2059D719}" type="presOf" srcId="{FBB632D4-C708-4DE4-8167-89D110D481D8}" destId="{69AE338B-EE3C-4724-A66F-B333C0C0D5A1}" srcOrd="1" destOrd="0" presId="urn:microsoft.com/office/officeart/2005/8/layout/cycle4"/>
    <dgm:cxn modelId="{AAB14A36-61E5-499F-937A-BD9927CC2544}" type="presOf" srcId="{1A4A8FCD-FB22-4415-ADDF-E4F0C0154AD1}" destId="{F4013968-6D9E-41B1-AF6E-55692E7107CC}" srcOrd="0" destOrd="3" presId="urn:microsoft.com/office/officeart/2005/8/layout/cycle4"/>
    <dgm:cxn modelId="{64AE0E3C-4440-4B42-9E80-60E20EFFFD61}" type="presOf" srcId="{BF84F415-0E93-495E-B9D3-12DC4F89CA95}" destId="{986F11D1-6514-46E6-A082-E6C1F8C35C72}" srcOrd="0" destOrd="1" presId="urn:microsoft.com/office/officeart/2005/8/layout/cycle4"/>
    <dgm:cxn modelId="{EC00835E-1C4E-4952-A131-0499F11B101D}" type="presOf" srcId="{CB24C1A5-ACB8-4156-A3B2-67DC99D8C154}" destId="{43C8F1F9-188A-4C28-91E8-BCE8F9C344BB}" srcOrd="0" destOrd="1" presId="urn:microsoft.com/office/officeart/2005/8/layout/cycle4"/>
    <dgm:cxn modelId="{627B2760-04D0-4C04-A145-47FAB561D977}" type="presOf" srcId="{860AF0B5-FDB2-4FE4-B2D0-FE924B76514F}" destId="{FF2D180D-6DEF-4BF2-97B3-408256420897}" srcOrd="1" destOrd="0" presId="urn:microsoft.com/office/officeart/2005/8/layout/cycle4"/>
    <dgm:cxn modelId="{9796BD62-2CBF-410C-9762-601767CA71BD}" type="presOf" srcId="{BF84F415-0E93-495E-B9D3-12DC4F89CA95}" destId="{69AE338B-EE3C-4724-A66F-B333C0C0D5A1}" srcOrd="1" destOrd="1" presId="urn:microsoft.com/office/officeart/2005/8/layout/cycle4"/>
    <dgm:cxn modelId="{AA563D63-54D5-4FC1-AAF2-68F1A23B5161}" srcId="{63B1D468-2B8A-40E5-8F99-68F789577D5E}" destId="{B1055CA0-84A6-4989-8DED-DA60F74EF5AE}" srcOrd="1" destOrd="0" parTransId="{571CAFF4-9B31-47A5-9323-688EFDCB653C}" sibTransId="{77ACA6C2-37FA-429F-B69F-44377E510588}"/>
    <dgm:cxn modelId="{33C0EF64-648D-4662-A835-EB6638C7E41E}" type="presOf" srcId="{16CA730A-AB74-41FB-8EF7-8678B2F78E3B}" destId="{AEA483A1-B769-4157-8376-EA3AB60C4BE0}" srcOrd="0" destOrd="0" presId="urn:microsoft.com/office/officeart/2005/8/layout/cycle4"/>
    <dgm:cxn modelId="{FA330747-D6C7-4590-9D07-DB6E8C70D5C1}" srcId="{5E73B389-7626-4A84-A840-D0500F493BBA}" destId="{A984C620-5362-4833-8C87-4CDC0BC5E412}" srcOrd="2" destOrd="0" parTransId="{09F140D8-D2AF-41A0-B41B-6EA2DAEF8F6E}" sibTransId="{31833677-937F-4637-B3DD-7876EA6C0646}"/>
    <dgm:cxn modelId="{D34E9F69-27F2-4322-9604-B1241F204BAB}" type="presOf" srcId="{6EFC1C0B-455C-4C7E-96F0-3C1411100C7F}" destId="{9C3A2F0B-1562-4EBC-9249-8A1CA6164375}" srcOrd="1" destOrd="2" presId="urn:microsoft.com/office/officeart/2005/8/layout/cycle4"/>
    <dgm:cxn modelId="{04AE8A6B-F79E-4E4D-9382-F3B15A0E1748}" srcId="{B1055CA0-84A6-4989-8DED-DA60F74EF5AE}" destId="{860AF0B5-FDB2-4FE4-B2D0-FE924B76514F}" srcOrd="0" destOrd="0" parTransId="{0D896372-2BD8-456E-924F-3CCE83D0FB85}" sibTransId="{8B9298EA-65D3-45DB-85A8-B1BBB3414DC3}"/>
    <dgm:cxn modelId="{837A7672-3853-4B4D-AC27-82DECC99DAD8}" srcId="{B1055CA0-84A6-4989-8DED-DA60F74EF5AE}" destId="{C7986909-3A63-419A-BC30-CB5FC881BC2D}" srcOrd="2" destOrd="0" parTransId="{2577A18A-C2AD-459D-9562-DD779799D958}" sibTransId="{504B6B27-03BA-494B-AD88-9BD583EE1361}"/>
    <dgm:cxn modelId="{74C4E053-BA02-41FC-B53C-294DCE759B59}" srcId="{16CA730A-AB74-41FB-8EF7-8678B2F78E3B}" destId="{093CB688-96EA-4977-8AD1-A444654AC88E}" srcOrd="3" destOrd="0" parTransId="{9FC6C0CD-F1A3-4D76-ACEC-1AC42EA8F1D0}" sibTransId="{508C361D-AFDD-4ED3-90D2-802E903AD0F4}"/>
    <dgm:cxn modelId="{6762EF74-FA4B-4C9D-95C8-86A894C45C75}" type="presOf" srcId="{0465BBF5-047C-4E9E-A6E2-BE99BFC9C68B}" destId="{92C2E129-6E7E-4C46-BDA8-7F0AD78451A8}" srcOrd="0" destOrd="1" presId="urn:microsoft.com/office/officeart/2005/8/layout/cycle4"/>
    <dgm:cxn modelId="{5128F957-7F8E-40BC-B68D-C4276E07E8DA}" srcId="{5E73B389-7626-4A84-A840-D0500F493BBA}" destId="{1A4A8FCD-FB22-4415-ADDF-E4F0C0154AD1}" srcOrd="3" destOrd="0" parTransId="{07388302-E44E-4BFD-A9D6-13B518472A7F}" sibTransId="{1625B9A6-F4F5-4330-9334-9FEA94DD49DE}"/>
    <dgm:cxn modelId="{D5CC1B7A-20C6-4330-A6F8-B4F08085C7AD}" type="presOf" srcId="{63B1D468-2B8A-40E5-8F99-68F789577D5E}" destId="{80DD410A-0346-4FE5-81E8-ABB7C3A90CB3}" srcOrd="0" destOrd="0" presId="urn:microsoft.com/office/officeart/2005/8/layout/cycle4"/>
    <dgm:cxn modelId="{8EDBA285-9BDF-4B63-AFA9-265CC8319AF9}" srcId="{5E73B389-7626-4A84-A840-D0500F493BBA}" destId="{C3644F30-6102-466A-97CC-9BF602CC344F}" srcOrd="1" destOrd="0" parTransId="{9DEE08BC-3610-4A90-AC3C-2BE5B00DB6E4}" sibTransId="{EE2FF1D1-3429-4803-BD4A-8106D130EDDF}"/>
    <dgm:cxn modelId="{0AD6E48A-D3D0-49BD-BD3A-EC14DB37D8C5}" srcId="{63B1D468-2B8A-40E5-8F99-68F789577D5E}" destId="{16CA730A-AB74-41FB-8EF7-8678B2F78E3B}" srcOrd="3" destOrd="0" parTransId="{4F58578C-FE72-4767-A77D-F4BC6DA8D65A}" sibTransId="{354F2EEF-4E1C-4640-AA4B-D1F4C3DF66A7}"/>
    <dgm:cxn modelId="{807C8C8C-0E7A-490A-B0CD-E2D6BB33DE5F}" type="presOf" srcId="{093CB688-96EA-4977-8AD1-A444654AC88E}" destId="{9C3A2F0B-1562-4EBC-9249-8A1CA6164375}" srcOrd="1" destOrd="3" presId="urn:microsoft.com/office/officeart/2005/8/layout/cycle4"/>
    <dgm:cxn modelId="{DE8E179C-AD0B-4766-8C0E-C0D4515CB223}" type="presOf" srcId="{A984C620-5362-4833-8C87-4CDC0BC5E412}" destId="{5B7B9C37-618D-4244-ADF8-F49A30E93EDE}" srcOrd="1" destOrd="2" presId="urn:microsoft.com/office/officeart/2005/8/layout/cycle4"/>
    <dgm:cxn modelId="{89A4CE9D-2DF5-4AF0-97BF-879D2F8A7D25}" type="presOf" srcId="{FBB632D4-C708-4DE4-8167-89D110D481D8}" destId="{986F11D1-6514-46E6-A082-E6C1F8C35C72}" srcOrd="0" destOrd="0" presId="urn:microsoft.com/office/officeart/2005/8/layout/cycle4"/>
    <dgm:cxn modelId="{3B3068A2-AFBA-420D-BB97-8EF0444CDD1B}" type="presOf" srcId="{C7986909-3A63-419A-BC30-CB5FC881BC2D}" destId="{92C2E129-6E7E-4C46-BDA8-7F0AD78451A8}" srcOrd="0" destOrd="2" presId="urn:microsoft.com/office/officeart/2005/8/layout/cycle4"/>
    <dgm:cxn modelId="{315E8BB1-425A-4EBA-9DCB-5887206A739D}" type="presOf" srcId="{1A4A8FCD-FB22-4415-ADDF-E4F0C0154AD1}" destId="{5B7B9C37-618D-4244-ADF8-F49A30E93EDE}" srcOrd="1" destOrd="3" presId="urn:microsoft.com/office/officeart/2005/8/layout/cycle4"/>
    <dgm:cxn modelId="{650D35B4-3CE0-4C58-8650-6831DA111A4A}" type="presOf" srcId="{6BCE4C39-7060-4C8D-9BBB-CF797BF20A02}" destId="{F4013968-6D9E-41B1-AF6E-55692E7107CC}" srcOrd="0" destOrd="0" presId="urn:microsoft.com/office/officeart/2005/8/layout/cycle4"/>
    <dgm:cxn modelId="{2133A4B6-1944-49FA-BBB7-E30EEBEA8B22}" type="presOf" srcId="{6EFC1C0B-455C-4C7E-96F0-3C1411100C7F}" destId="{43C8F1F9-188A-4C28-91E8-BCE8F9C344BB}" srcOrd="0" destOrd="2" presId="urn:microsoft.com/office/officeart/2005/8/layout/cycle4"/>
    <dgm:cxn modelId="{D13158B9-2E24-4644-9DC6-3F72DBEF28CB}" srcId="{5E73B389-7626-4A84-A840-D0500F493BBA}" destId="{6BCE4C39-7060-4C8D-9BBB-CF797BF20A02}" srcOrd="0" destOrd="0" parTransId="{EF4599EC-3080-4517-927F-F4DBA643859C}" sibTransId="{9CDAE221-9A6B-4F3F-AEA9-C22C16CD0E04}"/>
    <dgm:cxn modelId="{0FCD2CBA-38D9-4066-A155-9EB8FF2C7D1D}" srcId="{63B1D468-2B8A-40E5-8F99-68F789577D5E}" destId="{5E73B389-7626-4A84-A840-D0500F493BBA}" srcOrd="0" destOrd="0" parTransId="{A609658D-B5A0-47AF-BA93-83A0C13E93C0}" sibTransId="{B04F2AB2-9C85-43EF-AF52-7CC458914877}"/>
    <dgm:cxn modelId="{E35B5DC4-A7E2-4E99-948E-ADD7BCEACE5E}" type="presOf" srcId="{C3644F30-6102-466A-97CC-9BF602CC344F}" destId="{F4013968-6D9E-41B1-AF6E-55692E7107CC}" srcOrd="0" destOrd="1" presId="urn:microsoft.com/office/officeart/2005/8/layout/cycle4"/>
    <dgm:cxn modelId="{B5B3CCCF-2918-4EB5-A150-47C9AF253662}" srcId="{16CA730A-AB74-41FB-8EF7-8678B2F78E3B}" destId="{CB24C1A5-ACB8-4156-A3B2-67DC99D8C154}" srcOrd="1" destOrd="0" parTransId="{026FDD6A-2BE8-431C-89D1-83CF96C97FD8}" sibTransId="{E735A990-D0E1-43DB-B01B-B98D130E1E85}"/>
    <dgm:cxn modelId="{4FDF10D8-E6F8-4768-842B-943F547FD7B6}" type="presOf" srcId="{0465BBF5-047C-4E9E-A6E2-BE99BFC9C68B}" destId="{FF2D180D-6DEF-4BF2-97B3-408256420897}" srcOrd="1" destOrd="1" presId="urn:microsoft.com/office/officeart/2005/8/layout/cycle4"/>
    <dgm:cxn modelId="{17C69DDD-CDD9-4B34-A846-E8F7768222D3}" srcId="{CD678161-A462-440A-9A1D-9C217C29F0B5}" destId="{BF84F415-0E93-495E-B9D3-12DC4F89CA95}" srcOrd="1" destOrd="0" parTransId="{75D9EAB3-5624-4AC7-A7E5-67376F458536}" sibTransId="{12A2CA0B-B302-474E-AC00-704D34E83ED4}"/>
    <dgm:cxn modelId="{5E372ADE-C121-4700-A2BE-166A7DD1C7B9}" type="presOf" srcId="{093CB688-96EA-4977-8AD1-A444654AC88E}" destId="{43C8F1F9-188A-4C28-91E8-BCE8F9C344BB}" srcOrd="0" destOrd="3" presId="urn:microsoft.com/office/officeart/2005/8/layout/cycle4"/>
    <dgm:cxn modelId="{00A231E7-8D77-4191-B44F-DA4C5745E00B}" type="presOf" srcId="{6BCE4C39-7060-4C8D-9BBB-CF797BF20A02}" destId="{5B7B9C37-618D-4244-ADF8-F49A30E93EDE}" srcOrd="1" destOrd="0" presId="urn:microsoft.com/office/officeart/2005/8/layout/cycle4"/>
    <dgm:cxn modelId="{E87996E8-9A92-49E2-9967-002A49E8F4E5}" srcId="{B1055CA0-84A6-4989-8DED-DA60F74EF5AE}" destId="{0465BBF5-047C-4E9E-A6E2-BE99BFC9C68B}" srcOrd="1" destOrd="0" parTransId="{81CD879A-F943-4809-AF29-E8D175010978}" sibTransId="{78128EEC-AE65-4AE2-B57A-24D58DA60435}"/>
    <dgm:cxn modelId="{AE9ADFEA-3265-4044-BF51-3831F4A96F1C}" type="presOf" srcId="{5E73B389-7626-4A84-A840-D0500F493BBA}" destId="{38791B62-27F9-42F9-AD38-3E6FFFD4D22E}" srcOrd="0" destOrd="0" presId="urn:microsoft.com/office/officeart/2005/8/layout/cycle4"/>
    <dgm:cxn modelId="{B63F73EB-F9D5-4DA0-B83E-58D074E61072}" type="presOf" srcId="{860AF0B5-FDB2-4FE4-B2D0-FE924B76514F}" destId="{92C2E129-6E7E-4C46-BDA8-7F0AD78451A8}" srcOrd="0" destOrd="0" presId="urn:microsoft.com/office/officeart/2005/8/layout/cycle4"/>
    <dgm:cxn modelId="{CC3FF0EB-31A8-4154-B997-E4B99C3B91A1}" srcId="{16CA730A-AB74-41FB-8EF7-8678B2F78E3B}" destId="{6EFC1C0B-455C-4C7E-96F0-3C1411100C7F}" srcOrd="2" destOrd="0" parTransId="{DA94ED64-4FC9-4672-84EB-282FF7457DED}" sibTransId="{BCA44942-5B53-4608-B5AF-3C573AA07694}"/>
    <dgm:cxn modelId="{57A61DEC-2F5B-4387-BA98-A0B19C1BD9D5}" srcId="{16CA730A-AB74-41FB-8EF7-8678B2F78E3B}" destId="{445D1755-0A95-49C0-B2EC-46FC9CE618AC}" srcOrd="0" destOrd="0" parTransId="{7AC6D05E-E56B-446D-8175-60010CB85560}" sibTransId="{F0FE0621-38E5-45EE-AC79-365B1C0CCC58}"/>
    <dgm:cxn modelId="{E17FF5EC-28BC-4E89-BC65-C833F6ABA624}" srcId="{63B1D468-2B8A-40E5-8F99-68F789577D5E}" destId="{CD678161-A462-440A-9A1D-9C217C29F0B5}" srcOrd="2" destOrd="0" parTransId="{DDF5FFA5-FA7E-4E22-A9CE-B4264F2BE0FF}" sibTransId="{FC13DC51-16E5-47B8-A49E-5BEAAE24164F}"/>
    <dgm:cxn modelId="{63B133EE-3902-446F-833B-7A376E7AB9E8}" srcId="{CD678161-A462-440A-9A1D-9C217C29F0B5}" destId="{FBB632D4-C708-4DE4-8167-89D110D481D8}" srcOrd="0" destOrd="0" parTransId="{357BB6F8-FAA1-4359-9DEB-D8A90F31DDB0}" sibTransId="{F65E0E53-E08E-4B4E-BECD-7EFC6BC4E268}"/>
    <dgm:cxn modelId="{4225DEEE-655E-4246-AE11-03C7EF00506B}" type="presOf" srcId="{A984C620-5362-4833-8C87-4CDC0BC5E412}" destId="{F4013968-6D9E-41B1-AF6E-55692E7107CC}" srcOrd="0" destOrd="2" presId="urn:microsoft.com/office/officeart/2005/8/layout/cycle4"/>
    <dgm:cxn modelId="{ED6493F8-1D1A-483F-B401-47018A79931F}" type="presOf" srcId="{CB24C1A5-ACB8-4156-A3B2-67DC99D8C154}" destId="{9C3A2F0B-1562-4EBC-9249-8A1CA6164375}" srcOrd="1" destOrd="1" presId="urn:microsoft.com/office/officeart/2005/8/layout/cycle4"/>
    <dgm:cxn modelId="{3AC39C46-36B4-4CE4-AAA0-8F3C257BD070}" type="presParOf" srcId="{80DD410A-0346-4FE5-81E8-ABB7C3A90CB3}" destId="{2C7B61D6-0901-49EE-9B1D-B1FD84F70A16}" srcOrd="0" destOrd="0" presId="urn:microsoft.com/office/officeart/2005/8/layout/cycle4"/>
    <dgm:cxn modelId="{CD85E3B8-D4F6-4A5B-A8CC-0EC92D698F78}" type="presParOf" srcId="{2C7B61D6-0901-49EE-9B1D-B1FD84F70A16}" destId="{F36B0D4E-1F73-4A06-8790-F3EC891BE5FD}" srcOrd="0" destOrd="0" presId="urn:microsoft.com/office/officeart/2005/8/layout/cycle4"/>
    <dgm:cxn modelId="{D9E0E2CD-61F9-4F59-A2DC-7A9A4D5EAD21}" type="presParOf" srcId="{F36B0D4E-1F73-4A06-8790-F3EC891BE5FD}" destId="{F4013968-6D9E-41B1-AF6E-55692E7107CC}" srcOrd="0" destOrd="0" presId="urn:microsoft.com/office/officeart/2005/8/layout/cycle4"/>
    <dgm:cxn modelId="{D8C2A386-DFEB-4691-8A32-E6D4A09107D6}" type="presParOf" srcId="{F36B0D4E-1F73-4A06-8790-F3EC891BE5FD}" destId="{5B7B9C37-618D-4244-ADF8-F49A30E93EDE}" srcOrd="1" destOrd="0" presId="urn:microsoft.com/office/officeart/2005/8/layout/cycle4"/>
    <dgm:cxn modelId="{EFB615D7-EB2C-491B-A62E-FC48BAFFEAAA}" type="presParOf" srcId="{2C7B61D6-0901-49EE-9B1D-B1FD84F70A16}" destId="{5D27DFFF-FA72-4C77-875B-710AB5F4B06F}" srcOrd="1" destOrd="0" presId="urn:microsoft.com/office/officeart/2005/8/layout/cycle4"/>
    <dgm:cxn modelId="{9406F7CD-5BE0-4DB3-A615-FD3E997E9994}" type="presParOf" srcId="{5D27DFFF-FA72-4C77-875B-710AB5F4B06F}" destId="{92C2E129-6E7E-4C46-BDA8-7F0AD78451A8}" srcOrd="0" destOrd="0" presId="urn:microsoft.com/office/officeart/2005/8/layout/cycle4"/>
    <dgm:cxn modelId="{D1F3D9B4-1B61-43C2-8434-70698EC6E61B}" type="presParOf" srcId="{5D27DFFF-FA72-4C77-875B-710AB5F4B06F}" destId="{FF2D180D-6DEF-4BF2-97B3-408256420897}" srcOrd="1" destOrd="0" presId="urn:microsoft.com/office/officeart/2005/8/layout/cycle4"/>
    <dgm:cxn modelId="{A69609B6-1756-4974-9CE7-66A2A0D823B8}" type="presParOf" srcId="{2C7B61D6-0901-49EE-9B1D-B1FD84F70A16}" destId="{47F3EA09-0E8F-4A89-B7C6-DE78A97FD6A0}" srcOrd="2" destOrd="0" presId="urn:microsoft.com/office/officeart/2005/8/layout/cycle4"/>
    <dgm:cxn modelId="{EF8E4F62-912E-4683-B4D3-4C2B7884ABDE}" type="presParOf" srcId="{47F3EA09-0E8F-4A89-B7C6-DE78A97FD6A0}" destId="{986F11D1-6514-46E6-A082-E6C1F8C35C72}" srcOrd="0" destOrd="0" presId="urn:microsoft.com/office/officeart/2005/8/layout/cycle4"/>
    <dgm:cxn modelId="{16A2B17C-DA00-4F18-A5BA-F9BA8F631E3F}" type="presParOf" srcId="{47F3EA09-0E8F-4A89-B7C6-DE78A97FD6A0}" destId="{69AE338B-EE3C-4724-A66F-B333C0C0D5A1}" srcOrd="1" destOrd="0" presId="urn:microsoft.com/office/officeart/2005/8/layout/cycle4"/>
    <dgm:cxn modelId="{71F14F9F-0AAB-4FE9-A68C-2C6319962DE0}" type="presParOf" srcId="{2C7B61D6-0901-49EE-9B1D-B1FD84F70A16}" destId="{FC333F34-4722-423A-9B57-C4F8CAF90A23}" srcOrd="3" destOrd="0" presId="urn:microsoft.com/office/officeart/2005/8/layout/cycle4"/>
    <dgm:cxn modelId="{34F499C0-25B2-4362-9121-4323F0B87E95}" type="presParOf" srcId="{FC333F34-4722-423A-9B57-C4F8CAF90A23}" destId="{43C8F1F9-188A-4C28-91E8-BCE8F9C344BB}" srcOrd="0" destOrd="0" presId="urn:microsoft.com/office/officeart/2005/8/layout/cycle4"/>
    <dgm:cxn modelId="{79818900-FCC3-4529-8C54-5218AABE81AB}" type="presParOf" srcId="{FC333F34-4722-423A-9B57-C4F8CAF90A23}" destId="{9C3A2F0B-1562-4EBC-9249-8A1CA6164375}" srcOrd="1" destOrd="0" presId="urn:microsoft.com/office/officeart/2005/8/layout/cycle4"/>
    <dgm:cxn modelId="{81145DE1-C52F-458D-A9B1-1DAD7EF191B0}" type="presParOf" srcId="{2C7B61D6-0901-49EE-9B1D-B1FD84F70A16}" destId="{9EAE09DA-A95F-45CF-BD92-4DE5BDA5AFE7}" srcOrd="4" destOrd="0" presId="urn:microsoft.com/office/officeart/2005/8/layout/cycle4"/>
    <dgm:cxn modelId="{354C6D7F-549D-4BBE-B938-C87541C5F51E}" type="presParOf" srcId="{80DD410A-0346-4FE5-81E8-ABB7C3A90CB3}" destId="{74120A03-8119-4219-9C74-7CB0B3368C8D}" srcOrd="1" destOrd="0" presId="urn:microsoft.com/office/officeart/2005/8/layout/cycle4"/>
    <dgm:cxn modelId="{A3E33152-81CC-4EC8-BAD5-344F20EF4F82}" type="presParOf" srcId="{74120A03-8119-4219-9C74-7CB0B3368C8D}" destId="{38791B62-27F9-42F9-AD38-3E6FFFD4D22E}" srcOrd="0" destOrd="0" presId="urn:microsoft.com/office/officeart/2005/8/layout/cycle4"/>
    <dgm:cxn modelId="{B82F9DAC-B8BA-4C93-A42C-DCBD25C1F043}" type="presParOf" srcId="{74120A03-8119-4219-9C74-7CB0B3368C8D}" destId="{B3E548DF-0415-41C0-84E2-8B8DFB2DC00C}" srcOrd="1" destOrd="0" presId="urn:microsoft.com/office/officeart/2005/8/layout/cycle4"/>
    <dgm:cxn modelId="{D9FB934D-711F-4AD4-AC9C-DBCD4DCB07AD}" type="presParOf" srcId="{74120A03-8119-4219-9C74-7CB0B3368C8D}" destId="{91344708-86B7-4294-86B0-45F1D7FB8908}" srcOrd="2" destOrd="0" presId="urn:microsoft.com/office/officeart/2005/8/layout/cycle4"/>
    <dgm:cxn modelId="{5E755BC7-CAD4-4AD8-A89D-553628E542A9}" type="presParOf" srcId="{74120A03-8119-4219-9C74-7CB0B3368C8D}" destId="{AEA483A1-B769-4157-8376-EA3AB60C4BE0}" srcOrd="3" destOrd="0" presId="urn:microsoft.com/office/officeart/2005/8/layout/cycle4"/>
    <dgm:cxn modelId="{E3C008D1-9739-4481-8373-6FAE8A4968BA}" type="presParOf" srcId="{74120A03-8119-4219-9C74-7CB0B3368C8D}" destId="{8F0E294B-7BB9-4E6C-90AF-43608DBC552B}" srcOrd="4" destOrd="0" presId="urn:microsoft.com/office/officeart/2005/8/layout/cycle4"/>
    <dgm:cxn modelId="{4E649BC7-0B20-4B4B-A4DA-52442163D990}" type="presParOf" srcId="{80DD410A-0346-4FE5-81E8-ABB7C3A90CB3}" destId="{142E4CC9-BD22-4405-9104-A647298CCE0F}" srcOrd="2" destOrd="0" presId="urn:microsoft.com/office/officeart/2005/8/layout/cycle4"/>
    <dgm:cxn modelId="{8AE502C0-2466-4025-9B1D-AC2DC25581D4}" type="presParOf" srcId="{80DD410A-0346-4FE5-81E8-ABB7C3A90CB3}" destId="{3D432C92-C7BF-4CC2-AA37-2B9630207EC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4D588-EED2-40A7-9C31-1D7BF480076F}">
      <dsp:nvSpPr>
        <dsp:cNvPr id="0" name=""/>
        <dsp:cNvSpPr/>
      </dsp:nvSpPr>
      <dsp:spPr>
        <a:xfrm>
          <a:off x="0" y="0"/>
          <a:ext cx="6063376" cy="6071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Century Gothic" panose="020B0502020202020204" pitchFamily="34" charset="0"/>
            </a:rPr>
            <a:t>ООО «ПФ Сокол»              </a:t>
          </a:r>
          <a:r>
            <a:rPr lang="ru-RU" sz="1000" b="1" kern="1200" dirty="0">
              <a:latin typeface="Century Gothic" panose="020B0502020202020204" pitchFamily="34" charset="0"/>
            </a:rPr>
            <a:t>                                                             Создание производства бурового инструмента, ввод 2024 год                              Стоимость  1 186 млн. руб., создание 162 рабочих мест </a:t>
          </a:r>
        </a:p>
      </dsp:txBody>
      <dsp:txXfrm>
        <a:off x="1273388" y="0"/>
        <a:ext cx="4789987" cy="607132"/>
      </dsp:txXfrm>
    </dsp:sp>
    <dsp:sp modelId="{0D75CA6D-677D-4E3A-9B23-7ECBAF93C01F}">
      <dsp:nvSpPr>
        <dsp:cNvPr id="0" name=""/>
        <dsp:cNvSpPr/>
      </dsp:nvSpPr>
      <dsp:spPr>
        <a:xfrm>
          <a:off x="60713" y="60713"/>
          <a:ext cx="1212675" cy="4857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39000" b="-39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441619-6AD9-4978-9421-C7FC97744D3A}">
      <dsp:nvSpPr>
        <dsp:cNvPr id="0" name=""/>
        <dsp:cNvSpPr/>
      </dsp:nvSpPr>
      <dsp:spPr>
        <a:xfrm>
          <a:off x="0" y="667845"/>
          <a:ext cx="6063376" cy="6071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Century Gothic" panose="020B0502020202020204" pitchFamily="34" charset="0"/>
            </a:rPr>
            <a:t>ПАО «Краснокамский ЗМС»                                                                       </a:t>
          </a:r>
          <a:r>
            <a:rPr lang="ru-RU" sz="1000" b="1" kern="1200" dirty="0">
              <a:latin typeface="Century Gothic" panose="020B0502020202020204" pitchFamily="34" charset="0"/>
            </a:rPr>
            <a:t>Изготовление каркасных сетов, ввод 2023 год                                                         Стоимость  313 млн. руб., создание 5 рабочих мест</a:t>
          </a:r>
        </a:p>
      </dsp:txBody>
      <dsp:txXfrm>
        <a:off x="1273388" y="667845"/>
        <a:ext cx="4789987" cy="607132"/>
      </dsp:txXfrm>
    </dsp:sp>
    <dsp:sp modelId="{72C65CA7-CA0B-434F-9D52-54497B390A57}">
      <dsp:nvSpPr>
        <dsp:cNvPr id="0" name=""/>
        <dsp:cNvSpPr/>
      </dsp:nvSpPr>
      <dsp:spPr>
        <a:xfrm>
          <a:off x="60713" y="728559"/>
          <a:ext cx="1212675" cy="4857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79000" b="-79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9EBD2D-B641-40F8-97F2-88D68326507D}">
      <dsp:nvSpPr>
        <dsp:cNvPr id="0" name=""/>
        <dsp:cNvSpPr/>
      </dsp:nvSpPr>
      <dsp:spPr>
        <a:xfrm>
          <a:off x="0" y="1335691"/>
          <a:ext cx="6063376" cy="6071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Century Gothic" panose="020B0502020202020204" pitchFamily="34" charset="0"/>
            </a:rPr>
            <a:t>ООО «Краснокамский ЖБК»                                                                              </a:t>
          </a:r>
          <a:r>
            <a:rPr lang="ru-RU" sz="1000" b="1" kern="1200" dirty="0">
              <a:latin typeface="Century Gothic" panose="020B0502020202020204" pitchFamily="34" charset="0"/>
            </a:rPr>
            <a:t>Модернизация  производства плит перекрытия и внутренних стеновых панелей, ввод 2023 год. Стоимость 103 млн. руб., создание 44 рабочих мест</a:t>
          </a:r>
        </a:p>
      </dsp:txBody>
      <dsp:txXfrm>
        <a:off x="1273388" y="1335691"/>
        <a:ext cx="4789987" cy="607132"/>
      </dsp:txXfrm>
    </dsp:sp>
    <dsp:sp modelId="{374FECA8-F171-456A-93B3-1877F3910763}">
      <dsp:nvSpPr>
        <dsp:cNvPr id="0" name=""/>
        <dsp:cNvSpPr/>
      </dsp:nvSpPr>
      <dsp:spPr>
        <a:xfrm>
          <a:off x="60713" y="1396404"/>
          <a:ext cx="1212675" cy="4857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22000" b="-122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03950-38FB-4C61-B6F2-21C167B1E167}">
      <dsp:nvSpPr>
        <dsp:cNvPr id="0" name=""/>
        <dsp:cNvSpPr/>
      </dsp:nvSpPr>
      <dsp:spPr>
        <a:xfrm>
          <a:off x="0" y="2003537"/>
          <a:ext cx="6063376" cy="6071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Century Gothic" panose="020B0502020202020204" pitchFamily="34" charset="0"/>
            </a:rPr>
            <a:t>ООО «Горизонталь»                                                                          </a:t>
          </a:r>
          <a:r>
            <a:rPr lang="ru-RU" sz="1000" b="1" kern="1200" dirty="0">
              <a:latin typeface="Century Gothic" panose="020B0502020202020204" pitchFamily="34" charset="0"/>
            </a:rPr>
            <a:t>Расширение производства деревянных поддонов на базе автоматизированной линии, ввод 2024 год, Стоимость 102 млн. руб., создание 50 рабочих мест</a:t>
          </a:r>
        </a:p>
      </dsp:txBody>
      <dsp:txXfrm>
        <a:off x="1273388" y="2003537"/>
        <a:ext cx="4789987" cy="607132"/>
      </dsp:txXfrm>
    </dsp:sp>
    <dsp:sp modelId="{144AE3ED-BDB3-42FE-B26C-F610E477B5BC}">
      <dsp:nvSpPr>
        <dsp:cNvPr id="0" name=""/>
        <dsp:cNvSpPr/>
      </dsp:nvSpPr>
      <dsp:spPr>
        <a:xfrm>
          <a:off x="60713" y="2064250"/>
          <a:ext cx="1212675" cy="4857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44000" b="-44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94A6F-1949-4C23-BD83-D918483372C2}">
      <dsp:nvSpPr>
        <dsp:cNvPr id="0" name=""/>
        <dsp:cNvSpPr/>
      </dsp:nvSpPr>
      <dsp:spPr>
        <a:xfrm>
          <a:off x="0" y="2671383"/>
          <a:ext cx="6063376" cy="6071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Century Gothic" panose="020B0502020202020204" pitchFamily="34" charset="0"/>
            </a:rPr>
            <a:t>АО «ПЗГТ»                                                                                                           </a:t>
          </a:r>
          <a:r>
            <a:rPr lang="ru-RU" sz="1000" b="1" kern="1200" dirty="0">
              <a:latin typeface="Century Gothic" panose="020B0502020202020204" pitchFamily="34" charset="0"/>
            </a:rPr>
            <a:t>Увеличение производственных площадей и перевооружение парка оборудования, ввод 2025 год. Стоимость 352 млн. руб., создание 187 рабочих мест</a:t>
          </a:r>
        </a:p>
      </dsp:txBody>
      <dsp:txXfrm>
        <a:off x="1273388" y="2671383"/>
        <a:ext cx="4789987" cy="607132"/>
      </dsp:txXfrm>
    </dsp:sp>
    <dsp:sp modelId="{D92D0E2F-3B19-4239-A9B4-B8CDD80FA745}">
      <dsp:nvSpPr>
        <dsp:cNvPr id="0" name=""/>
        <dsp:cNvSpPr/>
      </dsp:nvSpPr>
      <dsp:spPr>
        <a:xfrm>
          <a:off x="60713" y="2732096"/>
          <a:ext cx="1212675" cy="4857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t="-49000" b="-49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BC193-8B3A-4C97-BFA2-118ED4219743}">
      <dsp:nvSpPr>
        <dsp:cNvPr id="0" name=""/>
        <dsp:cNvSpPr/>
      </dsp:nvSpPr>
      <dsp:spPr>
        <a:xfrm>
          <a:off x="0" y="3339229"/>
          <a:ext cx="6063376" cy="6071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Century Gothic" panose="020B0502020202020204" pitchFamily="34" charset="0"/>
            </a:rPr>
            <a:t>ООО «Инвест Строй»                                                                            </a:t>
          </a:r>
          <a:r>
            <a:rPr lang="ru-RU" sz="1000" b="1" kern="1200" dirty="0">
              <a:latin typeface="Century Gothic" panose="020B0502020202020204" pitchFamily="34" charset="0"/>
            </a:rPr>
            <a:t>Строительство логистического комплекса, ввод 2025 год.  Стоимость 2000 млн. руб., создание 41 рабочего места</a:t>
          </a:r>
        </a:p>
      </dsp:txBody>
      <dsp:txXfrm>
        <a:off x="1273388" y="3339229"/>
        <a:ext cx="4789987" cy="607132"/>
      </dsp:txXfrm>
    </dsp:sp>
    <dsp:sp modelId="{40F2F392-5C75-4896-AC30-7377B08A98B5}">
      <dsp:nvSpPr>
        <dsp:cNvPr id="0" name=""/>
        <dsp:cNvSpPr/>
      </dsp:nvSpPr>
      <dsp:spPr>
        <a:xfrm>
          <a:off x="60713" y="3399942"/>
          <a:ext cx="1212675" cy="4857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8482D-8746-4A11-9505-BA370AD3B7FC}">
      <dsp:nvSpPr>
        <dsp:cNvPr id="0" name=""/>
        <dsp:cNvSpPr/>
      </dsp:nvSpPr>
      <dsp:spPr>
        <a:xfrm>
          <a:off x="0" y="4007075"/>
          <a:ext cx="6063376" cy="6071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Century Gothic" panose="020B0502020202020204" pitchFamily="34" charset="0"/>
            </a:rPr>
            <a:t>ООО «ТЛЦ Камское»                                                                                </a:t>
          </a:r>
          <a:r>
            <a:rPr lang="ru-RU" sz="1000" b="1" kern="1200" dirty="0">
              <a:latin typeface="Century Gothic" panose="020B0502020202020204" pitchFamily="34" charset="0"/>
            </a:rPr>
            <a:t>Транспортно-логистический центр «Камское», ввод 2026 год. Стоимость 6506 млн. руб., создание 70 рабочих мест</a:t>
          </a:r>
        </a:p>
      </dsp:txBody>
      <dsp:txXfrm>
        <a:off x="1273388" y="4007075"/>
        <a:ext cx="4789987" cy="607132"/>
      </dsp:txXfrm>
    </dsp:sp>
    <dsp:sp modelId="{CDDAD8CE-BE08-4224-B2DC-F548C7D28CA8}">
      <dsp:nvSpPr>
        <dsp:cNvPr id="0" name=""/>
        <dsp:cNvSpPr/>
      </dsp:nvSpPr>
      <dsp:spPr>
        <a:xfrm>
          <a:off x="60713" y="4067788"/>
          <a:ext cx="1212675" cy="4857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4EF80-A438-4FC0-829C-AF694888BAE5}">
      <dsp:nvSpPr>
        <dsp:cNvPr id="0" name=""/>
        <dsp:cNvSpPr/>
      </dsp:nvSpPr>
      <dsp:spPr>
        <a:xfrm>
          <a:off x="2668" y="0"/>
          <a:ext cx="2618441" cy="4351338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  <a:latin typeface="Century Gothic" panose="020B0502020202020204" pitchFamily="34" charset="0"/>
            </a:rPr>
            <a:t>Текущие             расходы</a:t>
          </a:r>
        </a:p>
      </dsp:txBody>
      <dsp:txXfrm>
        <a:off x="2668" y="0"/>
        <a:ext cx="2618441" cy="1305401"/>
      </dsp:txXfrm>
    </dsp:sp>
    <dsp:sp modelId="{25E35B34-EE3C-4362-8C18-21B4D40E45FE}">
      <dsp:nvSpPr>
        <dsp:cNvPr id="0" name=""/>
        <dsp:cNvSpPr/>
      </dsp:nvSpPr>
      <dsp:spPr>
        <a:xfrm>
          <a:off x="264512" y="1306676"/>
          <a:ext cx="2094752" cy="13119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Исполнено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Century Gothic" panose="020B0502020202020204" pitchFamily="34" charset="0"/>
            </a:rPr>
            <a:t>1 628,6          </a:t>
          </a:r>
          <a:r>
            <a:rPr lang="ru-RU" sz="1400" b="1" kern="1200" dirty="0">
              <a:latin typeface="Century Gothic" panose="020B0502020202020204" pitchFamily="34" charset="0"/>
            </a:rPr>
            <a:t>млн. руб</a:t>
          </a:r>
          <a:r>
            <a:rPr lang="ru-RU" sz="1400" kern="1200" dirty="0">
              <a:latin typeface="Century Gothic" panose="020B0502020202020204" pitchFamily="34" charset="0"/>
            </a:rPr>
            <a:t>.</a:t>
          </a:r>
        </a:p>
      </dsp:txBody>
      <dsp:txXfrm>
        <a:off x="302939" y="1345103"/>
        <a:ext cx="2017898" cy="1235133"/>
      </dsp:txXfrm>
    </dsp:sp>
    <dsp:sp modelId="{5491BA71-E30D-43FC-8102-AFE09AAC1BB5}">
      <dsp:nvSpPr>
        <dsp:cNvPr id="0" name=""/>
        <dsp:cNvSpPr/>
      </dsp:nvSpPr>
      <dsp:spPr>
        <a:xfrm>
          <a:off x="264512" y="2820508"/>
          <a:ext cx="2094752" cy="13119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Доля расходов в бюджете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Century Gothic" panose="020B0502020202020204" pitchFamily="34" charset="0"/>
            </a:rPr>
            <a:t>49,6</a:t>
          </a:r>
          <a:r>
            <a:rPr lang="ru-RU" sz="1400" b="1" kern="1200" dirty="0">
              <a:latin typeface="Century Gothic" panose="020B0502020202020204" pitchFamily="34" charset="0"/>
            </a:rPr>
            <a:t>%</a:t>
          </a:r>
        </a:p>
      </dsp:txBody>
      <dsp:txXfrm>
        <a:off x="302939" y="2858935"/>
        <a:ext cx="2017898" cy="1235133"/>
      </dsp:txXfrm>
    </dsp:sp>
    <dsp:sp modelId="{FCAFD2C8-93A7-44A0-9437-3DA574359B00}">
      <dsp:nvSpPr>
        <dsp:cNvPr id="0" name=""/>
        <dsp:cNvSpPr/>
      </dsp:nvSpPr>
      <dsp:spPr>
        <a:xfrm>
          <a:off x="2817492" y="0"/>
          <a:ext cx="2618441" cy="435133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  <a:latin typeface="Century Gothic" panose="020B0502020202020204" pitchFamily="34" charset="0"/>
            </a:rPr>
            <a:t>Меры          социальной поддержки</a:t>
          </a:r>
        </a:p>
      </dsp:txBody>
      <dsp:txXfrm>
        <a:off x="2817492" y="0"/>
        <a:ext cx="2618441" cy="1305401"/>
      </dsp:txXfrm>
    </dsp:sp>
    <dsp:sp modelId="{FEFDDE53-C02F-46B1-917B-5B9EE424AE85}">
      <dsp:nvSpPr>
        <dsp:cNvPr id="0" name=""/>
        <dsp:cNvSpPr/>
      </dsp:nvSpPr>
      <dsp:spPr>
        <a:xfrm>
          <a:off x="3079336" y="1306676"/>
          <a:ext cx="2094752" cy="13119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Исполнено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Century Gothic" panose="020B0502020202020204" pitchFamily="34" charset="0"/>
            </a:rPr>
            <a:t>917,2           </a:t>
          </a:r>
          <a:r>
            <a:rPr lang="ru-RU" sz="1400" b="1" kern="1200" dirty="0">
              <a:latin typeface="Century Gothic" panose="020B0502020202020204" pitchFamily="34" charset="0"/>
            </a:rPr>
            <a:t>млн. руб.</a:t>
          </a:r>
        </a:p>
      </dsp:txBody>
      <dsp:txXfrm>
        <a:off x="3117763" y="1345103"/>
        <a:ext cx="2017898" cy="1235133"/>
      </dsp:txXfrm>
    </dsp:sp>
    <dsp:sp modelId="{5AE86557-4E9E-4A0A-821A-513DD8FDF6CD}">
      <dsp:nvSpPr>
        <dsp:cNvPr id="0" name=""/>
        <dsp:cNvSpPr/>
      </dsp:nvSpPr>
      <dsp:spPr>
        <a:xfrm>
          <a:off x="3079336" y="2820508"/>
          <a:ext cx="2094752" cy="13119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Доля расходов в бюджете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Century Gothic" panose="020B0502020202020204" pitchFamily="34" charset="0"/>
            </a:rPr>
            <a:t>27,9</a:t>
          </a:r>
          <a:r>
            <a:rPr lang="ru-RU" sz="1400" b="1" kern="1200" dirty="0">
              <a:latin typeface="Century Gothic" panose="020B0502020202020204" pitchFamily="34" charset="0"/>
            </a:rPr>
            <a:t>%</a:t>
          </a:r>
        </a:p>
      </dsp:txBody>
      <dsp:txXfrm>
        <a:off x="3117763" y="2858935"/>
        <a:ext cx="2017898" cy="1235133"/>
      </dsp:txXfrm>
    </dsp:sp>
    <dsp:sp modelId="{1C44B630-AC24-4AFE-BDFB-F6F1CA6A5287}">
      <dsp:nvSpPr>
        <dsp:cNvPr id="0" name=""/>
        <dsp:cNvSpPr/>
      </dsp:nvSpPr>
      <dsp:spPr>
        <a:xfrm>
          <a:off x="5632317" y="0"/>
          <a:ext cx="2618441" cy="4351338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  <a:latin typeface="Century Gothic" panose="020B0502020202020204" pitchFamily="34" charset="0"/>
            </a:rPr>
            <a:t>Инвестиции и мероприятия развития</a:t>
          </a:r>
        </a:p>
      </dsp:txBody>
      <dsp:txXfrm>
        <a:off x="5632317" y="0"/>
        <a:ext cx="2618441" cy="1305401"/>
      </dsp:txXfrm>
    </dsp:sp>
    <dsp:sp modelId="{C06FB453-39FF-4CA5-8350-1EC4CAB6D5EC}">
      <dsp:nvSpPr>
        <dsp:cNvPr id="0" name=""/>
        <dsp:cNvSpPr/>
      </dsp:nvSpPr>
      <dsp:spPr>
        <a:xfrm>
          <a:off x="5894161" y="1306676"/>
          <a:ext cx="2094752" cy="13119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Исполнено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Century Gothic" panose="020B0502020202020204" pitchFamily="34" charset="0"/>
            </a:rPr>
            <a:t>512,1          </a:t>
          </a:r>
          <a:r>
            <a:rPr lang="ru-RU" sz="1400" b="1" kern="1200" dirty="0">
              <a:latin typeface="Century Gothic" panose="020B0502020202020204" pitchFamily="34" charset="0"/>
            </a:rPr>
            <a:t>млн. руб.</a:t>
          </a:r>
        </a:p>
      </dsp:txBody>
      <dsp:txXfrm>
        <a:off x="5932588" y="1345103"/>
        <a:ext cx="2017898" cy="1235133"/>
      </dsp:txXfrm>
    </dsp:sp>
    <dsp:sp modelId="{0A2EA43F-B53E-424D-BF57-1926051555F3}">
      <dsp:nvSpPr>
        <dsp:cNvPr id="0" name=""/>
        <dsp:cNvSpPr/>
      </dsp:nvSpPr>
      <dsp:spPr>
        <a:xfrm>
          <a:off x="5894161" y="2820508"/>
          <a:ext cx="2094752" cy="13119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Доля расходов в бюджете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rPr>
            <a:t>15,6</a:t>
          </a:r>
          <a:r>
            <a:rPr lang="ru-RU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rPr>
            <a:t>%</a:t>
          </a:r>
        </a:p>
      </dsp:txBody>
      <dsp:txXfrm>
        <a:off x="5932588" y="2858935"/>
        <a:ext cx="2017898" cy="1235133"/>
      </dsp:txXfrm>
    </dsp:sp>
    <dsp:sp modelId="{A4084BD8-2800-4339-A6FE-FF2E21755D7B}">
      <dsp:nvSpPr>
        <dsp:cNvPr id="0" name=""/>
        <dsp:cNvSpPr/>
      </dsp:nvSpPr>
      <dsp:spPr>
        <a:xfrm>
          <a:off x="8447141" y="0"/>
          <a:ext cx="2618441" cy="435133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  <a:latin typeface="Century Gothic" panose="020B0502020202020204" pitchFamily="34" charset="0"/>
            </a:rPr>
            <a:t>Прочие        расходы</a:t>
          </a:r>
        </a:p>
      </dsp:txBody>
      <dsp:txXfrm>
        <a:off x="8447141" y="0"/>
        <a:ext cx="2618441" cy="1305401"/>
      </dsp:txXfrm>
    </dsp:sp>
    <dsp:sp modelId="{95E5821A-F416-4920-9A49-9C2E197A4C24}">
      <dsp:nvSpPr>
        <dsp:cNvPr id="0" name=""/>
        <dsp:cNvSpPr/>
      </dsp:nvSpPr>
      <dsp:spPr>
        <a:xfrm>
          <a:off x="8708985" y="1306676"/>
          <a:ext cx="2094752" cy="13119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Исполнено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Century Gothic" panose="020B0502020202020204" pitchFamily="34" charset="0"/>
            </a:rPr>
            <a:t>227,1           </a:t>
          </a:r>
          <a:r>
            <a:rPr lang="ru-RU" sz="1400" b="1" kern="1200" dirty="0">
              <a:latin typeface="Century Gothic" panose="020B0502020202020204" pitchFamily="34" charset="0"/>
            </a:rPr>
            <a:t>млн. руб.</a:t>
          </a:r>
        </a:p>
      </dsp:txBody>
      <dsp:txXfrm>
        <a:off x="8747412" y="1345103"/>
        <a:ext cx="2017898" cy="1235133"/>
      </dsp:txXfrm>
    </dsp:sp>
    <dsp:sp modelId="{04A4D270-929D-4E1E-89BD-6562B4693639}">
      <dsp:nvSpPr>
        <dsp:cNvPr id="0" name=""/>
        <dsp:cNvSpPr/>
      </dsp:nvSpPr>
      <dsp:spPr>
        <a:xfrm>
          <a:off x="8708985" y="2820508"/>
          <a:ext cx="2094752" cy="13119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Доля расходов в бюджете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Century Gothic" panose="020B0502020202020204" pitchFamily="34" charset="0"/>
            </a:rPr>
            <a:t>6,9</a:t>
          </a:r>
          <a:r>
            <a:rPr lang="ru-RU" sz="1400" b="1" kern="1200" dirty="0">
              <a:latin typeface="Century Gothic" panose="020B0502020202020204" pitchFamily="34" charset="0"/>
            </a:rPr>
            <a:t>%</a:t>
          </a:r>
        </a:p>
      </dsp:txBody>
      <dsp:txXfrm>
        <a:off x="8747412" y="2858935"/>
        <a:ext cx="2017898" cy="12351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D91B1-EA78-4836-893E-E86254BF883D}">
      <dsp:nvSpPr>
        <dsp:cNvPr id="0" name=""/>
        <dsp:cNvSpPr/>
      </dsp:nvSpPr>
      <dsp:spPr>
        <a:xfrm rot="5400000">
          <a:off x="5107342" y="-174374"/>
          <a:ext cx="2190749" cy="2539643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chemeClr val="accent3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Century Gothic" panose="020B0502020202020204" pitchFamily="34" charset="0"/>
            </a:rPr>
            <a:t>Предоставление жилых помещений детям-сиротам </a:t>
          </a:r>
          <a:r>
            <a:rPr lang="ru-RU" sz="2000" b="1" kern="1200" dirty="0">
              <a:latin typeface="Century Gothic" panose="020B0502020202020204" pitchFamily="34" charset="0"/>
            </a:rPr>
            <a:t>34,0</a:t>
          </a:r>
          <a:r>
            <a:rPr lang="ru-RU" sz="1400" kern="1200" dirty="0">
              <a:latin typeface="Century Gothic" panose="020B0502020202020204" pitchFamily="34" charset="0"/>
            </a:rPr>
            <a:t>                   </a:t>
          </a:r>
          <a:r>
            <a:rPr lang="ru-RU" sz="1400" b="1" kern="1200" dirty="0">
              <a:latin typeface="Century Gothic" panose="020B0502020202020204" pitchFamily="34" charset="0"/>
            </a:rPr>
            <a:t>млн. руб.</a:t>
          </a:r>
        </a:p>
      </dsp:txBody>
      <dsp:txXfrm rot="-5400000">
        <a:off x="5356169" y="365198"/>
        <a:ext cx="1693095" cy="1460499"/>
      </dsp:txXfrm>
    </dsp:sp>
    <dsp:sp modelId="{4CEDBF8E-5347-4D5A-92A3-0D3580D0D845}">
      <dsp:nvSpPr>
        <dsp:cNvPr id="0" name=""/>
        <dsp:cNvSpPr/>
      </dsp:nvSpPr>
      <dsp:spPr>
        <a:xfrm flipV="1">
          <a:off x="412065" y="1224039"/>
          <a:ext cx="2444876" cy="45916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8664C5-C978-4402-BD6C-0BA971653E0D}">
      <dsp:nvSpPr>
        <dsp:cNvPr id="0" name=""/>
        <dsp:cNvSpPr/>
      </dsp:nvSpPr>
      <dsp:spPr>
        <a:xfrm rot="5400000">
          <a:off x="2358322" y="-179235"/>
          <a:ext cx="2166826" cy="2563429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chemeClr val="accent3">
                <a:hueOff val="542120"/>
                <a:satOff val="20000"/>
                <a:lumOff val="-2941"/>
                <a:shade val="30000"/>
                <a:satMod val="115000"/>
              </a:schemeClr>
            </a:gs>
            <a:gs pos="50000">
              <a:schemeClr val="accent3">
                <a:hueOff val="542120"/>
                <a:satOff val="20000"/>
                <a:lumOff val="-2941"/>
                <a:shade val="67500"/>
                <a:satMod val="115000"/>
              </a:schemeClr>
            </a:gs>
            <a:gs pos="100000">
              <a:schemeClr val="accent3">
                <a:hueOff val="542120"/>
                <a:satOff val="20000"/>
                <a:lumOff val="-2941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Century Gothic" panose="020B0502020202020204" pitchFamily="34" charset="0"/>
            </a:rPr>
            <a:t>Расселение из ветхого аварийного жилья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Century Gothic" panose="020B0502020202020204" pitchFamily="34" charset="0"/>
            </a:rPr>
            <a:t>809,0 </a:t>
          </a:r>
          <a:r>
            <a:rPr lang="ru-RU" sz="1600" kern="1200" dirty="0">
              <a:latin typeface="Century Gothic" panose="020B0502020202020204" pitchFamily="34" charset="0"/>
            </a:rPr>
            <a:t>                           </a:t>
          </a:r>
          <a:r>
            <a:rPr lang="ru-RU" sz="1400" b="1" kern="1200" dirty="0">
              <a:latin typeface="Century Gothic" panose="020B0502020202020204" pitchFamily="34" charset="0"/>
            </a:rPr>
            <a:t>млн. руб.</a:t>
          </a:r>
        </a:p>
      </dsp:txBody>
      <dsp:txXfrm rot="-5400000">
        <a:off x="2587259" y="380204"/>
        <a:ext cx="1708953" cy="1444550"/>
      </dsp:txXfrm>
    </dsp:sp>
    <dsp:sp modelId="{67CF9133-4530-4D20-86D2-176778F4C2D9}">
      <dsp:nvSpPr>
        <dsp:cNvPr id="0" name=""/>
        <dsp:cNvSpPr/>
      </dsp:nvSpPr>
      <dsp:spPr>
        <a:xfrm rot="5400000">
          <a:off x="3661267" y="1664623"/>
          <a:ext cx="2189172" cy="2538995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chemeClr val="accent3">
                <a:hueOff val="1084240"/>
                <a:satOff val="40000"/>
                <a:lumOff val="-5882"/>
                <a:shade val="30000"/>
                <a:satMod val="115000"/>
              </a:schemeClr>
            </a:gs>
            <a:gs pos="50000">
              <a:schemeClr val="accent3">
                <a:hueOff val="1084240"/>
                <a:satOff val="40000"/>
                <a:lumOff val="-5882"/>
                <a:shade val="67500"/>
                <a:satMod val="115000"/>
              </a:schemeClr>
            </a:gs>
            <a:gs pos="100000">
              <a:schemeClr val="accent3">
                <a:hueOff val="1084240"/>
                <a:satOff val="40000"/>
                <a:lumOff val="-5882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Century Gothic" panose="020B0502020202020204" pitchFamily="34" charset="0"/>
            </a:rPr>
            <a:t>Обеспечение жильем молодых семей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Century Gothic" panose="020B0502020202020204" pitchFamily="34" charset="0"/>
            </a:rPr>
            <a:t>15,7 </a:t>
          </a:r>
          <a:r>
            <a:rPr lang="ru-RU" sz="1400" b="1" kern="1200" dirty="0">
              <a:latin typeface="Century Gothic" panose="020B0502020202020204" pitchFamily="34" charset="0"/>
            </a:rPr>
            <a:t>                      млн. руб.</a:t>
          </a:r>
        </a:p>
      </dsp:txBody>
      <dsp:txXfrm rot="-5400000">
        <a:off x="3909522" y="2204396"/>
        <a:ext cx="1692663" cy="1459448"/>
      </dsp:txXfrm>
    </dsp:sp>
    <dsp:sp modelId="{40DE1634-A1C6-4B12-AF15-06A31D6972E3}">
      <dsp:nvSpPr>
        <dsp:cNvPr id="0" name=""/>
        <dsp:cNvSpPr/>
      </dsp:nvSpPr>
      <dsp:spPr>
        <a:xfrm>
          <a:off x="933778" y="2297730"/>
          <a:ext cx="2366009" cy="131444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3C2CC5-532B-485E-8AA7-677E5DB17E2C}">
      <dsp:nvSpPr>
        <dsp:cNvPr id="0" name=""/>
        <dsp:cNvSpPr/>
      </dsp:nvSpPr>
      <dsp:spPr>
        <a:xfrm rot="5400000">
          <a:off x="6373335" y="1683295"/>
          <a:ext cx="2190749" cy="2538061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chemeClr val="accent3">
                <a:hueOff val="1626359"/>
                <a:satOff val="60000"/>
                <a:lumOff val="-8824"/>
                <a:shade val="30000"/>
                <a:satMod val="115000"/>
              </a:schemeClr>
            </a:gs>
            <a:gs pos="50000">
              <a:schemeClr val="accent3">
                <a:hueOff val="1626359"/>
                <a:satOff val="60000"/>
                <a:lumOff val="-8824"/>
                <a:shade val="67500"/>
                <a:satMod val="115000"/>
              </a:schemeClr>
            </a:gs>
            <a:gs pos="100000">
              <a:schemeClr val="accent3">
                <a:hueOff val="1626359"/>
                <a:satOff val="60000"/>
                <a:lumOff val="-8824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Century Gothic" panose="020B0502020202020204" pitchFamily="34" charset="0"/>
            </a:rPr>
            <a:t>Оздоровление и отдых детей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Century Gothic" panose="020B0502020202020204" pitchFamily="34" charset="0"/>
            </a:rPr>
            <a:t>17,8</a:t>
          </a:r>
          <a:r>
            <a:rPr lang="ru-RU" sz="1400" b="1" kern="1200" dirty="0">
              <a:latin typeface="Century Gothic" panose="020B0502020202020204" pitchFamily="34" charset="0"/>
            </a:rPr>
            <a:t>                               млн. руб.</a:t>
          </a:r>
        </a:p>
      </dsp:txBody>
      <dsp:txXfrm rot="-5400000">
        <a:off x="6622689" y="2222076"/>
        <a:ext cx="1692041" cy="1460499"/>
      </dsp:txXfrm>
    </dsp:sp>
    <dsp:sp modelId="{A8B1BA26-DA1A-407C-9739-07789FE055FB}">
      <dsp:nvSpPr>
        <dsp:cNvPr id="0" name=""/>
        <dsp:cNvSpPr/>
      </dsp:nvSpPr>
      <dsp:spPr>
        <a:xfrm rot="5400000">
          <a:off x="5107342" y="3543260"/>
          <a:ext cx="2190749" cy="2542406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chemeClr val="accent3">
                <a:hueOff val="2168479"/>
                <a:satOff val="80000"/>
                <a:lumOff val="-11765"/>
                <a:shade val="30000"/>
                <a:satMod val="115000"/>
              </a:schemeClr>
            </a:gs>
            <a:gs pos="50000">
              <a:schemeClr val="accent3">
                <a:hueOff val="2168479"/>
                <a:satOff val="80000"/>
                <a:lumOff val="-11765"/>
                <a:shade val="67500"/>
                <a:satMod val="115000"/>
              </a:schemeClr>
            </a:gs>
            <a:gs pos="100000">
              <a:schemeClr val="accent3">
                <a:hueOff val="2168479"/>
                <a:satOff val="80000"/>
                <a:lumOff val="-11765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Century Gothic" panose="020B0502020202020204" pitchFamily="34" charset="0"/>
            </a:rPr>
            <a:t>Компенсация родительской платы в детских садах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Century Gothic" panose="020B0502020202020204" pitchFamily="34" charset="0"/>
            </a:rPr>
            <a:t>8,1</a:t>
          </a:r>
          <a:r>
            <a:rPr lang="ru-RU" sz="1400" b="1" kern="1200" dirty="0">
              <a:latin typeface="Century Gothic" panose="020B0502020202020204" pitchFamily="34" charset="0"/>
            </a:rPr>
            <a:t>                          млн. руб.</a:t>
          </a:r>
        </a:p>
      </dsp:txBody>
      <dsp:txXfrm rot="-5400000">
        <a:off x="5355248" y="4084213"/>
        <a:ext cx="1694938" cy="1460499"/>
      </dsp:txXfrm>
    </dsp:sp>
    <dsp:sp modelId="{7B69CB46-CD42-46E7-B541-0D351A5FD90F}">
      <dsp:nvSpPr>
        <dsp:cNvPr id="0" name=""/>
        <dsp:cNvSpPr/>
      </dsp:nvSpPr>
      <dsp:spPr>
        <a:xfrm>
          <a:off x="6955411" y="4595461"/>
          <a:ext cx="2444876" cy="131444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D95BA5-991D-4151-9A15-DE8703D8F74C}">
      <dsp:nvSpPr>
        <dsp:cNvPr id="0" name=""/>
        <dsp:cNvSpPr/>
      </dsp:nvSpPr>
      <dsp:spPr>
        <a:xfrm rot="5400000">
          <a:off x="2358311" y="3541602"/>
          <a:ext cx="2190749" cy="2545723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chemeClr val="accent3">
                <a:hueOff val="2710599"/>
                <a:satOff val="100000"/>
                <a:lumOff val="-14706"/>
                <a:shade val="30000"/>
                <a:satMod val="115000"/>
              </a:schemeClr>
            </a:gs>
            <a:gs pos="50000">
              <a:schemeClr val="accent3">
                <a:hueOff val="2710599"/>
                <a:satOff val="100000"/>
                <a:lumOff val="-14706"/>
                <a:shade val="67500"/>
                <a:satMod val="115000"/>
              </a:schemeClr>
            </a:gs>
            <a:gs pos="100000">
              <a:schemeClr val="accent3">
                <a:hueOff val="2710599"/>
                <a:satOff val="100000"/>
                <a:lumOff val="-14706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Century Gothic" panose="020B0502020202020204" pitchFamily="34" charset="0"/>
            </a:rPr>
            <a:t>Поддержка учащихся из малоимущих многодетных семей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Century Gothic" panose="020B0502020202020204" pitchFamily="34" charset="0"/>
            </a:rPr>
            <a:t>11,7</a:t>
          </a:r>
          <a:r>
            <a:rPr lang="ru-RU" sz="1400" b="1" kern="1200" dirty="0">
              <a:latin typeface="Century Gothic" panose="020B0502020202020204" pitchFamily="34" charset="0"/>
            </a:rPr>
            <a:t>                              млн. руб.</a:t>
          </a:r>
        </a:p>
      </dsp:txBody>
      <dsp:txXfrm rot="-5400000">
        <a:off x="2605111" y="4084214"/>
        <a:ext cx="1697149" cy="14604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F11D1-6514-46E6-A082-E6C1F8C35C72}">
      <dsp:nvSpPr>
        <dsp:cNvPr id="0" name=""/>
        <dsp:cNvSpPr/>
      </dsp:nvSpPr>
      <dsp:spPr>
        <a:xfrm>
          <a:off x="6266611" y="4056508"/>
          <a:ext cx="4156261" cy="1911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Проекты инициативного бюджетирования –</a:t>
          </a: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ru-RU" sz="1400" b="1" kern="1200" dirty="0">
              <a:solidFill>
                <a:srgbClr val="008000"/>
              </a:solidFill>
              <a:latin typeface="Century Gothic" panose="020B0502020202020204" pitchFamily="34" charset="0"/>
            </a:rPr>
            <a:t>15,3 </a:t>
          </a:r>
          <a:r>
            <a:rPr lang="ru-RU" sz="1200" b="1" kern="1200" dirty="0">
              <a:solidFill>
                <a:srgbClr val="008000"/>
              </a:solidFill>
              <a:latin typeface="Century Gothic" panose="020B0502020202020204" pitchFamily="34" charset="0"/>
            </a:rPr>
            <a:t>млн. руб</a:t>
          </a: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.;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Проекты с участием самообложения граждан – </a:t>
          </a:r>
          <a:r>
            <a:rPr lang="ru-RU" sz="1400" b="1" kern="1200" dirty="0">
              <a:solidFill>
                <a:srgbClr val="008000"/>
              </a:solidFill>
              <a:latin typeface="Century Gothic" panose="020B0502020202020204" pitchFamily="34" charset="0"/>
            </a:rPr>
            <a:t>1,1 </a:t>
          </a:r>
          <a:r>
            <a:rPr lang="ru-RU" sz="1200" b="1" kern="1200" dirty="0">
              <a:solidFill>
                <a:srgbClr val="008000"/>
              </a:solidFill>
              <a:latin typeface="Century Gothic" panose="020B0502020202020204" pitchFamily="34" charset="0"/>
            </a:rPr>
            <a:t>млн. руб</a:t>
          </a:r>
          <a:r>
            <a:rPr lang="ru-RU" sz="1200" kern="1200" dirty="0">
              <a:solidFill>
                <a:srgbClr val="008000"/>
              </a:solidFill>
              <a:latin typeface="Century Gothic" panose="020B0502020202020204" pitchFamily="34" charset="0"/>
            </a:rPr>
            <a:t>.</a:t>
          </a:r>
        </a:p>
      </dsp:txBody>
      <dsp:txXfrm>
        <a:off x="7555476" y="4576332"/>
        <a:ext cx="2825410" cy="1349543"/>
      </dsp:txXfrm>
    </dsp:sp>
    <dsp:sp modelId="{43C8F1F9-188A-4C28-91E8-BCE8F9C344BB}">
      <dsp:nvSpPr>
        <dsp:cNvPr id="0" name=""/>
        <dsp:cNvSpPr/>
      </dsp:nvSpPr>
      <dsp:spPr>
        <a:xfrm>
          <a:off x="378585" y="4002283"/>
          <a:ext cx="4156261" cy="19642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Приобретение теплового комплекса д. Брагино – </a:t>
          </a:r>
          <a:r>
            <a:rPr lang="ru-RU" sz="1400" b="1" kern="1200" dirty="0">
              <a:solidFill>
                <a:srgbClr val="006600"/>
              </a:solidFill>
              <a:latin typeface="Century Gothic" panose="020B0502020202020204" pitchFamily="34" charset="0"/>
            </a:rPr>
            <a:t>9,0</a:t>
          </a:r>
          <a:r>
            <a:rPr lang="ru-RU" sz="1200" b="1" kern="1200" dirty="0">
              <a:solidFill>
                <a:srgbClr val="006600"/>
              </a:solidFill>
              <a:latin typeface="Century Gothic" panose="020B0502020202020204" pitchFamily="34" charset="0"/>
            </a:rPr>
            <a:t> млн. руб.;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Ремонт системы водоснабжения с. Черная – </a:t>
          </a:r>
          <a:r>
            <a:rPr lang="ru-RU" sz="1400" b="1" kern="1200" dirty="0">
              <a:solidFill>
                <a:srgbClr val="006600"/>
              </a:solidFill>
              <a:latin typeface="Century Gothic" panose="020B0502020202020204" pitchFamily="34" charset="0"/>
            </a:rPr>
            <a:t>2,3</a:t>
          </a:r>
          <a:r>
            <a:rPr lang="ru-RU" sz="1200" b="1" kern="1200" dirty="0">
              <a:solidFill>
                <a:srgbClr val="006600"/>
              </a:solidFill>
              <a:latin typeface="Century Gothic" panose="020B0502020202020204" pitchFamily="34" charset="0"/>
            </a:rPr>
            <a:t> млн. руб.;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Реконструкция системы водоотведения – </a:t>
          </a:r>
          <a:r>
            <a:rPr lang="ru-RU" sz="1400" b="1" kern="1200" dirty="0">
              <a:solidFill>
                <a:srgbClr val="006600"/>
              </a:solidFill>
              <a:latin typeface="Century Gothic" panose="020B0502020202020204" pitchFamily="34" charset="0"/>
            </a:rPr>
            <a:t>1,5</a:t>
          </a:r>
          <a:r>
            <a:rPr lang="ru-RU" sz="1200" b="1" kern="1200" dirty="0">
              <a:solidFill>
                <a:srgbClr val="006600"/>
              </a:solidFill>
              <a:latin typeface="Century Gothic" panose="020B0502020202020204" pitchFamily="34" charset="0"/>
            </a:rPr>
            <a:t> млн. руб.;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Приобретение специализированной машины – </a:t>
          </a:r>
          <a:r>
            <a:rPr lang="ru-RU" sz="1400" b="1" kern="1200" dirty="0">
              <a:solidFill>
                <a:srgbClr val="006600"/>
              </a:solidFill>
              <a:latin typeface="Century Gothic" panose="020B0502020202020204" pitchFamily="34" charset="0"/>
            </a:rPr>
            <a:t>3,8</a:t>
          </a:r>
          <a:r>
            <a:rPr lang="ru-RU" sz="1200" b="1" kern="1200" dirty="0">
              <a:solidFill>
                <a:srgbClr val="006600"/>
              </a:solidFill>
              <a:latin typeface="Century Gothic" panose="020B0502020202020204" pitchFamily="34" charset="0"/>
            </a:rPr>
            <a:t> млн. руб.</a:t>
          </a:r>
        </a:p>
      </dsp:txBody>
      <dsp:txXfrm>
        <a:off x="421733" y="4536496"/>
        <a:ext cx="2823086" cy="1386899"/>
      </dsp:txXfrm>
    </dsp:sp>
    <dsp:sp modelId="{92C2E129-6E7E-4C46-BDA8-7F0AD78451A8}">
      <dsp:nvSpPr>
        <dsp:cNvPr id="0" name=""/>
        <dsp:cNvSpPr/>
      </dsp:nvSpPr>
      <dsp:spPr>
        <a:xfrm>
          <a:off x="6266611" y="-5120"/>
          <a:ext cx="4156261" cy="1911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Благоустройство общественных территорий –</a:t>
          </a: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ru-RU" sz="14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41,4 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млн. руб.;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Освещение населенных пунктов – </a:t>
          </a:r>
          <a:r>
            <a:rPr lang="ru-RU" sz="14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1,1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млн. руб.;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Строительство и ремонт дорог – </a:t>
          </a:r>
          <a:r>
            <a:rPr lang="ru-RU" sz="14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169,2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rPr>
            <a:t> млн. руб.</a:t>
          </a:r>
        </a:p>
      </dsp:txBody>
      <dsp:txXfrm>
        <a:off x="7555476" y="36866"/>
        <a:ext cx="2825410" cy="1349543"/>
      </dsp:txXfrm>
    </dsp:sp>
    <dsp:sp modelId="{F4013968-6D9E-41B1-AF6E-55692E7107CC}">
      <dsp:nvSpPr>
        <dsp:cNvPr id="0" name=""/>
        <dsp:cNvSpPr/>
      </dsp:nvSpPr>
      <dsp:spPr>
        <a:xfrm>
          <a:off x="378585" y="0"/>
          <a:ext cx="4156261" cy="1870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Проектирование, строительство школ – </a:t>
          </a:r>
          <a:r>
            <a:rPr lang="ru-RU" sz="1400" b="1" kern="1200" dirty="0">
              <a:solidFill>
                <a:srgbClr val="0070C0"/>
              </a:solidFill>
              <a:latin typeface="Century Gothic" panose="020B0502020202020204" pitchFamily="34" charset="0"/>
            </a:rPr>
            <a:t>144,3</a:t>
          </a:r>
          <a:r>
            <a:rPr lang="ru-RU" sz="1200" b="1" kern="1200" dirty="0">
              <a:solidFill>
                <a:srgbClr val="0070C0"/>
              </a:solidFill>
              <a:latin typeface="Century Gothic" panose="020B0502020202020204" pitchFamily="34" charset="0"/>
            </a:rPr>
            <a:t> млн. руб.;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Ремонты учреждений – </a:t>
          </a:r>
          <a:r>
            <a:rPr lang="ru-RU" sz="1400" b="1" kern="1200" dirty="0">
              <a:solidFill>
                <a:srgbClr val="0070C0"/>
              </a:solidFill>
              <a:latin typeface="Century Gothic" panose="020B0502020202020204" pitchFamily="34" charset="0"/>
            </a:rPr>
            <a:t>88,6</a:t>
          </a:r>
          <a:r>
            <a:rPr lang="ru-RU" sz="1200" b="1" kern="1200" dirty="0">
              <a:solidFill>
                <a:srgbClr val="0070C0"/>
              </a:solidFill>
              <a:latin typeface="Century Gothic" panose="020B0502020202020204" pitchFamily="34" charset="0"/>
            </a:rPr>
            <a:t> млн. руб.;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Устройство спортивных площадок, лыжероллерной трассы –</a:t>
          </a: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 </a:t>
          </a:r>
          <a:r>
            <a:rPr lang="ru-RU" sz="1400" b="1" kern="1200" dirty="0">
              <a:solidFill>
                <a:srgbClr val="0070C0"/>
              </a:solidFill>
              <a:latin typeface="Century Gothic" panose="020B0502020202020204" pitchFamily="34" charset="0"/>
            </a:rPr>
            <a:t>23,5 </a:t>
          </a:r>
          <a:r>
            <a:rPr lang="ru-RU" sz="1200" b="1" kern="1200" dirty="0">
              <a:solidFill>
                <a:srgbClr val="0070C0"/>
              </a:solidFill>
              <a:latin typeface="Century Gothic" panose="020B0502020202020204" pitchFamily="34" charset="0"/>
            </a:rPr>
            <a:t>млн. руб.;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Оснащение оборудованием – </a:t>
          </a:r>
          <a:r>
            <a:rPr lang="ru-RU" sz="1400" b="1" kern="1200" dirty="0">
              <a:solidFill>
                <a:srgbClr val="0070C0"/>
              </a:solidFill>
              <a:latin typeface="Century Gothic" panose="020B0502020202020204" pitchFamily="34" charset="0"/>
            </a:rPr>
            <a:t>10,1 </a:t>
          </a:r>
          <a:r>
            <a:rPr lang="ru-RU" sz="1200" b="1" kern="1200" dirty="0">
              <a:solidFill>
                <a:srgbClr val="0070C0"/>
              </a:solidFill>
              <a:latin typeface="Century Gothic" panose="020B0502020202020204" pitchFamily="34" charset="0"/>
            </a:rPr>
            <a:t>млн. руб.</a:t>
          </a:r>
        </a:p>
      </dsp:txBody>
      <dsp:txXfrm>
        <a:off x="419670" y="41085"/>
        <a:ext cx="2827212" cy="1320568"/>
      </dsp:txXfrm>
    </dsp:sp>
    <dsp:sp modelId="{38791B62-27F9-42F9-AD38-3E6FFFD4D22E}">
      <dsp:nvSpPr>
        <dsp:cNvPr id="0" name=""/>
        <dsp:cNvSpPr/>
      </dsp:nvSpPr>
      <dsp:spPr>
        <a:xfrm>
          <a:off x="2772992" y="348566"/>
          <a:ext cx="2586301" cy="2586301"/>
        </a:xfrm>
        <a:prstGeom prst="pieWedge">
          <a:avLst/>
        </a:prstGeom>
        <a:gradFill rotWithShape="0">
          <a:gsLst>
            <a:gs pos="0">
              <a:srgbClr val="0070C0"/>
            </a:gs>
            <a:gs pos="50000">
              <a:schemeClr val="accent5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Century Gothic" panose="020B0502020202020204" pitchFamily="34" charset="0"/>
            </a:rPr>
            <a:t>Социальная сфера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Century Gothic" panose="020B0502020202020204" pitchFamily="34" charset="0"/>
            </a:rPr>
            <a:t>267,0 </a:t>
          </a:r>
          <a:r>
            <a:rPr lang="ru-RU" sz="1100" kern="1200" dirty="0">
              <a:latin typeface="Century Gothic" panose="020B0502020202020204" pitchFamily="34" charset="0"/>
            </a:rPr>
            <a:t>                     </a:t>
          </a:r>
          <a:r>
            <a:rPr lang="ru-RU" sz="1200" b="1" kern="1200" dirty="0">
              <a:latin typeface="Century Gothic" panose="020B0502020202020204" pitchFamily="34" charset="0"/>
            </a:rPr>
            <a:t>млн. руб.</a:t>
          </a:r>
        </a:p>
      </dsp:txBody>
      <dsp:txXfrm>
        <a:off x="3530502" y="1106076"/>
        <a:ext cx="1828791" cy="1828791"/>
      </dsp:txXfrm>
    </dsp:sp>
    <dsp:sp modelId="{B3E548DF-0415-41C0-84E2-8B8DFB2DC00C}">
      <dsp:nvSpPr>
        <dsp:cNvPr id="0" name=""/>
        <dsp:cNvSpPr/>
      </dsp:nvSpPr>
      <dsp:spPr>
        <a:xfrm rot="5400000">
          <a:off x="5478753" y="348566"/>
          <a:ext cx="2586301" cy="2586301"/>
        </a:xfrm>
        <a:prstGeom prst="pieWedge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rgbClr val="00B0F0"/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Century Gothic" panose="020B0502020202020204" pitchFamily="34" charset="0"/>
            </a:rPr>
            <a:t>Комфортная среда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Century Gothic" panose="020B0502020202020204" pitchFamily="34" charset="0"/>
            </a:rPr>
            <a:t>211,7</a:t>
          </a:r>
          <a:r>
            <a:rPr lang="ru-RU" sz="1200" b="1" kern="1200" dirty="0">
              <a:latin typeface="Century Gothic" panose="020B0502020202020204" pitchFamily="34" charset="0"/>
            </a:rPr>
            <a:t>                  млн. руб.</a:t>
          </a:r>
        </a:p>
      </dsp:txBody>
      <dsp:txXfrm rot="-5400000">
        <a:off x="5478753" y="1106076"/>
        <a:ext cx="1828791" cy="1828791"/>
      </dsp:txXfrm>
    </dsp:sp>
    <dsp:sp modelId="{91344708-86B7-4294-86B0-45F1D7FB8908}">
      <dsp:nvSpPr>
        <dsp:cNvPr id="0" name=""/>
        <dsp:cNvSpPr/>
      </dsp:nvSpPr>
      <dsp:spPr>
        <a:xfrm rot="10800000">
          <a:off x="5478753" y="3054327"/>
          <a:ext cx="2586301" cy="2586301"/>
        </a:xfrm>
        <a:prstGeom prst="pieWedge">
          <a:avLst/>
        </a:prstGeom>
        <a:gradFill rotWithShape="0">
          <a:gsLst>
            <a:gs pos="0">
              <a:srgbClr val="006600"/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Century Gothic" panose="020B0502020202020204" pitchFamily="34" charset="0"/>
            </a:rPr>
            <a:t>Общественные инициативы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Century Gothic" panose="020B0502020202020204" pitchFamily="34" charset="0"/>
            </a:rPr>
            <a:t>16,4</a:t>
          </a:r>
          <a:r>
            <a:rPr lang="ru-RU" sz="1400" b="1" kern="1200" dirty="0">
              <a:latin typeface="Century Gothic" panose="020B0502020202020204" pitchFamily="34" charset="0"/>
            </a:rPr>
            <a:t>                 млн. руб.</a:t>
          </a:r>
        </a:p>
      </dsp:txBody>
      <dsp:txXfrm rot="10800000">
        <a:off x="5478753" y="3054327"/>
        <a:ext cx="1828791" cy="1828791"/>
      </dsp:txXfrm>
    </dsp:sp>
    <dsp:sp modelId="{AEA483A1-B769-4157-8376-EA3AB60C4BE0}">
      <dsp:nvSpPr>
        <dsp:cNvPr id="0" name=""/>
        <dsp:cNvSpPr/>
      </dsp:nvSpPr>
      <dsp:spPr>
        <a:xfrm rot="16200000">
          <a:off x="2772992" y="3054327"/>
          <a:ext cx="2586301" cy="2586301"/>
        </a:xfrm>
        <a:prstGeom prst="pieWedge">
          <a:avLst/>
        </a:prstGeom>
        <a:gradFill rotWithShape="0">
          <a:gsLst>
            <a:gs pos="23000">
              <a:schemeClr val="accent6">
                <a:lumMod val="50000"/>
              </a:schemeClr>
            </a:gs>
            <a:gs pos="65000">
              <a:srgbClr val="66FF33"/>
            </a:gs>
            <a:gs pos="100000">
              <a:schemeClr val="accent6">
                <a:lumMod val="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Century Gothic" panose="020B0502020202020204" pitchFamily="34" charset="0"/>
            </a:rPr>
            <a:t>Коммунальная сфера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Century Gothic" panose="020B0502020202020204" pitchFamily="34" charset="0"/>
            </a:rPr>
            <a:t>16,9  </a:t>
          </a:r>
          <a:r>
            <a:rPr lang="ru-RU" sz="1100" b="1" kern="1200" dirty="0">
              <a:latin typeface="Century Gothic" panose="020B0502020202020204" pitchFamily="34" charset="0"/>
            </a:rPr>
            <a:t>                                  </a:t>
          </a:r>
          <a:r>
            <a:rPr lang="ru-RU" sz="1200" b="1" kern="1200" dirty="0">
              <a:latin typeface="Century Gothic" panose="020B0502020202020204" pitchFamily="34" charset="0"/>
            </a:rPr>
            <a:t>млн. руб.</a:t>
          </a:r>
        </a:p>
      </dsp:txBody>
      <dsp:txXfrm rot="5400000">
        <a:off x="3530502" y="3054327"/>
        <a:ext cx="1828791" cy="1828791"/>
      </dsp:txXfrm>
    </dsp:sp>
    <dsp:sp modelId="{142E4CC9-BD22-4405-9104-A647298CCE0F}">
      <dsp:nvSpPr>
        <dsp:cNvPr id="0" name=""/>
        <dsp:cNvSpPr/>
      </dsp:nvSpPr>
      <dsp:spPr>
        <a:xfrm>
          <a:off x="4972543" y="2431941"/>
          <a:ext cx="892960" cy="776487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432C92-C7BF-4CC2-AA37-2B9630207ECB}">
      <dsp:nvSpPr>
        <dsp:cNvPr id="0" name=""/>
        <dsp:cNvSpPr/>
      </dsp:nvSpPr>
      <dsp:spPr>
        <a:xfrm rot="10800000">
          <a:off x="4972543" y="2755678"/>
          <a:ext cx="892960" cy="776487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A763F-E327-42CF-991E-103DE072A21F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901BE-C2DF-4CA9-BB13-063A1C05DC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9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230EF-3076-346B-7AC4-EB1FA8E61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6C544A-E7E1-2D6A-551F-84A33C208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3CB62E-AFF9-0C8C-D092-3B390EC5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E832-7E91-43F8-B9C3-299D0581C38C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52920A-F4F9-0D31-4E99-804FEFA39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CB973E-E525-AB28-7562-A6324245F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7FE7-1386-43C0-AB6C-10334B036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CB0B-1274-D722-63CD-BB3A155B5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DC2A6F-9F15-1460-CAB6-E6637F4BC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E55181-41FD-A8BB-FB9C-4186B7EA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E832-7E91-43F8-B9C3-299D0581C38C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CEE45-3C02-C50E-E966-542D1931B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4EB150-041C-7161-A217-5CBC3E622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7FE7-1386-43C0-AB6C-10334B036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637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2DB91E-BF45-F9B8-E268-12B7CCC9E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C5A16D-731A-6BF4-3C17-349A5AA72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DEC1AC-3E6C-33CC-78DC-A23813BD3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E832-7E91-43F8-B9C3-299D0581C38C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64836F-50E3-98A2-5321-0775FE2D8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BC7AE0-DFA6-6FE2-E9AB-A14A542C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7FE7-1386-43C0-AB6C-10334B036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51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6C4D5-09A0-DBD6-BE3C-737E95D3E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3AEC49-E7C3-FC3A-CA04-87434C39F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5D1B7F-CA19-6CA3-D037-980664F9B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E832-7E91-43F8-B9C3-299D0581C38C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C07C5A-E7B2-8431-29ED-22DB6DDA3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28D1ED-83D7-987A-0D26-B7013C9A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7FE7-1386-43C0-AB6C-10334B036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34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36E2E-60DA-6D64-A9F5-45499511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5D1982-5878-B0E0-5D1B-F91D02F25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DC9EB0-D1B4-4C69-005F-18BAD597E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E832-7E91-43F8-B9C3-299D0581C38C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816B01-35AE-1583-00C7-134F3DD83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B06279-0061-89E8-793A-F9726DBB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7FE7-1386-43C0-AB6C-10334B036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547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8FD3E-DB59-A6BC-68FC-E71CBC25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8C6778-0C31-8FE5-B43D-BD9576074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206625-BE1F-BACB-FA4E-F52122AC8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37E6BE-4BD8-A6DB-190B-24B4711F6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E832-7E91-43F8-B9C3-299D0581C38C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68119D-7D2E-8297-AF75-689C24740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44DDBA-22A4-374F-4F70-9853FFDB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7FE7-1386-43C0-AB6C-10334B036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99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7E8D9-0CDC-C632-C373-B76BF3D94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50BFDC-C747-1936-A621-DC8DE409F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5CC716-990B-3BD3-EA41-801B48943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6C336F-0D7E-6FB2-E2CE-107FCA00F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C40D83-323C-F4B1-0792-C40663C7E6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0E772B-6A12-2315-CA98-966BA22A2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E832-7E91-43F8-B9C3-299D0581C38C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085BBF-D85E-7848-9978-3E87C500D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84F691-26CD-D6DB-F6F3-04C4D930F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7FE7-1386-43C0-AB6C-10334B036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11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48653-6997-4A5E-5E62-DF6B16935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59EDC86-4EF5-8913-15FC-E9FF6D1E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E832-7E91-43F8-B9C3-299D0581C38C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EAB003-E89D-B9FD-3728-5B89E7E70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443859-3D96-2CFC-AD62-8E2EA1D1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7FE7-1386-43C0-AB6C-10334B036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379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CF056B-CE95-EC43-3085-425389A4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E832-7E91-43F8-B9C3-299D0581C38C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EE3DCB-FAB2-DDAF-7589-F984A330E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876D13-5E4B-17F8-7DBD-2DBFA135D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7FE7-1386-43C0-AB6C-10334B036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39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CEF70-3AB0-B457-3DF4-DF491DF0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98E48D-EAA6-2640-88E5-2B3087851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B0D7EC8-923A-12D1-9D2E-949818CD0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E4F486-CDB9-E337-4FEC-A74FF7F4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E832-7E91-43F8-B9C3-299D0581C38C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2E4DEF-0D57-70CD-F696-7670DD7BB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87DFE1-BA01-1A38-E6C7-6836079C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7FE7-1386-43C0-AB6C-10334B036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613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D2DCD-D0B5-1BCA-22DC-32C9C0A9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D1AE5B-16F4-CBCA-E65C-80AE75786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9B1C20-0D3C-7FC2-9B1E-8D41F69F4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4443DB-9ECE-94AD-463A-0343304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E832-7E91-43F8-B9C3-299D0581C38C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FBFADC-92FA-EF11-5132-A9F4DD3B0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2F4F48-D86C-327C-BDCF-F1777131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07FE7-1386-43C0-AB6C-10334B036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12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2D911-246C-ACB3-C093-8D4B21682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9DE232-171D-7152-906D-DF99CCDB0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48D42A-567E-6B9B-E288-E307F4A7D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7E832-7E91-43F8-B9C3-299D0581C38C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62290E-ED89-B621-0D89-54A7AAC91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05E8EE-C364-AE32-F17C-B0FD36334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07FE7-1386-43C0-AB6C-10334B036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54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BD234-79D1-3090-7E28-A664EA734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278" y="2235200"/>
            <a:ext cx="10100109" cy="2387600"/>
          </a:xfrm>
        </p:spPr>
        <p:txBody>
          <a:bodyPr anchor="ctr">
            <a:normAutofit/>
          </a:bodyPr>
          <a:lstStyle/>
          <a:p>
            <a:pPr algn="l"/>
            <a:r>
              <a:rPr lang="ru-RU" sz="28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ИСПОЛНЕНИЕ БЮДЖЕТА</a:t>
            </a:r>
            <a:br>
              <a:rPr lang="ru-RU" sz="2800" b="1" dirty="0">
                <a:solidFill>
                  <a:srgbClr val="006600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КРАСНОКАМСКОГО ГОРОДСКОГО ОКРУГА </a:t>
            </a:r>
            <a:br>
              <a:rPr lang="ru-RU" sz="2800" b="1" dirty="0">
                <a:solidFill>
                  <a:srgbClr val="006600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ЗА 2022 ГОД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949580-F4B0-E2CA-6432-919CEA3C2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927703"/>
            <a:ext cx="12192000" cy="1655762"/>
          </a:xfrm>
          <a:gradFill flip="none" rotWithShape="1">
            <a:gsLst>
              <a:gs pos="46000">
                <a:srgbClr val="1C6C12"/>
              </a:gs>
              <a:gs pos="41000">
                <a:schemeClr val="accent2">
                  <a:lumMod val="75000"/>
                </a:schemeClr>
              </a:gs>
              <a:gs pos="0">
                <a:schemeClr val="accent2">
                  <a:lumMod val="50000"/>
                </a:schemeClr>
              </a:gs>
              <a:gs pos="51000">
                <a:schemeClr val="accent6">
                  <a:lumMod val="50000"/>
                </a:schemeClr>
              </a:gs>
              <a:gs pos="86600">
                <a:schemeClr val="accent4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  <a:gs pos="74000">
                <a:schemeClr val="accent6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/>
          <a:p>
            <a:endParaRPr lang="ru-RU" dirty="0"/>
          </a:p>
          <a:p>
            <a:pPr algn="l"/>
            <a:r>
              <a:rPr lang="ru-RU" dirty="0"/>
              <a:t>	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Куличкова Марина Леонидовна</a:t>
            </a:r>
          </a:p>
          <a:p>
            <a:pPr algn="l"/>
            <a:r>
              <a:rPr lang="ru-RU" sz="2000" dirty="0">
                <a:latin typeface="Century Gothic" panose="020B0502020202020204" pitchFamily="34" charset="0"/>
              </a:rPr>
              <a:t>	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Начальник финансового управления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B3F177-D944-A093-924A-CD088AEF7F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262" y="274535"/>
            <a:ext cx="610533" cy="8296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84F56C-E560-A5E2-7208-B095F392B086}"/>
              </a:ext>
            </a:extLst>
          </p:cNvPr>
          <p:cNvSpPr txBox="1"/>
          <p:nvPr/>
        </p:nvSpPr>
        <p:spPr>
          <a:xfrm>
            <a:off x="881795" y="457860"/>
            <a:ext cx="510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Администрация </a:t>
            </a:r>
          </a:p>
          <a:p>
            <a:r>
              <a:rPr lang="ru-RU" sz="14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Краснокамского городского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4182216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145EEAC3-0331-8759-9018-082429C770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6769332"/>
              </p:ext>
            </p:extLst>
          </p:nvPr>
        </p:nvGraphicFramePr>
        <p:xfrm>
          <a:off x="933651" y="789272"/>
          <a:ext cx="10972799" cy="590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: усеченные противолежащие углы 1">
            <a:extLst>
              <a:ext uri="{FF2B5EF4-FFF2-40B4-BE49-F238E27FC236}">
                <a16:creationId xmlns:a16="http://schemas.microsoft.com/office/drawing/2014/main" id="{8A3D3C9A-A2CD-2703-FFEA-50F7497B8A85}"/>
              </a:ext>
            </a:extLst>
          </p:cNvPr>
          <p:cNvSpPr/>
          <p:nvPr/>
        </p:nvSpPr>
        <p:spPr>
          <a:xfrm>
            <a:off x="8537608" y="1722921"/>
            <a:ext cx="1925053" cy="712269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Предоставлено </a:t>
            </a:r>
          </a:p>
          <a:p>
            <a:pPr algn="ctr"/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 квартир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FCFD92B-BBCB-31DD-5531-6626122F4AAB}"/>
              </a:ext>
            </a:extLst>
          </p:cNvPr>
          <p:cNvSpPr txBox="1">
            <a:spLocks/>
          </p:cNvSpPr>
          <p:nvPr/>
        </p:nvSpPr>
        <p:spPr>
          <a:xfrm>
            <a:off x="1286577" y="173255"/>
            <a:ext cx="6808270" cy="644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Меры социальной поддержки – 917,2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млн. руб., </a:t>
            </a: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основные направления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33E266-C6A5-F1A2-2558-C4DDAE130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052" y="173255"/>
            <a:ext cx="707197" cy="701101"/>
          </a:xfrm>
          <a:prstGeom prst="rect">
            <a:avLst/>
          </a:prstGeom>
        </p:spPr>
      </p:pic>
      <p:sp>
        <p:nvSpPr>
          <p:cNvPr id="14" name="Прямоугольник: усеченные противолежащие углы 13">
            <a:extLst>
              <a:ext uri="{FF2B5EF4-FFF2-40B4-BE49-F238E27FC236}">
                <a16:creationId xmlns:a16="http://schemas.microsoft.com/office/drawing/2014/main" id="{47059317-E96A-0990-F359-09A6393D0829}"/>
              </a:ext>
            </a:extLst>
          </p:cNvPr>
          <p:cNvSpPr/>
          <p:nvPr/>
        </p:nvSpPr>
        <p:spPr>
          <a:xfrm>
            <a:off x="9835415" y="3559742"/>
            <a:ext cx="1925053" cy="712269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8 695 детей</a:t>
            </a:r>
          </a:p>
        </p:txBody>
      </p:sp>
      <p:sp>
        <p:nvSpPr>
          <p:cNvPr id="15" name="Прямоугольник: усеченные противолежащие углы 14">
            <a:extLst>
              <a:ext uri="{FF2B5EF4-FFF2-40B4-BE49-F238E27FC236}">
                <a16:creationId xmlns:a16="http://schemas.microsoft.com/office/drawing/2014/main" id="{63027470-BF93-D9A6-F651-4EC5D74497DF}"/>
              </a:ext>
            </a:extLst>
          </p:cNvPr>
          <p:cNvSpPr/>
          <p:nvPr/>
        </p:nvSpPr>
        <p:spPr>
          <a:xfrm>
            <a:off x="8632257" y="5439073"/>
            <a:ext cx="1925053" cy="712269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1 197 получателей</a:t>
            </a:r>
          </a:p>
        </p:txBody>
      </p:sp>
      <p:sp>
        <p:nvSpPr>
          <p:cNvPr id="19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id="{D45EBF6F-E844-220B-B548-83C485CB5394}"/>
              </a:ext>
            </a:extLst>
          </p:cNvPr>
          <p:cNvSpPr/>
          <p:nvPr/>
        </p:nvSpPr>
        <p:spPr>
          <a:xfrm>
            <a:off x="1010652" y="1663566"/>
            <a:ext cx="1925053" cy="712269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Расселено </a:t>
            </a:r>
          </a:p>
          <a:p>
            <a:pPr algn="ctr"/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15 558,5 кв.м. </a:t>
            </a:r>
          </a:p>
          <a:p>
            <a:pPr algn="ctr"/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(507 квартир)</a:t>
            </a:r>
          </a:p>
        </p:txBody>
      </p:sp>
      <p:sp>
        <p:nvSpPr>
          <p:cNvPr id="20" name="Прямоугольник: усеченные противолежащие углы 19">
            <a:extLst>
              <a:ext uri="{FF2B5EF4-FFF2-40B4-BE49-F238E27FC236}">
                <a16:creationId xmlns:a16="http://schemas.microsoft.com/office/drawing/2014/main" id="{FA2D7BBE-FAA1-7BAB-8C39-0800809B8198}"/>
              </a:ext>
            </a:extLst>
          </p:cNvPr>
          <p:cNvSpPr/>
          <p:nvPr/>
        </p:nvSpPr>
        <p:spPr>
          <a:xfrm>
            <a:off x="2306855" y="3583804"/>
            <a:ext cx="1925053" cy="712269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Обеспечено жильем</a:t>
            </a:r>
          </a:p>
          <a:p>
            <a:pPr algn="ctr"/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26 молодых семей</a:t>
            </a:r>
          </a:p>
        </p:txBody>
      </p:sp>
      <p:sp>
        <p:nvSpPr>
          <p:cNvPr id="21" name="Прямоугольник: усеченные противолежащие углы 20">
            <a:extLst>
              <a:ext uri="{FF2B5EF4-FFF2-40B4-BE49-F238E27FC236}">
                <a16:creationId xmlns:a16="http://schemas.microsoft.com/office/drawing/2014/main" id="{1469151A-F5FA-1A0F-A71E-DEBFD95FE53D}"/>
              </a:ext>
            </a:extLst>
          </p:cNvPr>
          <p:cNvSpPr/>
          <p:nvPr/>
        </p:nvSpPr>
        <p:spPr>
          <a:xfrm>
            <a:off x="1010652" y="5439073"/>
            <a:ext cx="1925053" cy="712269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888 получателей</a:t>
            </a:r>
          </a:p>
        </p:txBody>
      </p:sp>
    </p:spTree>
    <p:extLst>
      <p:ext uri="{BB962C8B-B14F-4D97-AF65-F5344CB8AC3E}">
        <p14:creationId xmlns:p14="http://schemas.microsoft.com/office/powerpoint/2010/main" val="3530183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C13BCF2C-12EF-EB41-86F8-B752DDC991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6362493"/>
              </p:ext>
            </p:extLst>
          </p:nvPr>
        </p:nvGraphicFramePr>
        <p:xfrm>
          <a:off x="975357" y="735815"/>
          <a:ext cx="10838047" cy="5989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Таблица 13">
            <a:extLst>
              <a:ext uri="{FF2B5EF4-FFF2-40B4-BE49-F238E27FC236}">
                <a16:creationId xmlns:a16="http://schemas.microsoft.com/office/drawing/2014/main" id="{2C19EC41-C6E3-D39B-0EFB-D4492693130C}"/>
              </a:ext>
            </a:extLst>
          </p:cNvPr>
          <p:cNvGraphicFramePr>
            <a:graphicFrameLocks noGrp="1"/>
          </p:cNvGraphicFramePr>
          <p:nvPr/>
        </p:nvGraphicFramePr>
        <p:xfrm>
          <a:off x="4843126" y="89282"/>
          <a:ext cx="4604083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4083">
                  <a:extLst>
                    <a:ext uri="{9D8B030D-6E8A-4147-A177-3AD203B41FA5}">
                      <a16:colId xmlns:a16="http://schemas.microsoft.com/office/drawing/2014/main" val="2170951087"/>
                    </a:ext>
                  </a:extLst>
                </a:gridCol>
              </a:tblGrid>
              <a:tr h="471637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Бюджет развития - 512,1 </a:t>
                      </a: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млн. руб.,</a:t>
                      </a:r>
                    </a:p>
                    <a:p>
                      <a:pPr algn="l"/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основные направления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416652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DB044A-4000-A31F-DCD7-DBAFB533BC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330" r="5358"/>
          <a:stretch/>
        </p:blipFill>
        <p:spPr>
          <a:xfrm>
            <a:off x="4219070" y="132989"/>
            <a:ext cx="500520" cy="4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3876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0E7AB8-6995-D8CA-7362-172A551B5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283" y="830178"/>
            <a:ext cx="3109819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21349C-BC18-AFBD-AD89-7F9B189CD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453" y="4038444"/>
            <a:ext cx="3259465" cy="227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3F7D44-DCCA-703A-AAFC-E70430F4F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548" y="830178"/>
            <a:ext cx="306000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526352-B18D-82D4-5740-64F42A37B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548" y="4049019"/>
            <a:ext cx="3259464" cy="22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5932CB4-309F-9DCB-D22F-524E8FE9B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268587"/>
              </p:ext>
            </p:extLst>
          </p:nvPr>
        </p:nvGraphicFramePr>
        <p:xfrm>
          <a:off x="705542" y="685037"/>
          <a:ext cx="3316169" cy="5631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734">
                  <a:extLst>
                    <a:ext uri="{9D8B030D-6E8A-4147-A177-3AD203B41FA5}">
                      <a16:colId xmlns:a16="http://schemas.microsoft.com/office/drawing/2014/main" val="1393032477"/>
                    </a:ext>
                  </a:extLst>
                </a:gridCol>
                <a:gridCol w="1126155">
                  <a:extLst>
                    <a:ext uri="{9D8B030D-6E8A-4147-A177-3AD203B41FA5}">
                      <a16:colId xmlns:a16="http://schemas.microsoft.com/office/drawing/2014/main" val="32147094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573323007"/>
                    </a:ext>
                  </a:extLst>
                </a:gridCol>
              </a:tblGrid>
              <a:tr h="1450595">
                <a:tc gridSpan="2"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Пристрой </a:t>
                      </a:r>
                    </a:p>
                    <a:p>
                      <a:r>
                        <a:rPr lang="ru-RU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к школе № 8</a:t>
                      </a:r>
                    </a:p>
                    <a:p>
                      <a:r>
                        <a:rPr lang="ru-RU" sz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(2019-2022 годы)</a:t>
                      </a:r>
                    </a:p>
                  </a:txBody>
                  <a:tcPr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472742"/>
                  </a:ext>
                </a:extLst>
              </a:tr>
              <a:tr h="447818">
                <a:tc gridSpan="2"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Стоимость строительства: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79272"/>
                  </a:ext>
                </a:extLst>
              </a:tr>
              <a:tr h="1657582">
                <a:tc>
                  <a:txBody>
                    <a:bodyPr/>
                    <a:lstStyle/>
                    <a:p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316,4 </a:t>
                      </a:r>
                      <a:r>
                        <a:rPr lang="ru-RU" sz="1000" b="1" dirty="0">
                          <a:latin typeface="Century Gothic" panose="020B0502020202020204" pitchFamily="34" charset="0"/>
                        </a:rPr>
                        <a:t>в том числе:</a:t>
                      </a:r>
                    </a:p>
                    <a:p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700" b="1" dirty="0">
                          <a:latin typeface="Century Gothic" panose="020B0502020202020204" pitchFamily="34" charset="0"/>
                        </a:rPr>
                        <a:t>137,</a:t>
                      </a:r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9</a:t>
                      </a:r>
                    </a:p>
                    <a:p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руб.</a:t>
                      </a:r>
                    </a:p>
                    <a:p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2022 год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69848"/>
                  </a:ext>
                </a:extLst>
              </a:tr>
              <a:tr h="20759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Century Gothic" panose="020B0502020202020204" pitchFamily="34" charset="0"/>
                        </a:rPr>
                        <a:t>П</a:t>
                      </a:r>
                      <a:r>
                        <a:rPr lang="ru-RU" sz="1100" b="1" dirty="0">
                          <a:latin typeface="Century Gothic" panose="020B0502020202020204" pitchFamily="34" charset="0"/>
                        </a:rPr>
                        <a:t>ристрой рассчитан на 300 учащихся.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новом корпусе расположены современные кабинеты химии, физики, робототехники и информатики, кабинеты домоводства, библиотека с читальным залом и своя столовая. Для удобства детей и педколлектива новый корпус соединён теплым переходом с первым корпусом школы.</a:t>
                      </a:r>
                      <a:endParaRPr lang="ru-RU" sz="1100" b="1" dirty="0"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210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6750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5932CB4-309F-9DCB-D22F-524E8FE9B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989582"/>
              </p:ext>
            </p:extLst>
          </p:nvPr>
        </p:nvGraphicFramePr>
        <p:xfrm>
          <a:off x="705543" y="904775"/>
          <a:ext cx="3442945" cy="4875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1998">
                  <a:extLst>
                    <a:ext uri="{9D8B030D-6E8A-4147-A177-3AD203B41FA5}">
                      <a16:colId xmlns:a16="http://schemas.microsoft.com/office/drawing/2014/main" val="1393032477"/>
                    </a:ext>
                  </a:extLst>
                </a:gridCol>
                <a:gridCol w="220947">
                  <a:extLst>
                    <a:ext uri="{9D8B030D-6E8A-4147-A177-3AD203B41FA5}">
                      <a16:colId xmlns:a16="http://schemas.microsoft.com/office/drawing/2014/main" val="1573323007"/>
                    </a:ext>
                  </a:extLst>
                </a:gridCol>
              </a:tblGrid>
              <a:tr h="1573631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Лыжероллерная трасса</a:t>
                      </a:r>
                    </a:p>
                  </a:txBody>
                  <a:tcPr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472742"/>
                  </a:ext>
                </a:extLst>
              </a:tr>
              <a:tr h="681007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Стоимость строительства: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mpd="sng">
                      <a:noFill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79272"/>
                  </a:ext>
                </a:extLst>
              </a:tr>
              <a:tr h="1046827">
                <a:tc>
                  <a:txBody>
                    <a:bodyPr/>
                    <a:lstStyle/>
                    <a:p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7,5 </a:t>
                      </a:r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69848"/>
                  </a:ext>
                </a:extLst>
              </a:tr>
              <a:tr h="1573631">
                <a:tc>
                  <a:txBody>
                    <a:bodyPr/>
                    <a:lstStyle/>
                    <a:p>
                      <a:r>
                        <a:rPr lang="ru-RU" sz="1100" b="1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Протяженность трассы составляет около 1 километра. Вдоль всей трассы установлено освещение, что позволит заниматься не только в дневное время, но в вечернее.</a:t>
                      </a:r>
                    </a:p>
                    <a:p>
                      <a:endParaRPr lang="ru-RU" sz="1100" b="1" dirty="0"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210464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611993-B76A-BCE4-DF01-7EA07CC28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512" y="926141"/>
            <a:ext cx="7272000" cy="4829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693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5932CB4-309F-9DCB-D22F-524E8FE9B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708993"/>
              </p:ext>
            </p:extLst>
          </p:nvPr>
        </p:nvGraphicFramePr>
        <p:xfrm>
          <a:off x="705543" y="904775"/>
          <a:ext cx="3442945" cy="5149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1998">
                  <a:extLst>
                    <a:ext uri="{9D8B030D-6E8A-4147-A177-3AD203B41FA5}">
                      <a16:colId xmlns:a16="http://schemas.microsoft.com/office/drawing/2014/main" val="1393032477"/>
                    </a:ext>
                  </a:extLst>
                </a:gridCol>
                <a:gridCol w="220947">
                  <a:extLst>
                    <a:ext uri="{9D8B030D-6E8A-4147-A177-3AD203B41FA5}">
                      <a16:colId xmlns:a16="http://schemas.microsoft.com/office/drawing/2014/main" val="1573323007"/>
                    </a:ext>
                  </a:extLst>
                </a:gridCol>
              </a:tblGrid>
              <a:tr h="1553199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6600"/>
                          </a:solidFill>
                          <a:latin typeface="Arial Black" panose="020B0A04020102020204" pitchFamily="34" charset="0"/>
                        </a:rPr>
                        <a:t>Сквер</a:t>
                      </a:r>
                    </a:p>
                    <a:p>
                      <a:r>
                        <a:rPr lang="ru-RU" sz="2400" dirty="0">
                          <a:solidFill>
                            <a:srgbClr val="006600"/>
                          </a:solidFill>
                          <a:latin typeface="Arial Black" panose="020B0A04020102020204" pitchFamily="34" charset="0"/>
                        </a:rPr>
                        <a:t>Имени Бажова</a:t>
                      </a:r>
                    </a:p>
                    <a:p>
                      <a:r>
                        <a:rPr lang="ru-RU" sz="1400" dirty="0">
                          <a:solidFill>
                            <a:srgbClr val="006600"/>
                          </a:solidFill>
                          <a:latin typeface="Arial Black" panose="020B0A04020102020204" pitchFamily="34" charset="0"/>
                        </a:rPr>
                        <a:t>(2022-2023 годы)</a:t>
                      </a:r>
                    </a:p>
                  </a:txBody>
                  <a:tcPr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472742"/>
                  </a:ext>
                </a:extLst>
              </a:tr>
              <a:tr h="720791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Стоимость работ в 2022 году: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mpd="sng">
                      <a:noFill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79272"/>
                  </a:ext>
                </a:extLst>
              </a:tr>
              <a:tr h="1107982">
                <a:tc>
                  <a:txBody>
                    <a:bodyPr/>
                    <a:lstStyle/>
                    <a:p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32,7 </a:t>
                      </a:r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69848"/>
                  </a:ext>
                </a:extLst>
              </a:tr>
              <a:tr h="1693683">
                <a:tc>
                  <a:txBody>
                    <a:bodyPr/>
                    <a:lstStyle/>
                    <a:p>
                      <a:r>
                        <a:rPr lang="ru-RU" sz="1100" b="1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Проектом предусмотрено обустройство пешеходных дорожек, наружного освещения, установка малых архитектурных форм и озеленение территории, устройство двух спортивных и детской площадки. Перед фасадом центральной библиотеки появится философский (тихий) сад с читальными павильонами, где жители города смогут отдохнуть за любимой книжкой. </a:t>
                      </a:r>
                      <a:endParaRPr lang="ru-RU" sz="1100" b="1" dirty="0"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21046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8B7229-FC33-262D-45AC-188847A43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908" y="1060995"/>
            <a:ext cx="6720291" cy="39730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9CAEBC-4A97-1D52-BEEA-ECE35079D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022" y="3089402"/>
            <a:ext cx="354818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5932CB4-309F-9DCB-D22F-524E8FE9B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97858"/>
              </p:ext>
            </p:extLst>
          </p:nvPr>
        </p:nvGraphicFramePr>
        <p:xfrm>
          <a:off x="705542" y="863873"/>
          <a:ext cx="3147941" cy="5352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4034">
                  <a:extLst>
                    <a:ext uri="{9D8B030D-6E8A-4147-A177-3AD203B41FA5}">
                      <a16:colId xmlns:a16="http://schemas.microsoft.com/office/drawing/2014/main" val="1393032477"/>
                    </a:ext>
                  </a:extLst>
                </a:gridCol>
                <a:gridCol w="213907">
                  <a:extLst>
                    <a:ext uri="{9D8B030D-6E8A-4147-A177-3AD203B41FA5}">
                      <a16:colId xmlns:a16="http://schemas.microsoft.com/office/drawing/2014/main" val="1573323007"/>
                    </a:ext>
                  </a:extLst>
                </a:gridCol>
              </a:tblGrid>
              <a:tr h="1718215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Строительство и ремонт автомобильных дорог</a:t>
                      </a:r>
                    </a:p>
                  </a:txBody>
                  <a:tcPr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472742"/>
                  </a:ext>
                </a:extLst>
              </a:tr>
              <a:tr h="743577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Стоимость работ в 2022 году: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mpd="sng"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79272"/>
                  </a:ext>
                </a:extLst>
              </a:tr>
              <a:tr h="1143008">
                <a:tc>
                  <a:txBody>
                    <a:bodyPr/>
                    <a:lstStyle/>
                    <a:p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169,2 </a:t>
                      </a:r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69848"/>
                  </a:ext>
                </a:extLst>
              </a:tr>
              <a:tr h="1747227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Century Gothic" panose="020B0502020202020204" pitchFamily="34" charset="0"/>
                        </a:rPr>
                        <a:t>Отремонтировано 15,91 км автомобильных дорог (31 объект), </a:t>
                      </a:r>
                    </a:p>
                    <a:p>
                      <a:r>
                        <a:rPr lang="ru-RU" sz="1100" b="1" dirty="0">
                          <a:latin typeface="Century Gothic" panose="020B0502020202020204" pitchFamily="34" charset="0"/>
                        </a:rPr>
                        <a:t>3861 п. м. тротуаров (11 объектов)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21046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E67B162-4D9B-8D46-C964-DA5FDD6EADAC}"/>
              </a:ext>
            </a:extLst>
          </p:cNvPr>
          <p:cNvSpPr txBox="1"/>
          <p:nvPr/>
        </p:nvSpPr>
        <p:spPr>
          <a:xfrm>
            <a:off x="4976261" y="2889379"/>
            <a:ext cx="2444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Автодорога ул. Карла Маркса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C59D42-D6D6-A3F7-FCD3-44AD37B5E649}"/>
              </a:ext>
            </a:extLst>
          </p:cNvPr>
          <p:cNvSpPr txBox="1"/>
          <p:nvPr/>
        </p:nvSpPr>
        <p:spPr>
          <a:xfrm>
            <a:off x="5330276" y="5969680"/>
            <a:ext cx="22814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Тротуар пр-т Мира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31C599-231B-2511-8095-A6CDD718D98D}"/>
              </a:ext>
            </a:extLst>
          </p:cNvPr>
          <p:cNvSpPr txBox="1"/>
          <p:nvPr/>
        </p:nvSpPr>
        <p:spPr>
          <a:xfrm>
            <a:off x="8347545" y="5969680"/>
            <a:ext cx="22814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Тротуар ул. Красногорская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03962A-E7DC-D904-2244-C9CD6CA89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749" y="862367"/>
            <a:ext cx="2592000" cy="53354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39C44E-B6CD-05A8-0707-1622DD0C7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618" y="863873"/>
            <a:ext cx="2592000" cy="53338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304EA9-EA01-DBFB-09D1-4876F4DFF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866" y="865380"/>
            <a:ext cx="2592000" cy="53338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9B80C8-8C0A-3AB9-4FC5-CFDB93869E5C}"/>
              </a:ext>
            </a:extLst>
          </p:cNvPr>
          <p:cNvSpPr txBox="1"/>
          <p:nvPr/>
        </p:nvSpPr>
        <p:spPr>
          <a:xfrm>
            <a:off x="4226866" y="5842380"/>
            <a:ext cx="2002682" cy="23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Автодорога Мокино-Майский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BDB641-4892-B554-9234-DA659DB7A265}"/>
              </a:ext>
            </a:extLst>
          </p:cNvPr>
          <p:cNvSpPr txBox="1"/>
          <p:nvPr/>
        </p:nvSpPr>
        <p:spPr>
          <a:xfrm>
            <a:off x="6818866" y="5842380"/>
            <a:ext cx="2034362" cy="23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Автодорога пер. Фабричный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82D72A-E028-780F-0396-F1FD30130E44}"/>
              </a:ext>
            </a:extLst>
          </p:cNvPr>
          <p:cNvSpPr txBox="1"/>
          <p:nvPr/>
        </p:nvSpPr>
        <p:spPr>
          <a:xfrm>
            <a:off x="9838753" y="5837633"/>
            <a:ext cx="1714816" cy="23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Тротуар ул. Октябрьская</a:t>
            </a:r>
          </a:p>
        </p:txBody>
      </p:sp>
    </p:spTree>
    <p:extLst>
      <p:ext uri="{BB962C8B-B14F-4D97-AF65-F5344CB8AC3E}">
        <p14:creationId xmlns:p14="http://schemas.microsoft.com/office/powerpoint/2010/main" val="42899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5932CB4-309F-9DCB-D22F-524E8FE9B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930674"/>
              </p:ext>
            </p:extLst>
          </p:nvPr>
        </p:nvGraphicFramePr>
        <p:xfrm>
          <a:off x="830671" y="764300"/>
          <a:ext cx="3337067" cy="5388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1562">
                  <a:extLst>
                    <a:ext uri="{9D8B030D-6E8A-4147-A177-3AD203B41FA5}">
                      <a16:colId xmlns:a16="http://schemas.microsoft.com/office/drawing/2014/main" val="1393032477"/>
                    </a:ext>
                  </a:extLst>
                </a:gridCol>
                <a:gridCol w="215505">
                  <a:extLst>
                    <a:ext uri="{9D8B030D-6E8A-4147-A177-3AD203B41FA5}">
                      <a16:colId xmlns:a16="http://schemas.microsoft.com/office/drawing/2014/main" val="1573323007"/>
                    </a:ext>
                  </a:extLst>
                </a:gridCol>
              </a:tblGrid>
              <a:tr h="2348295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Приобретение единого недвижимого (теплового) комплекса </a:t>
                      </a:r>
                    </a:p>
                    <a:p>
                      <a:r>
                        <a:rPr lang="ru-RU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д. Брагино</a:t>
                      </a:r>
                    </a:p>
                  </a:txBody>
                  <a:tcP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472742"/>
                  </a:ext>
                </a:extLst>
              </a:tr>
              <a:tr h="663287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Стоимость работ в 2022 году: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mpd="sng">
                      <a:noFill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79272"/>
                  </a:ext>
                </a:extLst>
              </a:tr>
              <a:tr h="776867">
                <a:tc>
                  <a:txBody>
                    <a:bodyPr/>
                    <a:lstStyle/>
                    <a:p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9,0 </a:t>
                      </a:r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69848"/>
                  </a:ext>
                </a:extLst>
              </a:tr>
              <a:tr h="1558561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Century Gothic" panose="020B0502020202020204" pitchFamily="34" charset="0"/>
                        </a:rPr>
                        <a:t>Котельная оборудована двумя газовыми водогрейными котлами (1 рабочий и 1 резервный) теплопроизводительностью 0,4 МВт и подачей воды в теплосеть 33,6 м3/ч  с полной трубопроводной обвязкой, а также системой комплекса автоматизации, включающей пожарную сигнализацию, видеонаблюдение, диспетчеризацию и т.д.)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21046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781DD0-E9CB-11BC-DA53-84632EE33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979" y="979844"/>
            <a:ext cx="6677794" cy="475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C04655-B83B-5B63-9BD3-96E79EB240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8" t="-789" r="4234" b="789"/>
          <a:stretch/>
        </p:blipFill>
        <p:spPr>
          <a:xfrm>
            <a:off x="9596387" y="3429000"/>
            <a:ext cx="213929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1">
                <a:lumMod val="65000"/>
                <a:lumOff val="3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AA7928-B254-1CEA-A6D2-8855DDAFD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90" r="5131"/>
          <a:stretch/>
        </p:blipFill>
        <p:spPr>
          <a:xfrm>
            <a:off x="9596387" y="901760"/>
            <a:ext cx="213929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34B108-74BE-6D80-2F68-484A7DC41D6A}"/>
              </a:ext>
            </a:extLst>
          </p:cNvPr>
          <p:cNvSpPr txBox="1"/>
          <p:nvPr/>
        </p:nvSpPr>
        <p:spPr>
          <a:xfrm>
            <a:off x="7372952" y="5878156"/>
            <a:ext cx="4148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Обеспечение тепловой энергией 5 многоквартирных домов</a:t>
            </a:r>
          </a:p>
        </p:txBody>
      </p:sp>
    </p:spTree>
    <p:extLst>
      <p:ext uri="{BB962C8B-B14F-4D97-AF65-F5344CB8AC3E}">
        <p14:creationId xmlns:p14="http://schemas.microsoft.com/office/powerpoint/2010/main" val="3114060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5932CB4-309F-9DCB-D22F-524E8FE9B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424279"/>
              </p:ext>
            </p:extLst>
          </p:nvPr>
        </p:nvGraphicFramePr>
        <p:xfrm>
          <a:off x="854069" y="493277"/>
          <a:ext cx="3442945" cy="6070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1998">
                  <a:extLst>
                    <a:ext uri="{9D8B030D-6E8A-4147-A177-3AD203B41FA5}">
                      <a16:colId xmlns:a16="http://schemas.microsoft.com/office/drawing/2014/main" val="1393032477"/>
                    </a:ext>
                  </a:extLst>
                </a:gridCol>
                <a:gridCol w="220947">
                  <a:extLst>
                    <a:ext uri="{9D8B030D-6E8A-4147-A177-3AD203B41FA5}">
                      <a16:colId xmlns:a16="http://schemas.microsoft.com/office/drawing/2014/main" val="1573323007"/>
                    </a:ext>
                  </a:extLst>
                </a:gridCol>
              </a:tblGrid>
              <a:tr h="1960632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Общественные инициативы</a:t>
                      </a:r>
                    </a:p>
                    <a:p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  <a:p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(проекты инициативного бюджетирования, проекты с участием самообложения граждан)</a:t>
                      </a:r>
                    </a:p>
                  </a:txBody>
                  <a:tcPr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472742"/>
                  </a:ext>
                </a:extLst>
              </a:tr>
              <a:tr h="695626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Стоимость работ в 2022 году: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mpd="sng">
                      <a:noFill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79272"/>
                  </a:ext>
                </a:extLst>
              </a:tr>
              <a:tr h="509442">
                <a:tc>
                  <a:txBody>
                    <a:bodyPr/>
                    <a:lstStyle/>
                    <a:p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16,4 </a:t>
                      </a:r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69848"/>
                  </a:ext>
                </a:extLst>
              </a:tr>
              <a:tr h="284688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Century Gothic" panose="020B0502020202020204" pitchFamily="34" charset="0"/>
                        </a:rPr>
                        <a:t>Реализовано 7 проектов инициативного бюджетирования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Создание Музыкального сквера,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Приобретение звукоусилительного оборудования КДЦ;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Ремонт системы отопления ДК Гознак,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Приобретение одежды сцены ДК Оверята;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Создание Стадиона для дошколят;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Установка спорткомплекса «Равные возможности», Школа № 10;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Создание спортивной площадки СК «Ледовый»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100" b="1" dirty="0">
                          <a:latin typeface="Century Gothic" panose="020B0502020202020204" pitchFamily="34" charset="0"/>
                        </a:rPr>
                        <a:t>2 проекта с участием самообложения граждан: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Устройство спортивно-игровой площадки д. Калининцы;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Устройство памятника воинам войны д. Фадеята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210464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8918DB-B9ED-E6ED-ACC0-7E092B3BB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57"/>
          <a:stretch/>
        </p:blipFill>
        <p:spPr>
          <a:xfrm>
            <a:off x="4403289" y="3528286"/>
            <a:ext cx="3507731" cy="2316656"/>
          </a:xfrm>
          <a:prstGeom prst="round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145186-682B-966F-4656-57CF26C2E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289" y="875899"/>
            <a:ext cx="3515096" cy="216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B775EF-3206-6AC5-D612-D0BE290F7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476" y="3429000"/>
            <a:ext cx="3507731" cy="23463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8FF0F5-8973-36A6-3C50-2075CEA985EA}"/>
              </a:ext>
            </a:extLst>
          </p:cNvPr>
          <p:cNvSpPr txBox="1"/>
          <p:nvPr/>
        </p:nvSpPr>
        <p:spPr>
          <a:xfrm>
            <a:off x="8849469" y="5261504"/>
            <a:ext cx="2242687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Спортивно-игровая площадка  </a:t>
            </a:r>
          </a:p>
          <a:p>
            <a:pPr algn="ctr"/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д. Калининцы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0A0C39-EFA8-A001-C08E-D577192D12BD}"/>
              </a:ext>
            </a:extLst>
          </p:cNvPr>
          <p:cNvSpPr txBox="1"/>
          <p:nvPr/>
        </p:nvSpPr>
        <p:spPr>
          <a:xfrm>
            <a:off x="4860065" y="5261504"/>
            <a:ext cx="2425605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Памятник воинам ВО войны</a:t>
            </a:r>
          </a:p>
          <a:p>
            <a:pPr algn="ctr"/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д. Фадеята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2CDD17-ED17-C905-DC5D-E9156759B9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76" b="7221"/>
          <a:stretch/>
        </p:blipFill>
        <p:spPr>
          <a:xfrm>
            <a:off x="8062426" y="875899"/>
            <a:ext cx="3485997" cy="2196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D941CA-542F-012E-638B-85F309652F7E}"/>
              </a:ext>
            </a:extLst>
          </p:cNvPr>
          <p:cNvSpPr txBox="1"/>
          <p:nvPr/>
        </p:nvSpPr>
        <p:spPr>
          <a:xfrm>
            <a:off x="8772895" y="2615302"/>
            <a:ext cx="2319261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Стадион для дошколят, </a:t>
            </a:r>
          </a:p>
          <a:p>
            <a:pPr algn="ctr"/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сад «Волшебная сказка»!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F24CBF-63FC-EAE1-A973-8D555807E342}"/>
              </a:ext>
            </a:extLst>
          </p:cNvPr>
          <p:cNvSpPr txBox="1"/>
          <p:nvPr/>
        </p:nvSpPr>
        <p:spPr>
          <a:xfrm>
            <a:off x="5257800" y="2692247"/>
            <a:ext cx="1911909" cy="24622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Музыкальный сквер</a:t>
            </a:r>
          </a:p>
        </p:txBody>
      </p:sp>
    </p:spTree>
    <p:extLst>
      <p:ext uri="{BB962C8B-B14F-4D97-AF65-F5344CB8AC3E}">
        <p14:creationId xmlns:p14="http://schemas.microsoft.com/office/powerpoint/2010/main" val="2438765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B6FE7-0710-FADB-FA50-40E3C013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264" y="190300"/>
            <a:ext cx="9813530" cy="99360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Прогноз социально-экономического развития Краснокамского ГО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E21F537F-7B6B-BEAC-892F-F43B98ED07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1672955"/>
              </p:ext>
            </p:extLst>
          </p:nvPr>
        </p:nvGraphicFramePr>
        <p:xfrm>
          <a:off x="928264" y="1741814"/>
          <a:ext cx="4385601" cy="30368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715567">
                  <a:extLst>
                    <a:ext uri="{9D8B030D-6E8A-4147-A177-3AD203B41FA5}">
                      <a16:colId xmlns:a16="http://schemas.microsoft.com/office/drawing/2014/main" val="897321653"/>
                    </a:ext>
                  </a:extLst>
                </a:gridCol>
                <a:gridCol w="835017">
                  <a:extLst>
                    <a:ext uri="{9D8B030D-6E8A-4147-A177-3AD203B41FA5}">
                      <a16:colId xmlns:a16="http://schemas.microsoft.com/office/drawing/2014/main" val="3872591040"/>
                    </a:ext>
                  </a:extLst>
                </a:gridCol>
                <a:gridCol w="835017">
                  <a:extLst>
                    <a:ext uri="{9D8B030D-6E8A-4147-A177-3AD203B41FA5}">
                      <a16:colId xmlns:a16="http://schemas.microsoft.com/office/drawing/2014/main" val="4089309668"/>
                    </a:ext>
                  </a:extLst>
                </a:gridCol>
              </a:tblGrid>
              <a:tr h="38571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Прогноз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Факт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321053"/>
                  </a:ext>
                </a:extLst>
              </a:tr>
              <a:tr h="662776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ФЗП крупных и средних предприятий (организаций), темп роста 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104,4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114,3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384640"/>
                  </a:ext>
                </a:extLst>
              </a:tr>
              <a:tr h="662776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Среднемесячная заработная плата работников крупных и средних предприятий (организаций), руб.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44 029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52 999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601031"/>
                  </a:ext>
                </a:extLst>
              </a:tr>
              <a:tr h="662776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Среднесписочная численность работников крупных и средних предприятий (организаций), чел.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13 126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12 512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27118"/>
                  </a:ext>
                </a:extLst>
              </a:tr>
              <a:tr h="662776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Инфляция в регионе, среднегодовой ИПЦ, % к предыдущему году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104,0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112,4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425236"/>
                  </a:ext>
                </a:extLst>
              </a:tr>
            </a:tbl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9C5C0AE-C1E9-3D89-7819-7CBA6A4745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3428753"/>
              </p:ext>
            </p:extLst>
          </p:nvPr>
        </p:nvGraphicFramePr>
        <p:xfrm>
          <a:off x="5835029" y="1731602"/>
          <a:ext cx="6063376" cy="4622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29E70DE-E587-CBD5-C3CB-B3CA4587DBDB}"/>
              </a:ext>
            </a:extLst>
          </p:cNvPr>
          <p:cNvCxnSpPr>
            <a:cxnSpLocks/>
          </p:cNvCxnSpPr>
          <p:nvPr/>
        </p:nvCxnSpPr>
        <p:spPr>
          <a:xfrm>
            <a:off x="928264" y="4899258"/>
            <a:ext cx="4385601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061DA68-C8DD-4480-CDFF-0541DA48F066}"/>
              </a:ext>
            </a:extLst>
          </p:cNvPr>
          <p:cNvSpPr txBox="1"/>
          <p:nvPr/>
        </p:nvSpPr>
        <p:spPr>
          <a:xfrm>
            <a:off x="5835029" y="1428217"/>
            <a:ext cx="1886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Инвестиционные проекты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3D5303-A544-0938-6475-EAE6D1B14DCF}"/>
              </a:ext>
            </a:extLst>
          </p:cNvPr>
          <p:cNvSpPr txBox="1"/>
          <p:nvPr/>
        </p:nvSpPr>
        <p:spPr>
          <a:xfrm>
            <a:off x="1424539" y="5182890"/>
            <a:ext cx="3821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Краснокамский ГО занимает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4 место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 Пермском крае по привлечению</a:t>
            </a:r>
            <a:r>
              <a:rPr lang="ru-RU" sz="1200" b="1" spc="-19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инвесторов </a:t>
            </a:r>
            <a:r>
              <a:rPr lang="ru-RU" sz="1200" b="1" spc="-8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lang="ru-RU" sz="1200" b="1" spc="-3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и</a:t>
            </a:r>
            <a:r>
              <a:rPr lang="ru-RU" sz="1200" b="1" spc="-8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lang="ru-RU" sz="1200" b="1" spc="-23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наличию</a:t>
            </a:r>
            <a:r>
              <a:rPr lang="ru-RU" sz="1200" b="1" spc="-8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lang="ru-RU" sz="1200" b="1" spc="-4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инвестиционных проектов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Стрелка: шеврон 16">
            <a:extLst>
              <a:ext uri="{FF2B5EF4-FFF2-40B4-BE49-F238E27FC236}">
                <a16:creationId xmlns:a16="http://schemas.microsoft.com/office/drawing/2014/main" id="{E02C6AB9-7A37-998A-D37C-A0FF541A8B7C}"/>
              </a:ext>
            </a:extLst>
          </p:cNvPr>
          <p:cNvSpPr/>
          <p:nvPr/>
        </p:nvSpPr>
        <p:spPr>
          <a:xfrm>
            <a:off x="5145783" y="5323178"/>
            <a:ext cx="134034" cy="365754"/>
          </a:xfrm>
          <a:prstGeom prst="chevron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55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1948C-8EDD-4D77-655E-6E2F6E1BB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58" y="253407"/>
            <a:ext cx="10515600" cy="76103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8000"/>
                </a:solidFill>
                <a:latin typeface="Arial Black" panose="020B0A04020102020204" pitchFamily="34" charset="0"/>
              </a:rPr>
              <a:t>Основные показатели бюджета 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F4761B7A-F37B-7CB8-AC1E-C03C997BB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72909"/>
              </p:ext>
            </p:extLst>
          </p:nvPr>
        </p:nvGraphicFramePr>
        <p:xfrm>
          <a:off x="1069208" y="1123928"/>
          <a:ext cx="10420950" cy="4891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811">
                  <a:extLst>
                    <a:ext uri="{9D8B030D-6E8A-4147-A177-3AD203B41FA5}">
                      <a16:colId xmlns:a16="http://schemas.microsoft.com/office/drawing/2014/main" val="2286407795"/>
                    </a:ext>
                  </a:extLst>
                </a:gridCol>
                <a:gridCol w="1705811">
                  <a:extLst>
                    <a:ext uri="{9D8B030D-6E8A-4147-A177-3AD203B41FA5}">
                      <a16:colId xmlns:a16="http://schemas.microsoft.com/office/drawing/2014/main" val="3591968362"/>
                    </a:ext>
                  </a:extLst>
                </a:gridCol>
                <a:gridCol w="1705811">
                  <a:extLst>
                    <a:ext uri="{9D8B030D-6E8A-4147-A177-3AD203B41FA5}">
                      <a16:colId xmlns:a16="http://schemas.microsoft.com/office/drawing/2014/main" val="1145984753"/>
                    </a:ext>
                  </a:extLst>
                </a:gridCol>
                <a:gridCol w="328061">
                  <a:extLst>
                    <a:ext uri="{9D8B030D-6E8A-4147-A177-3AD203B41FA5}">
                      <a16:colId xmlns:a16="http://schemas.microsoft.com/office/drawing/2014/main" val="120341687"/>
                    </a:ext>
                  </a:extLst>
                </a:gridCol>
                <a:gridCol w="1998042">
                  <a:extLst>
                    <a:ext uri="{9D8B030D-6E8A-4147-A177-3AD203B41FA5}">
                      <a16:colId xmlns:a16="http://schemas.microsoft.com/office/drawing/2014/main" val="613230124"/>
                    </a:ext>
                  </a:extLst>
                </a:gridCol>
                <a:gridCol w="1488707">
                  <a:extLst>
                    <a:ext uri="{9D8B030D-6E8A-4147-A177-3AD203B41FA5}">
                      <a16:colId xmlns:a16="http://schemas.microsoft.com/office/drawing/2014/main" val="2090819791"/>
                    </a:ext>
                  </a:extLst>
                </a:gridCol>
                <a:gridCol w="1488707">
                  <a:extLst>
                    <a:ext uri="{9D8B030D-6E8A-4147-A177-3AD203B41FA5}">
                      <a16:colId xmlns:a16="http://schemas.microsoft.com/office/drawing/2014/main" val="442166178"/>
                    </a:ext>
                  </a:extLst>
                </a:gridCol>
              </a:tblGrid>
              <a:tr h="425019">
                <a:tc gridSpan="3"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Результат исполнения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391532"/>
                  </a:ext>
                </a:extLst>
              </a:tr>
              <a:tr h="597100">
                <a:tc gridSpan="3"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Доходы</a:t>
                      </a:r>
                      <a:endParaRPr lang="ru-RU" sz="2800" b="0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ru-RU" sz="2800" b="0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Дефицит</a:t>
                      </a:r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589764"/>
                  </a:ext>
                </a:extLst>
              </a:tr>
              <a:tr h="1559678">
                <a:tc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Выполнены на</a:t>
                      </a:r>
                    </a:p>
                    <a:p>
                      <a:r>
                        <a:rPr lang="ru-RU" sz="2800" b="1" dirty="0">
                          <a:solidFill>
                            <a:srgbClr val="008000"/>
                          </a:solidFill>
                          <a:latin typeface="Century Gothic" panose="020B0502020202020204" pitchFamily="34" charset="0"/>
                        </a:rPr>
                        <a:t>87,3</a:t>
                      </a:r>
                      <a:r>
                        <a:rPr lang="ru-RU" sz="1400" b="1" dirty="0">
                          <a:solidFill>
                            <a:srgbClr val="00800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  <a:p>
                      <a:endParaRPr lang="ru-RU" sz="1400" b="1" dirty="0">
                        <a:latin typeface="Century Gothic" panose="020B0502020202020204" pitchFamily="34" charset="0"/>
                      </a:endParaRPr>
                    </a:p>
                    <a:p>
                      <a:endParaRPr lang="ru-RU" sz="1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Ассигнования</a:t>
                      </a:r>
                    </a:p>
                    <a:p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3 606,9 </a:t>
                      </a:r>
                    </a:p>
                    <a:p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Исполнено</a:t>
                      </a:r>
                    </a:p>
                    <a:p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3 149,8 </a:t>
                      </a:r>
                    </a:p>
                    <a:p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</a:t>
                      </a:r>
                      <a:r>
                        <a:rPr lang="ru-RU" sz="1200" b="0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2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Ассигнования</a:t>
                      </a:r>
                    </a:p>
                    <a:p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-405,3 </a:t>
                      </a:r>
                    </a:p>
                    <a:p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Исполнено</a:t>
                      </a:r>
                    </a:p>
                    <a:p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-135,2 </a:t>
                      </a:r>
                    </a:p>
                    <a:p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275479"/>
                  </a:ext>
                </a:extLst>
              </a:tr>
              <a:tr h="63366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Расходы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8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Муниципальный долг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07597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Выполнены на</a:t>
                      </a:r>
                    </a:p>
                    <a:p>
                      <a:r>
                        <a:rPr lang="ru-RU" sz="2800" b="1" dirty="0">
                          <a:solidFill>
                            <a:srgbClr val="008000"/>
                          </a:solidFill>
                          <a:latin typeface="Century Gothic" panose="020B0502020202020204" pitchFamily="34" charset="0"/>
                        </a:rPr>
                        <a:t>81,9</a:t>
                      </a:r>
                      <a:r>
                        <a:rPr lang="ru-RU" sz="1400" b="1" dirty="0">
                          <a:solidFill>
                            <a:srgbClr val="00800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Ассигнования</a:t>
                      </a:r>
                    </a:p>
                    <a:p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4 012,2 </a:t>
                      </a:r>
                    </a:p>
                    <a:p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руб.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Исполнено</a:t>
                      </a:r>
                    </a:p>
                    <a:p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3 285,0 </a:t>
                      </a:r>
                    </a:p>
                    <a:p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4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 конец 2022 г.</a:t>
                      </a:r>
                    </a:p>
                    <a:p>
                      <a:r>
                        <a:rPr lang="ru-RU" sz="2800" b="1" dirty="0">
                          <a:solidFill>
                            <a:srgbClr val="008000"/>
                          </a:solidFill>
                          <a:latin typeface="Century Gothic" panose="020B0502020202020204" pitchFamily="34" charset="0"/>
                        </a:rPr>
                        <a:t>65,2 </a:t>
                      </a:r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(бюджетный кредит)</a:t>
                      </a:r>
                    </a:p>
                    <a:p>
                      <a:r>
                        <a:rPr lang="ru-RU" sz="1400" b="1" dirty="0">
                          <a:solidFill>
                            <a:srgbClr val="008000"/>
                          </a:solidFill>
                          <a:latin typeface="Century Gothic" panose="020B0502020202020204" pitchFamily="34" charset="0"/>
                        </a:rPr>
                        <a:t>млн. руб</a:t>
                      </a:r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3574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 2022 году Министерством финансов Пермского края предоставлена отсрочка по погашению бюджетного кредита до 2023-2026 годов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340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3433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7A79A7D4-D21A-AA3E-7965-CBCB3FC7D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784641"/>
              </p:ext>
            </p:extLst>
          </p:nvPr>
        </p:nvGraphicFramePr>
        <p:xfrm>
          <a:off x="886328" y="847023"/>
          <a:ext cx="2646146" cy="541569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437866">
                  <a:extLst>
                    <a:ext uri="{9D8B030D-6E8A-4147-A177-3AD203B41FA5}">
                      <a16:colId xmlns:a16="http://schemas.microsoft.com/office/drawing/2014/main" val="34412566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97990586"/>
                    </a:ext>
                  </a:extLst>
                </a:gridCol>
              </a:tblGrid>
              <a:tr h="1317550"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Исполнение доходов бюджета</a:t>
                      </a:r>
                      <a:endParaRPr lang="ru-RU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/>
                      <a:endParaRPr lang="ru-RU" sz="2400" dirty="0"/>
                    </a:p>
                    <a:p>
                      <a:pPr algn="l"/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039788"/>
                  </a:ext>
                </a:extLst>
              </a:tr>
              <a:tr h="13175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dirty="0">
                        <a:solidFill>
                          <a:srgbClr val="008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87,3%</a:t>
                      </a:r>
                    </a:p>
                    <a:p>
                      <a:endParaRPr lang="ru-RU" dirty="0"/>
                    </a:p>
                  </a:txBody>
                  <a:tcPr>
                    <a:lnT w="38100" cmpd="sng">
                      <a:noFill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369904"/>
                  </a:ext>
                </a:extLst>
              </a:tr>
              <a:tr h="1317550">
                <a:tc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Ассигнования</a:t>
                      </a:r>
                    </a:p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3 606,9 </a:t>
                      </a:r>
                    </a:p>
                    <a:p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руб.</a:t>
                      </a:r>
                    </a:p>
                  </a:txBody>
                  <a:tcP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645393"/>
                  </a:ext>
                </a:extLst>
              </a:tr>
              <a:tr h="1447122">
                <a:tc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Исполнено</a:t>
                      </a:r>
                    </a:p>
                    <a:p>
                      <a:endParaRPr lang="ru-RU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3 149,8 </a:t>
                      </a:r>
                    </a:p>
                    <a:p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</a:t>
                      </a:r>
                      <a:r>
                        <a:rPr lang="ru-RU" sz="1400" b="0" dirty="0">
                          <a:latin typeface="Century Gothic" panose="020B0502020202020204" pitchFamily="34" charset="0"/>
                        </a:rPr>
                        <a:t>.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72903"/>
                  </a:ext>
                </a:extLst>
              </a:tr>
            </a:tbl>
          </a:graphicData>
        </a:graphic>
      </p:graphicFrame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6F0C2953-792C-457D-BABC-3D31995CF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893205"/>
              </p:ext>
            </p:extLst>
          </p:nvPr>
        </p:nvGraphicFramePr>
        <p:xfrm>
          <a:off x="3668293" y="1184265"/>
          <a:ext cx="8141904" cy="4465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5900">
                  <a:extLst>
                    <a:ext uri="{9D8B030D-6E8A-4147-A177-3AD203B41FA5}">
                      <a16:colId xmlns:a16="http://schemas.microsoft.com/office/drawing/2014/main" val="2203320865"/>
                    </a:ext>
                  </a:extLst>
                </a:gridCol>
                <a:gridCol w="1181501">
                  <a:extLst>
                    <a:ext uri="{9D8B030D-6E8A-4147-A177-3AD203B41FA5}">
                      <a16:colId xmlns:a16="http://schemas.microsoft.com/office/drawing/2014/main" val="4045410203"/>
                    </a:ext>
                  </a:extLst>
                </a:gridCol>
                <a:gridCol w="1181501">
                  <a:extLst>
                    <a:ext uri="{9D8B030D-6E8A-4147-A177-3AD203B41FA5}">
                      <a16:colId xmlns:a16="http://schemas.microsoft.com/office/drawing/2014/main" val="746864389"/>
                    </a:ext>
                  </a:extLst>
                </a:gridCol>
                <a:gridCol w="1181501">
                  <a:extLst>
                    <a:ext uri="{9D8B030D-6E8A-4147-A177-3AD203B41FA5}">
                      <a16:colId xmlns:a16="http://schemas.microsoft.com/office/drawing/2014/main" val="2020545744"/>
                    </a:ext>
                  </a:extLst>
                </a:gridCol>
                <a:gridCol w="1181501">
                  <a:extLst>
                    <a:ext uri="{9D8B030D-6E8A-4147-A177-3AD203B41FA5}">
                      <a16:colId xmlns:a16="http://schemas.microsoft.com/office/drawing/2014/main" val="2028071454"/>
                    </a:ext>
                  </a:extLst>
                </a:gridCol>
              </a:tblGrid>
              <a:tr h="366322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Наименование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Ассигнования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Исполнено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% исполнения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Рост к 2021 г.,%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491466"/>
                  </a:ext>
                </a:extLst>
              </a:tr>
              <a:tr h="465403">
                <a:tc>
                  <a:txBody>
                    <a:bodyPr/>
                    <a:lstStyle/>
                    <a:p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Налоговые и неналоговые доходы, </a:t>
                      </a:r>
                    </a:p>
                    <a:p>
                      <a:r>
                        <a:rPr lang="ru-RU" sz="1000" b="1" i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 том числе основные: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632,5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737,5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116,6%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114,7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537215"/>
                  </a:ext>
                </a:extLst>
              </a:tr>
              <a:tr h="36356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Налог на доходы физических лиц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362,6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406,5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112,1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120,6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195572"/>
                  </a:ext>
                </a:extLst>
              </a:tr>
              <a:tr h="36356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Акцизы на нефтепродукты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14,9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17,4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116,3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120,4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370540"/>
                  </a:ext>
                </a:extLst>
              </a:tr>
              <a:tr h="36356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Налоги на совокупный доход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4,2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5,2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122,9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93,0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129997"/>
                  </a:ext>
                </a:extLst>
              </a:tr>
              <a:tr h="36356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Налоги на имущество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137,5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142,5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103,6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94,8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03526"/>
                  </a:ext>
                </a:extLst>
              </a:tr>
              <a:tr h="449355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Доходы от использования муниципального имущества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50,3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53,1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105,7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134,0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150455"/>
                  </a:ext>
                </a:extLst>
              </a:tr>
              <a:tr h="449355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37,5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61,0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162,4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101,0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374557"/>
                  </a:ext>
                </a:extLst>
              </a:tr>
              <a:tr h="465403">
                <a:tc>
                  <a:txBody>
                    <a:bodyPr/>
                    <a:lstStyle/>
                    <a:p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Безвозмездные поступления, </a:t>
                      </a:r>
                    </a:p>
                    <a:p>
                      <a:r>
                        <a:rPr lang="ru-RU" sz="1000" b="1" i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 том числе:</a:t>
                      </a:r>
                      <a:endParaRPr lang="ru-RU" sz="1000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2 974,4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2 412,3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81,1%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105,0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423073"/>
                  </a:ext>
                </a:extLst>
              </a:tr>
              <a:tr h="449355"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От других бюджетов бюджетной системы Российской Федерации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2 974,4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2 437,6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81,9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330662"/>
                  </a:ext>
                </a:extLst>
              </a:tr>
              <a:tr h="366322"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Прочие безвозмездные поступления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5,3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6245,5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242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95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207DC04-9681-CE1E-4C24-A84CECBA75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99044"/>
              </p:ext>
            </p:extLst>
          </p:nvPr>
        </p:nvGraphicFramePr>
        <p:xfrm>
          <a:off x="4248485" y="830178"/>
          <a:ext cx="7319933" cy="2310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5518C27-1974-7B85-5D01-781647775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514932"/>
              </p:ext>
            </p:extLst>
          </p:nvPr>
        </p:nvGraphicFramePr>
        <p:xfrm>
          <a:off x="798897" y="830178"/>
          <a:ext cx="3339966" cy="532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3500">
                  <a:extLst>
                    <a:ext uri="{9D8B030D-6E8A-4147-A177-3AD203B41FA5}">
                      <a16:colId xmlns:a16="http://schemas.microsoft.com/office/drawing/2014/main" val="907238830"/>
                    </a:ext>
                  </a:extLst>
                </a:gridCol>
                <a:gridCol w="236466">
                  <a:extLst>
                    <a:ext uri="{9D8B030D-6E8A-4147-A177-3AD203B41FA5}">
                      <a16:colId xmlns:a16="http://schemas.microsoft.com/office/drawing/2014/main" val="2945610393"/>
                    </a:ext>
                  </a:extLst>
                </a:gridCol>
              </a:tblGrid>
              <a:tr h="233247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669900"/>
                          </a:solidFill>
                          <a:latin typeface="Arial Black" panose="020B0A04020102020204" pitchFamily="34" charset="0"/>
                        </a:rPr>
                        <a:t>Динамика недоимки по налоговым доходам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66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538010"/>
                  </a:ext>
                </a:extLst>
              </a:tr>
              <a:tr h="661205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rgbClr val="6699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133663"/>
                  </a:ext>
                </a:extLst>
              </a:tr>
              <a:tr h="233247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Оценка эффективности налоговых расходов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855028"/>
                  </a:ext>
                </a:extLst>
              </a:tr>
            </a:tbl>
          </a:graphicData>
        </a:graphic>
      </p:graphicFrame>
      <p:graphicFrame>
        <p:nvGraphicFramePr>
          <p:cNvPr id="3" name="Таблица 6">
            <a:extLst>
              <a:ext uri="{FF2B5EF4-FFF2-40B4-BE49-F238E27FC236}">
                <a16:creationId xmlns:a16="http://schemas.microsoft.com/office/drawing/2014/main" id="{C11DC5EB-2310-DC5C-0CBB-F4C2159E6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05714"/>
              </p:ext>
            </p:extLst>
          </p:nvPr>
        </p:nvGraphicFramePr>
        <p:xfrm>
          <a:off x="4254557" y="4272489"/>
          <a:ext cx="7597164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293">
                  <a:extLst>
                    <a:ext uri="{9D8B030D-6E8A-4147-A177-3AD203B41FA5}">
                      <a16:colId xmlns:a16="http://schemas.microsoft.com/office/drawing/2014/main" val="23324961"/>
                    </a:ext>
                  </a:extLst>
                </a:gridCol>
                <a:gridCol w="2141820">
                  <a:extLst>
                    <a:ext uri="{9D8B030D-6E8A-4147-A177-3AD203B41FA5}">
                      <a16:colId xmlns:a16="http://schemas.microsoft.com/office/drawing/2014/main" val="434600419"/>
                    </a:ext>
                  </a:extLst>
                </a:gridCol>
                <a:gridCol w="1359017">
                  <a:extLst>
                    <a:ext uri="{9D8B030D-6E8A-4147-A177-3AD203B41FA5}">
                      <a16:colId xmlns:a16="http://schemas.microsoft.com/office/drawing/2014/main" val="27134640"/>
                    </a:ext>
                  </a:extLst>
                </a:gridCol>
                <a:gridCol w="1359017">
                  <a:extLst>
                    <a:ext uri="{9D8B030D-6E8A-4147-A177-3AD203B41FA5}">
                      <a16:colId xmlns:a16="http://schemas.microsoft.com/office/drawing/2014/main" val="278673006"/>
                    </a:ext>
                  </a:extLst>
                </a:gridCol>
                <a:gridCol w="1359017">
                  <a:extLst>
                    <a:ext uri="{9D8B030D-6E8A-4147-A177-3AD203B41FA5}">
                      <a16:colId xmlns:a16="http://schemas.microsoft.com/office/drawing/2014/main" val="3711848986"/>
                    </a:ext>
                  </a:extLst>
                </a:gridCol>
              </a:tblGrid>
              <a:tr h="236445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Объем налоговых расходов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Вид налога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Целевая категория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Оценка эффективности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326632"/>
                  </a:ext>
                </a:extLst>
              </a:tr>
              <a:tr h="134053">
                <a:tc vMerge="1">
                  <a:txBody>
                    <a:bodyPr/>
                    <a:lstStyle/>
                    <a:p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Социальная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Стимулирующая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17992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647,0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тыс. руб.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Земельный налог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100,0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532,6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61,0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тыс. руб.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8711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Налог на имущество физических лиц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14,4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60885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107CF69-FB92-1826-6C55-A803A47856E8}"/>
              </a:ext>
            </a:extLst>
          </p:cNvPr>
          <p:cNvSpPr txBox="1"/>
          <p:nvPr/>
        </p:nvSpPr>
        <p:spPr>
          <a:xfrm>
            <a:off x="10344727" y="830178"/>
            <a:ext cx="1048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513258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9">
            <a:extLst>
              <a:ext uri="{FF2B5EF4-FFF2-40B4-BE49-F238E27FC236}">
                <a16:creationId xmlns:a16="http://schemas.microsoft.com/office/drawing/2014/main" id="{F3A0072F-68FD-472C-E656-FE8476C5AC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7075203"/>
              </p:ext>
            </p:extLst>
          </p:nvPr>
        </p:nvGraphicFramePr>
        <p:xfrm>
          <a:off x="3484344" y="436473"/>
          <a:ext cx="8305608" cy="599320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86679">
                  <a:extLst>
                    <a:ext uri="{9D8B030D-6E8A-4147-A177-3AD203B41FA5}">
                      <a16:colId xmlns:a16="http://schemas.microsoft.com/office/drawing/2014/main" val="1174292709"/>
                    </a:ext>
                  </a:extLst>
                </a:gridCol>
                <a:gridCol w="4459245">
                  <a:extLst>
                    <a:ext uri="{9D8B030D-6E8A-4147-A177-3AD203B41FA5}">
                      <a16:colId xmlns:a16="http://schemas.microsoft.com/office/drawing/2014/main" val="949170299"/>
                    </a:ext>
                  </a:extLst>
                </a:gridCol>
                <a:gridCol w="1153228">
                  <a:extLst>
                    <a:ext uri="{9D8B030D-6E8A-4147-A177-3AD203B41FA5}">
                      <a16:colId xmlns:a16="http://schemas.microsoft.com/office/drawing/2014/main" val="3290613061"/>
                    </a:ext>
                  </a:extLst>
                </a:gridCol>
                <a:gridCol w="1153228">
                  <a:extLst>
                    <a:ext uri="{9D8B030D-6E8A-4147-A177-3AD203B41FA5}">
                      <a16:colId xmlns:a16="http://schemas.microsoft.com/office/drawing/2014/main" val="2891279573"/>
                    </a:ext>
                  </a:extLst>
                </a:gridCol>
                <a:gridCol w="1153228">
                  <a:extLst>
                    <a:ext uri="{9D8B030D-6E8A-4147-A177-3AD203B41FA5}">
                      <a16:colId xmlns:a16="http://schemas.microsoft.com/office/drawing/2014/main" val="629328068"/>
                    </a:ext>
                  </a:extLst>
                </a:gridCol>
              </a:tblGrid>
              <a:tr h="498654"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Наименование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План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Исполнено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% исполнения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63351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Муниципальные программы, </a:t>
                      </a:r>
                      <a:r>
                        <a:rPr lang="ru-RU" sz="1200" b="0" i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 том числе: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Муниципальные программы</a:t>
                      </a:r>
                      <a:r>
                        <a:rPr lang="ru-RU" sz="10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050" b="0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в том числе: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3 706,7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2 986,5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80,6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374734"/>
                  </a:ext>
                </a:extLst>
              </a:tr>
              <a:tr h="274320">
                <a:tc rowSpan="7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15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100%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Развитие культуры и молодежной политики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235,5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232,5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686278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endParaRPr lang="ru-RU" sz="115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Формирование современной городской среды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40,7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40,7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848439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endParaRPr lang="ru-RU" sz="115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Охрана окружающей среды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273268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endParaRPr lang="ru-RU" sz="115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Управление земельными ресурсами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172316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endParaRPr lang="ru-RU" sz="115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Совершенствование муниципального управления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773055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endParaRPr lang="ru-RU" sz="115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Комплексное развитие сельских территорий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71348"/>
                  </a:ext>
                </a:extLst>
              </a:tr>
              <a:tr h="282469">
                <a:tc vMerge="1"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endParaRPr lang="ru-RU" sz="115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Укрепление общественного здоровья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268291"/>
                  </a:ext>
                </a:extLst>
              </a:tr>
              <a:tr h="274320">
                <a:tc rowSpan="5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15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90%-100%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Укрепление гражданского единства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22,1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99,5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581843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endParaRPr lang="ru-RU" sz="115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Обеспечение доступности качественного образования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1 317,9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1 299,4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98,6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780280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endParaRPr lang="ru-RU" sz="115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Управление муниципальным имуществом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37,5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36,8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98,1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63985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endParaRPr lang="ru-RU" sz="115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Развитие дорожного хозяйства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262,3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243,7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92,9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197816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endParaRPr lang="ru-RU" sz="115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Благоустройство, содержание объектов озеленения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59,4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53,7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90,4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64503"/>
                  </a:ext>
                </a:extLst>
              </a:tr>
              <a:tr h="274320">
                <a:tc rowSpan="6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15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Ниже 90%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Развитие физической культуры, массового спорта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153,2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137,3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89,6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446032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ru-RU" sz="115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Развитие жилищно-коммунального хозяйства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59,7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50,4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84,4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662413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ru-RU" sz="115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Обеспечение жильем молодых семей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21,9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71,7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956705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ru-RU" sz="115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Градостроительство и территориальное устройство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65,0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159607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ru-RU" sz="115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Обеспечение общественной безопасности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44,7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26,6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59,5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54699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ru-RU" sz="115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Расселение ветхого аварийного жилищного фонда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1 435,2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811,9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914400" rtl="0" eaLnBrk="1" latinLnBrk="0" hangingPunct="1">
                        <a:buFontTx/>
                        <a:buNone/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56,5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143901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Непрограммные расходы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Непрограммные расходы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305,5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298,5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97,7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171045"/>
                  </a:ext>
                </a:extLst>
              </a:tr>
            </a:tbl>
          </a:graphicData>
        </a:graphic>
      </p:graphicFrame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2CC5BBCD-1252-FA19-D89E-174C2EAC85C8}"/>
              </a:ext>
            </a:extLst>
          </p:cNvPr>
          <p:cNvGraphicFramePr>
            <a:graphicFrameLocks noGrp="1"/>
          </p:cNvGraphicFramePr>
          <p:nvPr/>
        </p:nvGraphicFramePr>
        <p:xfrm>
          <a:off x="655320" y="805177"/>
          <a:ext cx="2675020" cy="554379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464467">
                  <a:extLst>
                    <a:ext uri="{9D8B030D-6E8A-4147-A177-3AD203B41FA5}">
                      <a16:colId xmlns:a16="http://schemas.microsoft.com/office/drawing/2014/main" val="3441256673"/>
                    </a:ext>
                  </a:extLst>
                </a:gridCol>
                <a:gridCol w="210553">
                  <a:extLst>
                    <a:ext uri="{9D8B030D-6E8A-4147-A177-3AD203B41FA5}">
                      <a16:colId xmlns:a16="http://schemas.microsoft.com/office/drawing/2014/main" val="3597990586"/>
                    </a:ext>
                  </a:extLst>
                </a:gridCol>
              </a:tblGrid>
              <a:tr h="1352691"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Исполнение расходов бюджета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/>
                      <a:endParaRPr lang="ru-RU" sz="2400" dirty="0"/>
                    </a:p>
                    <a:p>
                      <a:pPr algn="l"/>
                      <a:endParaRPr lang="ru-RU" sz="2400" dirty="0"/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039788"/>
                  </a:ext>
                </a:extLst>
              </a:tr>
              <a:tr h="13526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dirty="0">
                        <a:solidFill>
                          <a:srgbClr val="0080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81,9%</a:t>
                      </a:r>
                    </a:p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369904"/>
                  </a:ext>
                </a:extLst>
              </a:tr>
              <a:tr h="1352691">
                <a:tc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Ассигнования</a:t>
                      </a:r>
                    </a:p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4 012,2</a:t>
                      </a:r>
                    </a:p>
                    <a:p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руб.</a:t>
                      </a:r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645393"/>
                  </a:ext>
                </a:extLst>
              </a:tr>
              <a:tr h="1485719">
                <a:tc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1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Исполнено </a:t>
                      </a:r>
                    </a:p>
                    <a:p>
                      <a:endParaRPr lang="ru-RU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2800" b="1" dirty="0">
                          <a:latin typeface="Century Gothic" panose="020B0502020202020204" pitchFamily="34" charset="0"/>
                        </a:rPr>
                        <a:t>3 285,0 </a:t>
                      </a:r>
                    </a:p>
                    <a:p>
                      <a:r>
                        <a:rPr lang="ru-RU" sz="1400" b="1" dirty="0">
                          <a:latin typeface="Century Gothic" panose="020B0502020202020204" pitchFamily="34" charset="0"/>
                        </a:rPr>
                        <a:t>млн. руб</a:t>
                      </a:r>
                      <a:r>
                        <a:rPr lang="ru-RU" sz="1400" b="0" dirty="0">
                          <a:latin typeface="Century Gothic" panose="020B0502020202020204" pitchFamily="34" charset="0"/>
                        </a:rPr>
                        <a:t>.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72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5497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5FDDA9B-C623-72A9-DDB2-119EC8AA32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851778"/>
              </p:ext>
            </p:extLst>
          </p:nvPr>
        </p:nvGraphicFramePr>
        <p:xfrm>
          <a:off x="667752" y="1676843"/>
          <a:ext cx="1106825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E3E6E97-F491-7814-2947-6E746F93CD28}"/>
              </a:ext>
            </a:extLst>
          </p:cNvPr>
          <p:cNvSpPr txBox="1"/>
          <p:nvPr/>
        </p:nvSpPr>
        <p:spPr>
          <a:xfrm>
            <a:off x="8424911" y="315500"/>
            <a:ext cx="3311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Управленческая структура бюджета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F9AD4C-1309-51B0-0A8D-A7ED746858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1219" r="21181"/>
          <a:stretch/>
        </p:blipFill>
        <p:spPr>
          <a:xfrm>
            <a:off x="3944815" y="986338"/>
            <a:ext cx="473849" cy="4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F512F2-5813-706D-2651-58E25A68E5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330" r="5358"/>
          <a:stretch/>
        </p:blipFill>
        <p:spPr>
          <a:xfrm>
            <a:off x="6713301" y="986338"/>
            <a:ext cx="500520" cy="4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014EE0-1E4E-1543-F9B9-855F225E0D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9097" r="18843"/>
          <a:stretch/>
        </p:blipFill>
        <p:spPr>
          <a:xfrm>
            <a:off x="1044041" y="986338"/>
            <a:ext cx="495736" cy="4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190244-A321-0DF1-D336-805FA50FF09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08458" y="1022769"/>
            <a:ext cx="478641" cy="4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2933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CE8C1F9-7887-C7FE-990E-A29840DBC6F0}"/>
              </a:ext>
            </a:extLst>
          </p:cNvPr>
          <p:cNvSpPr txBox="1">
            <a:spLocks/>
          </p:cNvSpPr>
          <p:nvPr/>
        </p:nvSpPr>
        <p:spPr>
          <a:xfrm>
            <a:off x="1229498" y="250257"/>
            <a:ext cx="6808270" cy="644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Текущие расходы – 1 628,6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млн. руб., </a:t>
            </a: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основные направления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5E2504-40FE-9D2A-A3C6-8578F7EF4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9097" r="18843"/>
          <a:stretch/>
        </p:blipFill>
        <p:spPr>
          <a:xfrm>
            <a:off x="656760" y="250257"/>
            <a:ext cx="495736" cy="4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914891B8-0FD7-6B62-3081-5867FB94BB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1321350"/>
              </p:ext>
            </p:extLst>
          </p:nvPr>
        </p:nvGraphicFramePr>
        <p:xfrm>
          <a:off x="356240" y="986589"/>
          <a:ext cx="3840480" cy="5553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D1C1CC39-C501-0EDB-8725-8526A83FAA93}"/>
              </a:ext>
            </a:extLst>
          </p:cNvPr>
          <p:cNvSpPr/>
          <p:nvPr/>
        </p:nvSpPr>
        <p:spPr>
          <a:xfrm rot="5400000">
            <a:off x="6802047" y="890205"/>
            <a:ext cx="2381588" cy="7215069"/>
          </a:xfrm>
          <a:prstGeom prst="wedgeRoundRectCallout">
            <a:avLst>
              <a:gd name="adj1" fmla="val -50058"/>
              <a:gd name="adj2" fmla="val 64337"/>
              <a:gd name="adj3" fmla="val 16667"/>
            </a:avLst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26000">
                <a:schemeClr val="accent2">
                  <a:lumMod val="75000"/>
                </a:schemeClr>
              </a:gs>
              <a:gs pos="95000">
                <a:schemeClr val="accent2">
                  <a:lumMod val="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2E7C5-AFB9-45DD-3A85-7A0A199C6C5C}"/>
              </a:ext>
            </a:extLst>
          </p:cNvPr>
          <p:cNvSpPr txBox="1"/>
          <p:nvPr/>
        </p:nvSpPr>
        <p:spPr>
          <a:xfrm>
            <a:off x="6773663" y="3435910"/>
            <a:ext cx="4666335" cy="212365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 детских садов и 11 школ/ 4202 детей и 8941 учащихся;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Центр детского творчества/ 2055 детей;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школы искусств/ 1147 детей;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 спортивных школ/ 1684 детей;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 ФОК/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 Дворца культуры/ 54 кружка (1093 детей), 570 мероприятий;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Библиотечная система/ 246653 посещений;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Ресурсный центр/ 78 кружков (863 детей), 598 мероприятий;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Краеведческий музей/15 экспозиций;</a:t>
            </a:r>
          </a:p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 и др.</a:t>
            </a:r>
            <a:endParaRPr lang="ru-RU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1F2CA-05E9-3315-07D8-ECD6087F9D52}"/>
              </a:ext>
            </a:extLst>
          </p:cNvPr>
          <p:cNvSpPr txBox="1"/>
          <p:nvPr/>
        </p:nvSpPr>
        <p:spPr>
          <a:xfrm>
            <a:off x="4494516" y="3763477"/>
            <a:ext cx="218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1 347,7 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млн. руб.</a:t>
            </a:r>
          </a:p>
          <a:p>
            <a:pPr algn="ctr"/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Бюджетные и автономные учреждения (оказание услуг)</a:t>
            </a:r>
          </a:p>
        </p:txBody>
      </p:sp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id="{B5580F31-B06C-8575-4051-7753D8C26B85}"/>
              </a:ext>
            </a:extLst>
          </p:cNvPr>
          <p:cNvSpPr/>
          <p:nvPr/>
        </p:nvSpPr>
        <p:spPr>
          <a:xfrm rot="5400000">
            <a:off x="7316909" y="-1511391"/>
            <a:ext cx="1351863" cy="7215071"/>
          </a:xfrm>
          <a:prstGeom prst="wedgeRoundRectCallout">
            <a:avLst>
              <a:gd name="adj1" fmla="val -50058"/>
              <a:gd name="adj2" fmla="val 64337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77000">
                <a:schemeClr val="bg1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4A7D7D-4B5F-6F9C-53DC-C5784662E876}"/>
              </a:ext>
            </a:extLst>
          </p:cNvPr>
          <p:cNvSpPr txBox="1"/>
          <p:nvPr/>
        </p:nvSpPr>
        <p:spPr>
          <a:xfrm>
            <a:off x="4623447" y="1671356"/>
            <a:ext cx="21933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30,0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млн. руб.</a:t>
            </a:r>
          </a:p>
          <a:p>
            <a:pPr algn="ctr"/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Муниципальные унитарные предприятия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9786CE-2C82-C502-A56E-68090DE63BE5}"/>
              </a:ext>
            </a:extLst>
          </p:cNvPr>
          <p:cNvSpPr txBox="1"/>
          <p:nvPr/>
        </p:nvSpPr>
        <p:spPr>
          <a:xfrm>
            <a:off x="6773663" y="1732912"/>
            <a:ext cx="4666335" cy="76944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Возмещение затрат в связи с производством коммунальных услуг;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Подготовка систем теплоснабжения к осенне-зимнему отопительному сезону</a:t>
            </a:r>
          </a:p>
        </p:txBody>
      </p:sp>
    </p:spTree>
    <p:extLst>
      <p:ext uri="{BB962C8B-B14F-4D97-AF65-F5344CB8AC3E}">
        <p14:creationId xmlns:p14="http://schemas.microsoft.com/office/powerpoint/2010/main" val="3053651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6F1D398D-B678-2D3E-0937-C3810BF17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265423"/>
              </p:ext>
            </p:extLst>
          </p:nvPr>
        </p:nvGraphicFramePr>
        <p:xfrm>
          <a:off x="683394" y="856648"/>
          <a:ext cx="3282214" cy="5197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837">
                  <a:extLst>
                    <a:ext uri="{9D8B030D-6E8A-4147-A177-3AD203B41FA5}">
                      <a16:colId xmlns:a16="http://schemas.microsoft.com/office/drawing/2014/main" val="907238830"/>
                    </a:ext>
                  </a:extLst>
                </a:gridCol>
                <a:gridCol w="232377">
                  <a:extLst>
                    <a:ext uri="{9D8B030D-6E8A-4147-A177-3AD203B41FA5}">
                      <a16:colId xmlns:a16="http://schemas.microsoft.com/office/drawing/2014/main" val="2945610393"/>
                    </a:ext>
                  </a:extLst>
                </a:gridCol>
              </a:tblGrid>
              <a:tr h="5197643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66990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Выполнение указов Президента РФ по достижению установленных показателей по заработной плате</a:t>
                      </a:r>
                      <a:endParaRPr lang="ru-RU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66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538010"/>
                  </a:ext>
                </a:extLst>
              </a:tr>
            </a:tbl>
          </a:graphicData>
        </a:graphic>
      </p:graphicFrame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FA5237B9-0634-70F8-887E-4A29470B8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950954"/>
              </p:ext>
            </p:extLst>
          </p:nvPr>
        </p:nvGraphicFramePr>
        <p:xfrm>
          <a:off x="4123894" y="1412684"/>
          <a:ext cx="7618928" cy="3997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6638">
                  <a:extLst>
                    <a:ext uri="{9D8B030D-6E8A-4147-A177-3AD203B41FA5}">
                      <a16:colId xmlns:a16="http://schemas.microsoft.com/office/drawing/2014/main" val="2986815852"/>
                    </a:ext>
                  </a:extLst>
                </a:gridCol>
                <a:gridCol w="1482290">
                  <a:extLst>
                    <a:ext uri="{9D8B030D-6E8A-4147-A177-3AD203B41FA5}">
                      <a16:colId xmlns:a16="http://schemas.microsoft.com/office/drawing/2014/main" val="3599997429"/>
                    </a:ext>
                  </a:extLst>
                </a:gridCol>
              </a:tblGrid>
              <a:tr h="387241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Категория работников</a:t>
                      </a:r>
                    </a:p>
                  </a:txBody>
                  <a:tcPr anchor="b">
                    <a:lnB w="5715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Средняя заработная плата</a:t>
                      </a:r>
                    </a:p>
                  </a:txBody>
                  <a:tcPr anchor="b">
                    <a:lnB w="5715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075582"/>
                  </a:ext>
                </a:extLst>
              </a:tr>
              <a:tr h="43739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Педагогические работники детских садов</a:t>
                      </a:r>
                    </a:p>
                  </a:txBody>
                  <a:tcPr anchor="ctr">
                    <a:lnT w="5715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35 411</a:t>
                      </a:r>
                    </a:p>
                  </a:txBody>
                  <a:tcPr anchor="ctr">
                    <a:lnT w="57150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955635"/>
                  </a:ext>
                </a:extLst>
              </a:tr>
              <a:tr h="43739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Педагогические работники школ, в том числе: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45 572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453544"/>
                  </a:ext>
                </a:extLst>
              </a:tr>
              <a:tr h="43739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учителя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46 991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200467"/>
                  </a:ext>
                </a:extLst>
              </a:tr>
              <a:tr h="53925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Педагогические работники учреждений дополнительного образования и приравненных к ним, в том числе: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46 067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932357"/>
                  </a:ext>
                </a:extLst>
              </a:tr>
              <a:tr h="43739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образования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46 053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565425"/>
                  </a:ext>
                </a:extLst>
              </a:tr>
              <a:tr h="43739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культуры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46 063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961340"/>
                  </a:ext>
                </a:extLst>
              </a:tr>
              <a:tr h="43739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спорта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46 079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896824"/>
                  </a:ext>
                </a:extLst>
              </a:tr>
              <a:tr h="43739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Работники культуры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38 085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319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2896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7769</TotalTime>
  <Words>1665</Words>
  <Application>Microsoft Office PowerPoint</Application>
  <PresentationFormat>Широкоэкранный</PresentationFormat>
  <Paragraphs>430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Arial Narrow</vt:lpstr>
      <vt:lpstr>Calibri</vt:lpstr>
      <vt:lpstr>Calibri Light</vt:lpstr>
      <vt:lpstr>Century Gothic</vt:lpstr>
      <vt:lpstr>Wingdings</vt:lpstr>
      <vt:lpstr>Тема Office</vt:lpstr>
      <vt:lpstr>ИСПОЛНЕНИЕ БЮДЖЕТА КРАСНОКАМСКОГО ГОРОДСКОГО ОКРУГА  ЗА 2022 ГОД</vt:lpstr>
      <vt:lpstr>Прогноз социально-экономического развития Краснокамского ГО</vt:lpstr>
      <vt:lpstr>Основные показатели бюджета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Куличкова</dc:creator>
  <cp:lastModifiedBy>Марина Куличкова</cp:lastModifiedBy>
  <cp:revision>242</cp:revision>
  <cp:lastPrinted>2023-05-23T06:21:41Z</cp:lastPrinted>
  <dcterms:created xsi:type="dcterms:W3CDTF">2022-11-14T06:53:21Z</dcterms:created>
  <dcterms:modified xsi:type="dcterms:W3CDTF">2023-05-23T10:34:22Z</dcterms:modified>
</cp:coreProperties>
</file>