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12192000"/>
  <p:notesSz cx="6797675" cy="9874250"/>
  <p:embeddedFontLst>
    <p:embeddedFont>
      <p:font typeface="Century Gothic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D642B1B-1EBC-4A09-B94A-00DBB99FC1D2}">
  <a:tblStyle styleId="{0D642B1B-1EBC-4A09-B94A-00DBB99FC1D2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fill>
          <a:solidFill>
            <a:srgbClr val="CDD4EA"/>
          </a:solidFill>
        </a:fill>
      </a:tcStyle>
    </a:band1H>
    <a:band2H>
      <a:tcTxStyle/>
    </a:band2H>
    <a:band1V>
      <a:tcTxStyle/>
      <a:tcStyle>
        <a:fill>
          <a:solidFill>
            <a:srgbClr val="CDD4EA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  <a:tblStyle styleId="{2A7939F6-F80E-4EC1-8104-377A052CA7E4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chemeClr val="lt1"/>
          </a:solidFill>
        </a:fill>
      </a:tcStyle>
    </a:wholeTbl>
    <a:band1H>
      <a:tcTxStyle/>
      <a:tcStyle>
        <a:fill>
          <a:solidFill>
            <a:srgbClr val="F0F0F0"/>
          </a:solidFill>
        </a:fill>
      </a:tcStyle>
    </a:band1H>
    <a:band2H>
      <a:tcTxStyle/>
    </a:band2H>
    <a:band1V>
      <a:tcTxStyle/>
      <a:tcStyle>
        <a:fill>
          <a:solidFill>
            <a:srgbClr val="F0F0F0"/>
          </a:solidFill>
        </a:fill>
      </a:tcStyle>
    </a:band1V>
    <a:band2V>
      <a:tcTxStyle/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508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l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3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enturyGothic-regular.fntdata"/><Relationship Id="rId11" Type="http://schemas.openxmlformats.org/officeDocument/2006/relationships/slide" Target="slides/slide6.xml"/><Relationship Id="rId22" Type="http://schemas.openxmlformats.org/officeDocument/2006/relationships/font" Target="fonts/CenturyGothic-italic.fntdata"/><Relationship Id="rId10" Type="http://schemas.openxmlformats.org/officeDocument/2006/relationships/slide" Target="slides/slide5.xml"/><Relationship Id="rId21" Type="http://schemas.openxmlformats.org/officeDocument/2006/relationships/font" Target="fonts/CenturyGothic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CenturyGothic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5659" cy="4954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50443" y="0"/>
            <a:ext cx="2945659" cy="4954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436563" y="1233488"/>
            <a:ext cx="5924550" cy="3333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378824"/>
            <a:ext cx="2945659" cy="49542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436563" y="1233488"/>
            <a:ext cx="5924550" cy="3333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0:notes"/>
          <p:cNvSpPr txBox="1"/>
          <p:nvPr>
            <p:ph idx="1" type="body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10:notes"/>
          <p:cNvSpPr/>
          <p:nvPr>
            <p:ph idx="2" type="sldImg"/>
          </p:nvPr>
        </p:nvSpPr>
        <p:spPr>
          <a:xfrm>
            <a:off x="436563" y="1233488"/>
            <a:ext cx="5924550" cy="3333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1:notes"/>
          <p:cNvSpPr txBox="1"/>
          <p:nvPr>
            <p:ph idx="1" type="body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11:notes"/>
          <p:cNvSpPr/>
          <p:nvPr>
            <p:ph idx="2" type="sldImg"/>
          </p:nvPr>
        </p:nvSpPr>
        <p:spPr>
          <a:xfrm>
            <a:off x="436563" y="1233488"/>
            <a:ext cx="5924550" cy="3333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2:notes"/>
          <p:cNvSpPr txBox="1"/>
          <p:nvPr>
            <p:ph idx="1" type="body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12:notes"/>
          <p:cNvSpPr/>
          <p:nvPr>
            <p:ph idx="2" type="sldImg"/>
          </p:nvPr>
        </p:nvSpPr>
        <p:spPr>
          <a:xfrm>
            <a:off x="436563" y="1233488"/>
            <a:ext cx="5924550" cy="3333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3:notes"/>
          <p:cNvSpPr txBox="1"/>
          <p:nvPr>
            <p:ph idx="1" type="body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13:notes"/>
          <p:cNvSpPr/>
          <p:nvPr>
            <p:ph idx="2" type="sldImg"/>
          </p:nvPr>
        </p:nvSpPr>
        <p:spPr>
          <a:xfrm>
            <a:off x="436563" y="1233488"/>
            <a:ext cx="5924550" cy="3333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4:notes"/>
          <p:cNvSpPr txBox="1"/>
          <p:nvPr>
            <p:ph idx="1" type="body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14:notes"/>
          <p:cNvSpPr/>
          <p:nvPr>
            <p:ph idx="2" type="sldImg"/>
          </p:nvPr>
        </p:nvSpPr>
        <p:spPr>
          <a:xfrm>
            <a:off x="436563" y="1233488"/>
            <a:ext cx="5924550" cy="3333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436563" y="1233488"/>
            <a:ext cx="5924550" cy="3333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/>
          <p:nvPr>
            <p:ph idx="1" type="body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3:notes"/>
          <p:cNvSpPr/>
          <p:nvPr>
            <p:ph idx="2" type="sldImg"/>
          </p:nvPr>
        </p:nvSpPr>
        <p:spPr>
          <a:xfrm>
            <a:off x="436563" y="1233488"/>
            <a:ext cx="5924550" cy="3333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4:notes"/>
          <p:cNvSpPr txBox="1"/>
          <p:nvPr>
            <p:ph idx="1" type="body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4:notes"/>
          <p:cNvSpPr/>
          <p:nvPr>
            <p:ph idx="2" type="sldImg"/>
          </p:nvPr>
        </p:nvSpPr>
        <p:spPr>
          <a:xfrm>
            <a:off x="436563" y="1233488"/>
            <a:ext cx="5924550" cy="3333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5:notes"/>
          <p:cNvSpPr txBox="1"/>
          <p:nvPr>
            <p:ph idx="1" type="body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5:notes"/>
          <p:cNvSpPr/>
          <p:nvPr>
            <p:ph idx="2" type="sldImg"/>
          </p:nvPr>
        </p:nvSpPr>
        <p:spPr>
          <a:xfrm>
            <a:off x="436563" y="1233488"/>
            <a:ext cx="5924550" cy="3333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6:notes"/>
          <p:cNvSpPr txBox="1"/>
          <p:nvPr>
            <p:ph idx="1" type="body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6:notes"/>
          <p:cNvSpPr/>
          <p:nvPr>
            <p:ph idx="2" type="sldImg"/>
          </p:nvPr>
        </p:nvSpPr>
        <p:spPr>
          <a:xfrm>
            <a:off x="436563" y="1233488"/>
            <a:ext cx="5924550" cy="3333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7:notes"/>
          <p:cNvSpPr txBox="1"/>
          <p:nvPr>
            <p:ph idx="1" type="body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7:notes"/>
          <p:cNvSpPr/>
          <p:nvPr>
            <p:ph idx="2" type="sldImg"/>
          </p:nvPr>
        </p:nvSpPr>
        <p:spPr>
          <a:xfrm>
            <a:off x="436563" y="1233488"/>
            <a:ext cx="5924550" cy="3333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8:notes"/>
          <p:cNvSpPr txBox="1"/>
          <p:nvPr>
            <p:ph idx="1" type="body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8:notes"/>
          <p:cNvSpPr/>
          <p:nvPr>
            <p:ph idx="2" type="sldImg"/>
          </p:nvPr>
        </p:nvSpPr>
        <p:spPr>
          <a:xfrm>
            <a:off x="436563" y="1233488"/>
            <a:ext cx="5924550" cy="3333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9:notes"/>
          <p:cNvSpPr txBox="1"/>
          <p:nvPr>
            <p:ph idx="1" type="body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9:notes"/>
          <p:cNvSpPr/>
          <p:nvPr>
            <p:ph idx="2" type="sldImg"/>
          </p:nvPr>
        </p:nvSpPr>
        <p:spPr>
          <a:xfrm>
            <a:off x="436563" y="1233488"/>
            <a:ext cx="5924550" cy="3333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4.png"/><Relationship Id="rId4" Type="http://schemas.openxmlformats.org/officeDocument/2006/relationships/image" Target="../media/image12.png"/><Relationship Id="rId5" Type="http://schemas.openxmlformats.org/officeDocument/2006/relationships/image" Target="../media/image1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5.png"/><Relationship Id="rId6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>
            <p:ph type="ctrTitle"/>
          </p:nvPr>
        </p:nvSpPr>
        <p:spPr>
          <a:xfrm>
            <a:off x="1020278" y="2235200"/>
            <a:ext cx="10100109" cy="238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2800"/>
              <a:buFont typeface="Century Gothic"/>
              <a:buNone/>
            </a:pPr>
            <a:r>
              <a:rPr b="1" lang="ru-RU" sz="2800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БЮДЖЕТ</a:t>
            </a:r>
            <a:br>
              <a:rPr b="1" lang="ru-RU" sz="2800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b="1" lang="ru-RU" sz="2800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КРАСНОКАМСКОГО ГОРОДСКОГО ОКРУГА </a:t>
            </a:r>
            <a:br>
              <a:rPr b="1" lang="ru-RU" sz="2800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b="1" lang="ru-RU" sz="2800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НА 2024-2026 ГОДЫ</a:t>
            </a:r>
            <a:endParaRPr/>
          </a:p>
        </p:txBody>
      </p:sp>
      <p:sp>
        <p:nvSpPr>
          <p:cNvPr id="89" name="Google Shape;89;p13"/>
          <p:cNvSpPr txBox="1"/>
          <p:nvPr>
            <p:ph idx="1" type="subTitle"/>
          </p:nvPr>
        </p:nvSpPr>
        <p:spPr>
          <a:xfrm>
            <a:off x="0" y="4870383"/>
            <a:ext cx="12192000" cy="1713082"/>
          </a:xfrm>
          <a:prstGeom prst="rect">
            <a:avLst/>
          </a:prstGeom>
          <a:gradFill>
            <a:gsLst>
              <a:gs pos="0">
                <a:srgbClr val="0070C0"/>
              </a:gs>
              <a:gs pos="46000">
                <a:srgbClr val="7030A0"/>
              </a:gs>
              <a:gs pos="70000">
                <a:srgbClr val="A31D7D"/>
              </a:gs>
              <a:gs pos="85000">
                <a:srgbClr val="D71B3F"/>
              </a:gs>
              <a:gs pos="100000">
                <a:srgbClr val="D71B3F"/>
              </a:gs>
            </a:gsLst>
            <a:path path="circle">
              <a:fillToRect l="100%" t="100%"/>
            </a:path>
            <a:tileRect b="-100%" r="-100%"/>
          </a:gra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ru-RU"/>
              <a:t>	</a:t>
            </a:r>
            <a:r>
              <a:rPr b="1" lang="ru-RU" sz="2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Куличкова Марина Леонидовна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ru-RU" sz="2000">
                <a:latin typeface="Century Gothic"/>
                <a:ea typeface="Century Gothic"/>
                <a:cs typeface="Century Gothic"/>
                <a:sym typeface="Century Gothic"/>
              </a:rPr>
              <a:t>	</a:t>
            </a:r>
            <a:r>
              <a:rPr b="1" lang="ru-RU" sz="1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Начальник финансового управления</a:t>
            </a:r>
            <a:endParaRPr/>
          </a:p>
        </p:txBody>
      </p:sp>
      <p:pic>
        <p:nvPicPr>
          <p:cNvPr id="90" name="Google Shape;90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9744" y="215812"/>
            <a:ext cx="610533" cy="829656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3"/>
          <p:cNvSpPr txBox="1"/>
          <p:nvPr/>
        </p:nvSpPr>
        <p:spPr>
          <a:xfrm>
            <a:off x="1020277" y="457860"/>
            <a:ext cx="4966637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400" u="none" cap="none" strike="noStrik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Администрация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400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Краснокамского городского округа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2"/>
          <p:cNvSpPr txBox="1"/>
          <p:nvPr/>
        </p:nvSpPr>
        <p:spPr>
          <a:xfrm>
            <a:off x="0" y="0"/>
            <a:ext cx="12192000" cy="887312"/>
          </a:xfrm>
          <a:prstGeom prst="rect">
            <a:avLst/>
          </a:prstGeom>
          <a:gradFill>
            <a:gsLst>
              <a:gs pos="0">
                <a:srgbClr val="0070C0"/>
              </a:gs>
              <a:gs pos="46000">
                <a:srgbClr val="7030A0"/>
              </a:gs>
              <a:gs pos="70000">
                <a:srgbClr val="A31D7D"/>
              </a:gs>
              <a:gs pos="85000">
                <a:srgbClr val="D71B3F"/>
              </a:gs>
              <a:gs pos="100000">
                <a:srgbClr val="D71B3F"/>
              </a:gs>
            </a:gsLst>
            <a:path path="circle">
              <a:fillToRect l="100%" t="100%"/>
            </a:path>
            <a:tileRect b="-100%" r="-100%"/>
          </a:gra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</a:pPr>
            <a:r>
              <a:rPr b="1" lang="ru-RU" sz="24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БЮДЖЕТ ТЕКУЩИХ РАСХОДОВ В 2024 </a:t>
            </a:r>
            <a:endParaRPr/>
          </a:p>
        </p:txBody>
      </p:sp>
      <p:grpSp>
        <p:nvGrpSpPr>
          <p:cNvPr id="217" name="Google Shape;217;p22"/>
          <p:cNvGrpSpPr/>
          <p:nvPr/>
        </p:nvGrpSpPr>
        <p:grpSpPr>
          <a:xfrm>
            <a:off x="6663257" y="1930673"/>
            <a:ext cx="5231207" cy="3828989"/>
            <a:chOff x="0" y="133908"/>
            <a:chExt cx="5231207" cy="3828989"/>
          </a:xfrm>
        </p:grpSpPr>
        <p:sp>
          <p:nvSpPr>
            <p:cNvPr id="218" name="Google Shape;218;p22"/>
            <p:cNvSpPr/>
            <p:nvPr/>
          </p:nvSpPr>
          <p:spPr>
            <a:xfrm>
              <a:off x="90961" y="195579"/>
              <a:ext cx="5136807" cy="1107895"/>
            </a:xfrm>
            <a:prstGeom prst="rect">
              <a:avLst/>
            </a:prstGeom>
            <a:solidFill>
              <a:srgbClr val="E0E0E0">
                <a:alpha val="40000"/>
              </a:srgbClr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" name="Google Shape;219;p22"/>
            <p:cNvSpPr txBox="1"/>
            <p:nvPr/>
          </p:nvSpPr>
          <p:spPr>
            <a:xfrm>
              <a:off x="90961" y="195579"/>
              <a:ext cx="5136807" cy="110789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750400" spcFirstLastPara="1" rIns="60950" wrap="square" tIns="609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entury Gothic"/>
                <a:buNone/>
              </a:pPr>
              <a:r>
                <a:rPr b="0" lang="ru-RU" sz="16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ФОТ с 01 января 2024 – 2,2%, с 01октября 2024 – 4,9% </a:t>
              </a:r>
              <a:endParaRPr/>
            </a:p>
          </p:txBody>
        </p:sp>
        <p:sp>
          <p:nvSpPr>
            <p:cNvPr id="220" name="Google Shape;220;p22"/>
            <p:cNvSpPr/>
            <p:nvPr/>
          </p:nvSpPr>
          <p:spPr>
            <a:xfrm>
              <a:off x="0" y="133908"/>
              <a:ext cx="759527" cy="1014819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-3999" r="-3999" t="0"/>
              </a:stretch>
            </a:blipFill>
            <a:ln cap="flat" cmpd="sng" w="19050">
              <a:solidFill>
                <a:srgbClr val="7F6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" name="Google Shape;221;p22"/>
            <p:cNvSpPr/>
            <p:nvPr/>
          </p:nvSpPr>
          <p:spPr>
            <a:xfrm>
              <a:off x="107128" y="1555930"/>
              <a:ext cx="5104474" cy="1107895"/>
            </a:xfrm>
            <a:prstGeom prst="rect">
              <a:avLst/>
            </a:prstGeom>
            <a:solidFill>
              <a:srgbClr val="E0E0E0">
                <a:alpha val="40000"/>
              </a:srgbClr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Google Shape;222;p22"/>
            <p:cNvSpPr txBox="1"/>
            <p:nvPr/>
          </p:nvSpPr>
          <p:spPr>
            <a:xfrm>
              <a:off x="107128" y="1555930"/>
              <a:ext cx="5104474" cy="110789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750400" spcFirstLastPara="1" rIns="60950" wrap="square" tIns="609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entury Gothic"/>
                <a:buNone/>
              </a:pPr>
              <a:r>
                <a:rPr lang="ru-RU" sz="16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Расходы на тепловую и электрическую энергию – 6,3%</a:t>
              </a:r>
              <a:endParaRPr/>
            </a:p>
          </p:txBody>
        </p:sp>
        <p:sp>
          <p:nvSpPr>
            <p:cNvPr id="223" name="Google Shape;223;p22"/>
            <p:cNvSpPr/>
            <p:nvPr/>
          </p:nvSpPr>
          <p:spPr>
            <a:xfrm>
              <a:off x="0" y="1532668"/>
              <a:ext cx="775527" cy="994380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-4999" r="-4998" t="0"/>
              </a:stretch>
            </a:blipFill>
            <a:ln cap="flat" cmpd="sng" w="19050">
              <a:solidFill>
                <a:srgbClr val="38562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Google Shape;224;p22"/>
            <p:cNvSpPr/>
            <p:nvPr/>
          </p:nvSpPr>
          <p:spPr>
            <a:xfrm>
              <a:off x="87522" y="2855002"/>
              <a:ext cx="5143685" cy="1107895"/>
            </a:xfrm>
            <a:prstGeom prst="rect">
              <a:avLst/>
            </a:prstGeom>
            <a:solidFill>
              <a:srgbClr val="E0E0E0">
                <a:alpha val="40000"/>
              </a:srgbClr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" name="Google Shape;225;p22"/>
            <p:cNvSpPr txBox="1"/>
            <p:nvPr/>
          </p:nvSpPr>
          <p:spPr>
            <a:xfrm>
              <a:off x="87522" y="2855002"/>
              <a:ext cx="5143685" cy="110789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750400" spcFirstLastPara="1" rIns="60950" wrap="square" tIns="609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entury Gothic"/>
                <a:buNone/>
              </a:pPr>
              <a:r>
                <a:rPr lang="ru-RU" sz="16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Прочие расходы – 4,9%</a:t>
              </a:r>
              <a:endParaRPr/>
            </a:p>
          </p:txBody>
        </p:sp>
        <p:sp>
          <p:nvSpPr>
            <p:cNvPr id="226" name="Google Shape;226;p22"/>
            <p:cNvSpPr/>
            <p:nvPr/>
          </p:nvSpPr>
          <p:spPr>
            <a:xfrm>
              <a:off x="0" y="2773064"/>
              <a:ext cx="775527" cy="971999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 cap="flat" cmpd="sng" w="19050">
              <a:solidFill>
                <a:srgbClr val="2E75B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7" name="Google Shape;227;p22"/>
          <p:cNvGrpSpPr/>
          <p:nvPr/>
        </p:nvGrpSpPr>
        <p:grpSpPr>
          <a:xfrm>
            <a:off x="785411" y="2212053"/>
            <a:ext cx="5156217" cy="3191943"/>
            <a:chOff x="629" y="959369"/>
            <a:chExt cx="5156217" cy="3191943"/>
          </a:xfrm>
        </p:grpSpPr>
        <p:sp>
          <p:nvSpPr>
            <p:cNvPr id="228" name="Google Shape;228;p22"/>
            <p:cNvSpPr/>
            <p:nvPr/>
          </p:nvSpPr>
          <p:spPr>
            <a:xfrm>
              <a:off x="629" y="959369"/>
              <a:ext cx="2455341" cy="14732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Google Shape;229;p22"/>
            <p:cNvSpPr txBox="1"/>
            <p:nvPr/>
          </p:nvSpPr>
          <p:spPr>
            <a:xfrm>
              <a:off x="629" y="959369"/>
              <a:ext cx="2455341" cy="14732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71616"/>
                </a:buClr>
                <a:buSzPts val="2000"/>
                <a:buFont typeface="Century Gothic"/>
                <a:buNone/>
              </a:pPr>
              <a:r>
                <a:rPr b="1" lang="ru-RU" sz="2000">
                  <a:solidFill>
                    <a:srgbClr val="171616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1 598,2</a:t>
              </a:r>
              <a:r>
                <a:rPr b="1" lang="ru-RU" sz="2400">
                  <a:solidFill>
                    <a:srgbClr val="171616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 </a:t>
              </a:r>
              <a:r>
                <a:rPr b="1" lang="ru-RU" sz="1600">
                  <a:solidFill>
                    <a:srgbClr val="171616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млн. руб. </a:t>
              </a:r>
              <a:r>
                <a:rPr lang="ru-RU" sz="1400">
                  <a:solidFill>
                    <a:srgbClr val="171616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Содержание муниципальных учреждений</a:t>
              </a:r>
              <a:endParaRPr/>
            </a:p>
          </p:txBody>
        </p:sp>
        <p:sp>
          <p:nvSpPr>
            <p:cNvPr id="230" name="Google Shape;230;p22"/>
            <p:cNvSpPr/>
            <p:nvPr/>
          </p:nvSpPr>
          <p:spPr>
            <a:xfrm>
              <a:off x="2701505" y="959369"/>
              <a:ext cx="2455341" cy="14732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22"/>
            <p:cNvSpPr txBox="1"/>
            <p:nvPr/>
          </p:nvSpPr>
          <p:spPr>
            <a:xfrm>
              <a:off x="2701505" y="959369"/>
              <a:ext cx="2455341" cy="14732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71616"/>
                </a:buClr>
                <a:buSzPts val="2000"/>
                <a:buFont typeface="Century Gothic"/>
                <a:buNone/>
              </a:pPr>
              <a:r>
                <a:rPr b="1" lang="ru-RU" sz="2000">
                  <a:solidFill>
                    <a:srgbClr val="171616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145,1</a:t>
              </a:r>
              <a:r>
                <a:rPr b="1" lang="ru-RU" sz="1600">
                  <a:solidFill>
                    <a:srgbClr val="171616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 млн. руб.       </a:t>
              </a:r>
              <a:r>
                <a:rPr lang="ru-RU" sz="1400">
                  <a:solidFill>
                    <a:srgbClr val="171616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Содержание дорог, объектов благоустройства</a:t>
              </a:r>
              <a:endParaRPr/>
            </a:p>
          </p:txBody>
        </p:sp>
        <p:sp>
          <p:nvSpPr>
            <p:cNvPr id="232" name="Google Shape;232;p22"/>
            <p:cNvSpPr/>
            <p:nvPr/>
          </p:nvSpPr>
          <p:spPr>
            <a:xfrm>
              <a:off x="629" y="2678108"/>
              <a:ext cx="2455341" cy="14732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" name="Google Shape;233;p22"/>
            <p:cNvSpPr txBox="1"/>
            <p:nvPr/>
          </p:nvSpPr>
          <p:spPr>
            <a:xfrm>
              <a:off x="629" y="2678108"/>
              <a:ext cx="2455341" cy="14732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71616"/>
                </a:buClr>
                <a:buSzPts val="2000"/>
                <a:buFont typeface="Century Gothic"/>
                <a:buNone/>
              </a:pPr>
              <a:r>
                <a:rPr b="1" lang="ru-RU" sz="2000">
                  <a:solidFill>
                    <a:srgbClr val="171616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65,2</a:t>
              </a:r>
              <a:r>
                <a:rPr b="1" lang="ru-RU" sz="1600">
                  <a:solidFill>
                    <a:srgbClr val="171616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 млн. руб.           </a:t>
              </a:r>
              <a:r>
                <a:rPr lang="ru-RU" sz="1400">
                  <a:solidFill>
                    <a:srgbClr val="171616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Меры социальной поддержки</a:t>
              </a:r>
              <a:endParaRPr/>
            </a:p>
          </p:txBody>
        </p:sp>
        <p:sp>
          <p:nvSpPr>
            <p:cNvPr id="234" name="Google Shape;234;p22"/>
            <p:cNvSpPr/>
            <p:nvPr/>
          </p:nvSpPr>
          <p:spPr>
            <a:xfrm>
              <a:off x="2664012" y="2663994"/>
              <a:ext cx="2455341" cy="14732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Google Shape;235;p22"/>
            <p:cNvSpPr txBox="1"/>
            <p:nvPr/>
          </p:nvSpPr>
          <p:spPr>
            <a:xfrm>
              <a:off x="2664012" y="2663994"/>
              <a:ext cx="2455341" cy="14732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71616"/>
                </a:buClr>
                <a:buSzPts val="2000"/>
                <a:buFont typeface="Century Gothic"/>
                <a:buNone/>
              </a:pPr>
              <a:r>
                <a:rPr b="1" lang="ru-RU" sz="2000">
                  <a:solidFill>
                    <a:srgbClr val="171616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42,6 </a:t>
              </a:r>
              <a:r>
                <a:rPr b="1" lang="ru-RU" sz="1600">
                  <a:solidFill>
                    <a:srgbClr val="171616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млн. руб.           </a:t>
              </a:r>
              <a:r>
                <a:rPr lang="ru-RU" sz="1400">
                  <a:solidFill>
                    <a:srgbClr val="171616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Содержание                 казны</a:t>
              </a:r>
              <a:endParaRPr/>
            </a:p>
          </p:txBody>
        </p:sp>
      </p:grpSp>
      <p:sp>
        <p:nvSpPr>
          <p:cNvPr id="236" name="Google Shape;236;p22"/>
          <p:cNvSpPr txBox="1"/>
          <p:nvPr/>
        </p:nvSpPr>
        <p:spPr>
          <a:xfrm>
            <a:off x="623528" y="1150434"/>
            <a:ext cx="531873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6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Текущие расходы – </a:t>
            </a:r>
            <a:r>
              <a:rPr b="1" lang="ru-RU" sz="2000">
                <a:solidFill>
                  <a:srgbClr val="D71B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2100,6 </a:t>
            </a:r>
            <a:r>
              <a:rPr b="1" lang="ru-RU" sz="1600">
                <a:solidFill>
                  <a:srgbClr val="D71B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млн. руб.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6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Основные направления</a:t>
            </a:r>
            <a:endParaRPr/>
          </a:p>
        </p:txBody>
      </p:sp>
      <p:sp>
        <p:nvSpPr>
          <p:cNvPr id="237" name="Google Shape;237;p22"/>
          <p:cNvSpPr txBox="1"/>
          <p:nvPr/>
        </p:nvSpPr>
        <p:spPr>
          <a:xfrm>
            <a:off x="6663257" y="1304322"/>
            <a:ext cx="4905805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6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Индексация полномочий округа</a:t>
            </a:r>
            <a:endParaRPr/>
          </a:p>
        </p:txBody>
      </p:sp>
      <p:sp>
        <p:nvSpPr>
          <p:cNvPr id="238" name="Google Shape;238;p22"/>
          <p:cNvSpPr/>
          <p:nvPr/>
        </p:nvSpPr>
        <p:spPr>
          <a:xfrm>
            <a:off x="388782" y="1803231"/>
            <a:ext cx="720000" cy="720000"/>
          </a:xfrm>
          <a:prstGeom prst="ellipse">
            <a:avLst/>
          </a:prstGeom>
          <a:gradFill>
            <a:gsLst>
              <a:gs pos="0">
                <a:srgbClr val="84061E"/>
              </a:gs>
              <a:gs pos="50000">
                <a:srgbClr val="BE0A2C"/>
              </a:gs>
              <a:gs pos="100000">
                <a:srgbClr val="E50C36"/>
              </a:gs>
            </a:gsLst>
            <a:path path="circle">
              <a:fillToRect b="50%" l="50%" r="50%" t="50%"/>
            </a:path>
            <a:tileRect/>
          </a:gradFill>
          <a:ln cap="flat" cmpd="sng" w="12700">
            <a:solidFill>
              <a:srgbClr val="D71B3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3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76%</a:t>
            </a:r>
            <a:endParaRPr/>
          </a:p>
        </p:txBody>
      </p:sp>
      <p:sp>
        <p:nvSpPr>
          <p:cNvPr id="239" name="Google Shape;239;p22"/>
          <p:cNvSpPr/>
          <p:nvPr/>
        </p:nvSpPr>
        <p:spPr>
          <a:xfrm>
            <a:off x="5304000" y="1767231"/>
            <a:ext cx="720000" cy="720000"/>
          </a:xfrm>
          <a:prstGeom prst="ellipse">
            <a:avLst/>
          </a:prstGeom>
          <a:gradFill>
            <a:gsLst>
              <a:gs pos="0">
                <a:srgbClr val="84061E"/>
              </a:gs>
              <a:gs pos="50000">
                <a:srgbClr val="BE0A2C"/>
              </a:gs>
              <a:gs pos="100000">
                <a:srgbClr val="E50C36"/>
              </a:gs>
            </a:gsLst>
            <a:path path="circle">
              <a:fillToRect b="50%" l="50%" r="50%" t="50%"/>
            </a:path>
            <a:tileRect/>
          </a:gradFill>
          <a:ln cap="flat" cmpd="sng" w="12700">
            <a:solidFill>
              <a:srgbClr val="D71B3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3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7%</a:t>
            </a:r>
            <a:endParaRPr/>
          </a:p>
        </p:txBody>
      </p:sp>
      <p:sp>
        <p:nvSpPr>
          <p:cNvPr id="240" name="Google Shape;240;p22"/>
          <p:cNvSpPr/>
          <p:nvPr/>
        </p:nvSpPr>
        <p:spPr>
          <a:xfrm>
            <a:off x="388782" y="4823626"/>
            <a:ext cx="720000" cy="720000"/>
          </a:xfrm>
          <a:prstGeom prst="ellipse">
            <a:avLst/>
          </a:prstGeom>
          <a:gradFill>
            <a:gsLst>
              <a:gs pos="0">
                <a:srgbClr val="84061E"/>
              </a:gs>
              <a:gs pos="50000">
                <a:srgbClr val="BE0A2C"/>
              </a:gs>
              <a:gs pos="100000">
                <a:srgbClr val="E50C36"/>
              </a:gs>
            </a:gsLst>
            <a:path path="circle">
              <a:fillToRect b="50%" l="50%" r="50%" t="50%"/>
            </a:path>
            <a:tileRect/>
          </a:gradFill>
          <a:ln cap="flat" cmpd="sng" w="12700">
            <a:solidFill>
              <a:srgbClr val="D71B3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3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3%</a:t>
            </a:r>
            <a:endParaRPr/>
          </a:p>
        </p:txBody>
      </p:sp>
      <p:sp>
        <p:nvSpPr>
          <p:cNvPr id="241" name="Google Shape;241;p22"/>
          <p:cNvSpPr/>
          <p:nvPr/>
        </p:nvSpPr>
        <p:spPr>
          <a:xfrm>
            <a:off x="5333234" y="4805060"/>
            <a:ext cx="720000" cy="720000"/>
          </a:xfrm>
          <a:prstGeom prst="ellipse">
            <a:avLst/>
          </a:prstGeom>
          <a:gradFill>
            <a:gsLst>
              <a:gs pos="0">
                <a:srgbClr val="84061E"/>
              </a:gs>
              <a:gs pos="50000">
                <a:srgbClr val="BE0A2C"/>
              </a:gs>
              <a:gs pos="100000">
                <a:srgbClr val="E50C36"/>
              </a:gs>
            </a:gsLst>
            <a:path path="circle">
              <a:fillToRect b="50%" l="50%" r="50%" t="50%"/>
            </a:path>
            <a:tileRect/>
          </a:gradFill>
          <a:ln cap="flat" cmpd="sng" w="12700">
            <a:solidFill>
              <a:srgbClr val="D71B3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3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2%</a:t>
            </a:r>
            <a:endParaRPr/>
          </a:p>
        </p:txBody>
      </p:sp>
      <p:cxnSp>
        <p:nvCxnSpPr>
          <p:cNvPr id="242" name="Google Shape;242;p22"/>
          <p:cNvCxnSpPr/>
          <p:nvPr/>
        </p:nvCxnSpPr>
        <p:spPr>
          <a:xfrm>
            <a:off x="6264256" y="1252684"/>
            <a:ext cx="0" cy="5253994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dash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3"/>
          <p:cNvSpPr txBox="1"/>
          <p:nvPr/>
        </p:nvSpPr>
        <p:spPr>
          <a:xfrm>
            <a:off x="0" y="-59959"/>
            <a:ext cx="12192000" cy="887312"/>
          </a:xfrm>
          <a:prstGeom prst="rect">
            <a:avLst/>
          </a:prstGeom>
          <a:gradFill>
            <a:gsLst>
              <a:gs pos="0">
                <a:srgbClr val="0070C0"/>
              </a:gs>
              <a:gs pos="46000">
                <a:srgbClr val="7030A0"/>
              </a:gs>
              <a:gs pos="70000">
                <a:srgbClr val="A31D7D"/>
              </a:gs>
              <a:gs pos="85000">
                <a:srgbClr val="D71B3F"/>
              </a:gs>
              <a:gs pos="100000">
                <a:srgbClr val="D71B3F"/>
              </a:gs>
            </a:gsLst>
            <a:path path="circle">
              <a:fillToRect l="100%" t="100%"/>
            </a:path>
            <a:tileRect b="-100%" r="-100%"/>
          </a:gra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</a:pPr>
            <a:r>
              <a:rPr b="1" lang="ru-RU" sz="24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БЮДЖЕТ РАЗВИТИЯ НА 2024, млн. руб.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entury Gothic"/>
              <a:buNone/>
            </a:pPr>
            <a:r>
              <a:rPr b="1" lang="ru-RU" sz="14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участие в региональных проектах, в том числе с привлечением средств федерального бюджета</a:t>
            </a:r>
            <a:endParaRPr/>
          </a:p>
        </p:txBody>
      </p:sp>
      <p:graphicFrame>
        <p:nvGraphicFramePr>
          <p:cNvPr id="248" name="Google Shape;248;p23"/>
          <p:cNvGraphicFramePr/>
          <p:nvPr/>
        </p:nvGraphicFramePr>
        <p:xfrm>
          <a:off x="527784" y="97008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{0D642B1B-1EBC-4A09-B94A-00DBB99FC1D2}</a:tableStyleId>
              </a:tblPr>
              <a:tblGrid>
                <a:gridCol w="5280125"/>
                <a:gridCol w="1551950"/>
                <a:gridCol w="1532250"/>
                <a:gridCol w="1472675"/>
                <a:gridCol w="1472675"/>
              </a:tblGrid>
              <a:tr h="1143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900">
                          <a:solidFill>
                            <a:srgbClr val="3F3F3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Наименование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900">
                          <a:solidFill>
                            <a:srgbClr val="3F3F3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регионального (муниципального) проекта, мероприятия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900">
                          <a:solidFill>
                            <a:srgbClr val="3F3F3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Бюджет КГО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900">
                          <a:solidFill>
                            <a:srgbClr val="3F3F3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Условия софинансирования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900">
                          <a:solidFill>
                            <a:srgbClr val="3F3F3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ПК/КГО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900">
                          <a:solidFill>
                            <a:srgbClr val="3F3F3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Сумма привлекаемых средств из ПК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900">
                          <a:solidFill>
                            <a:srgbClr val="3F3F3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Общая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900">
                          <a:solidFill>
                            <a:srgbClr val="3F3F3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стоимость работ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C0C0C"/>
                        </a:buClr>
                        <a:buSzPts val="1200"/>
                        <a:buFont typeface="Noto Sans Symbols"/>
                        <a:buChar char="✔"/>
                      </a:pPr>
                      <a:r>
                        <a:rPr b="1" lang="ru-RU" sz="1200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РП «Развитие сельских территорий»,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C0C0C"/>
                        </a:buClr>
                        <a:buSzPts val="1000"/>
                        <a:buFont typeface="Noto Sans Symbols"/>
                        <a:buNone/>
                      </a:pPr>
                      <a:r>
                        <a:rPr b="0" lang="ru-RU" sz="1000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организация освещения сельских населенных пунктов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C0C0C"/>
                        </a:buClr>
                        <a:buSzPts val="1200"/>
                        <a:buFont typeface="Century Gothic"/>
                        <a:buNone/>
                      </a:pPr>
                      <a:r>
                        <a:rPr b="1" lang="ru-RU" sz="1200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1,0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C0C0C"/>
                        </a:buClr>
                        <a:buSzPts val="1200"/>
                        <a:buFont typeface="Century Gothic"/>
                        <a:buNone/>
                      </a:pPr>
                      <a:r>
                        <a:rPr b="1" lang="ru-RU" sz="1200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70/30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C0C0C"/>
                        </a:buClr>
                        <a:buSzPts val="1200"/>
                        <a:buFont typeface="Century Gothic"/>
                        <a:buNone/>
                      </a:pPr>
                      <a:r>
                        <a:rPr b="1" lang="ru-RU" sz="1200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2,3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C0C0C"/>
                        </a:buClr>
                        <a:buSzPts val="1200"/>
                        <a:buFont typeface="Century Gothic"/>
                        <a:buNone/>
                      </a:pPr>
                      <a:r>
                        <a:rPr b="1" lang="ru-RU" sz="1200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3,3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3C6E7"/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Noto Sans Symbols"/>
                        <a:buNone/>
                      </a:pPr>
                      <a:r>
                        <a:t/>
                      </a:r>
                      <a:endParaRPr sz="500">
                        <a:solidFill>
                          <a:srgbClr val="0C0C0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500">
                        <a:solidFill>
                          <a:srgbClr val="0C0C0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500">
                        <a:solidFill>
                          <a:srgbClr val="0C0C0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500">
                        <a:solidFill>
                          <a:srgbClr val="0C0C0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500">
                        <a:solidFill>
                          <a:srgbClr val="0C0C0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C0C0C"/>
                        </a:buClr>
                        <a:buSzPts val="1200"/>
                        <a:buFont typeface="Noto Sans Symbols"/>
                        <a:buChar char="✔"/>
                      </a:pPr>
                      <a:r>
                        <a:rPr b="1" lang="ru-RU" sz="1200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РП «Комфортный край»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19,8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-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102,1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121,9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C0C0C"/>
                        </a:buClr>
                        <a:buSzPts val="1200"/>
                        <a:buFont typeface="Century Gothic"/>
                        <a:buNone/>
                      </a:pPr>
                      <a:r>
                        <a:rPr b="1" lang="ru-RU" sz="1200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Подпроект «Школьный двор»,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C0C0C"/>
                        </a:buClr>
                        <a:buSzPts val="1000"/>
                        <a:buFont typeface="Century Gothic"/>
                        <a:buNone/>
                      </a:pPr>
                      <a:r>
                        <a:rPr b="0" lang="ru-RU" sz="1000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благоустройство пришкольной территории СОШ № 8 (корпус 2), Адаптивной школы-интернат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3,5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90/10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21,7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25,2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C0C0C"/>
                        </a:buClr>
                        <a:buSzPts val="1200"/>
                        <a:buFont typeface="Century Gothic"/>
                        <a:buNone/>
                      </a:pPr>
                      <a:r>
                        <a:rPr b="1" lang="ru-RU" sz="1200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Подпроект «Новый клуб»,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C0C0C"/>
                        </a:buClr>
                        <a:buSzPts val="1000"/>
                        <a:buFont typeface="Century Gothic"/>
                        <a:buNone/>
                      </a:pPr>
                      <a:r>
                        <a:rPr b="0" i="0" lang="ru-RU" sz="1000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строительство дома досуга на 50 мест в п. Ласьва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5,0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90/10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45,0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50,0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C0C0C"/>
                        </a:buClr>
                        <a:buSzPts val="1200"/>
                        <a:buFont typeface="Century Gothic"/>
                        <a:buNone/>
                      </a:pPr>
                      <a:r>
                        <a:rPr b="1" lang="ru-RU" sz="1200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Подпроект «Культурная реновация»,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C0C0C"/>
                        </a:buClr>
                        <a:buSzPts val="1000"/>
                        <a:buFont typeface="Century Gothic"/>
                        <a:buNone/>
                      </a:pPr>
                      <a:r>
                        <a:rPr lang="ru-RU" sz="1000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ремонт Дом культуры п. Майский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9,4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75/25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28,1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37,5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C0C0C"/>
                        </a:buClr>
                        <a:buSzPts val="1200"/>
                        <a:buFont typeface="Century Gothic"/>
                        <a:buNone/>
                      </a:pPr>
                      <a:r>
                        <a:rPr b="1" lang="ru-RU" sz="1200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Подпроект «Качественное водоснабжение»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C0C0C"/>
                        </a:buClr>
                        <a:buSzPts val="1000"/>
                        <a:buFont typeface="Century Gothic"/>
                        <a:buNone/>
                      </a:pPr>
                      <a:r>
                        <a:rPr b="0" lang="ru-RU" sz="1000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капитальный ремонт водозаборных сооружений с. Стряпунята, водонаборных башен с. Черная 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1,6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75/25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4,8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6,4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C0C0C"/>
                        </a:buClr>
                        <a:buSzPts val="1200"/>
                        <a:buFont typeface="Century Gothic"/>
                        <a:buNone/>
                      </a:pPr>
                      <a:r>
                        <a:rPr b="1" lang="ru-RU" sz="1200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Подпроект «Школьная остановка»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C0C0C"/>
                        </a:buClr>
                        <a:buSzPts val="1000"/>
                        <a:buFont typeface="Century Gothic"/>
                        <a:buNone/>
                      </a:pPr>
                      <a:r>
                        <a:rPr lang="ru-RU" sz="1000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установка 5 остановочных павильонов на школьных маршрутах 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0,3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90/10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2,5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2,8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">
                        <a:solidFill>
                          <a:srgbClr val="0C0C0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500">
                        <a:solidFill>
                          <a:srgbClr val="0C0C0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500">
                        <a:solidFill>
                          <a:srgbClr val="0C0C0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500">
                        <a:solidFill>
                          <a:srgbClr val="0C0C0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500">
                        <a:solidFill>
                          <a:srgbClr val="0C0C0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C0C0C"/>
                        </a:buClr>
                        <a:buSzPts val="1200"/>
                        <a:buFont typeface="Noto Sans Symbols"/>
                        <a:buChar char="✔"/>
                      </a:pPr>
                      <a:r>
                        <a:rPr b="1" lang="ru-RU" sz="1200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РП «Развитие инфраструктуры для занятий физической культурой  и спортом»,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C0C0C"/>
                        </a:buClr>
                        <a:buSzPts val="1000"/>
                        <a:buFont typeface="Noto Sans Symbols"/>
                        <a:buNone/>
                      </a:pPr>
                      <a:r>
                        <a:rPr b="0" lang="ru-RU" sz="1000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ремонт спортзала Спортивной школы г. Краснокамска, ремонт хоккейной площадки ФОК «Олимпийский»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1,4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75/25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4,3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5,7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Noto Sans Symbols"/>
                        <a:buNone/>
                      </a:pPr>
                      <a:r>
                        <a:t/>
                      </a:r>
                      <a:endParaRPr b="0" sz="500">
                        <a:solidFill>
                          <a:srgbClr val="0C0C0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500">
                        <a:solidFill>
                          <a:srgbClr val="0C0C0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500">
                        <a:solidFill>
                          <a:srgbClr val="0C0C0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500">
                        <a:solidFill>
                          <a:srgbClr val="0C0C0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500">
                        <a:solidFill>
                          <a:srgbClr val="0C0C0C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C0C0C"/>
                        </a:buClr>
                        <a:buSzPts val="1200"/>
                        <a:buFont typeface="Noto Sans Symbols"/>
                        <a:buChar char="✔"/>
                      </a:pPr>
                      <a:r>
                        <a:rPr b="1" lang="ru-RU" sz="1200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ФП «Спорт – норма жизни»,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C0C0C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ru-RU" sz="1000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приобретение оборудования, спортивного инвентаря и экипировки СШОР «Лидер»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-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100/0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3,3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3,3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4"/>
          <p:cNvSpPr txBox="1"/>
          <p:nvPr/>
        </p:nvSpPr>
        <p:spPr>
          <a:xfrm>
            <a:off x="0" y="-9625"/>
            <a:ext cx="12192000" cy="887312"/>
          </a:xfrm>
          <a:prstGeom prst="rect">
            <a:avLst/>
          </a:prstGeom>
          <a:gradFill>
            <a:gsLst>
              <a:gs pos="0">
                <a:srgbClr val="0070C0"/>
              </a:gs>
              <a:gs pos="46000">
                <a:srgbClr val="7030A0"/>
              </a:gs>
              <a:gs pos="70000">
                <a:srgbClr val="A31D7D"/>
              </a:gs>
              <a:gs pos="85000">
                <a:srgbClr val="D71B3F"/>
              </a:gs>
              <a:gs pos="100000">
                <a:srgbClr val="D71B3F"/>
              </a:gs>
            </a:gsLst>
            <a:path path="circle">
              <a:fillToRect l="100%" t="100%"/>
            </a:path>
            <a:tileRect b="-100%" r="-100%"/>
          </a:gra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</a:pPr>
            <a:r>
              <a:rPr b="1" lang="ru-RU" sz="24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БЮДЖЕТ РАЗВИТИЯ НА 2024, млн. руб.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Century Gothic"/>
              <a:buNone/>
            </a:pPr>
            <a:r>
              <a:rPr b="1" lang="ru-RU" sz="15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участие в региональных проектах, в том числе с привлечением средств федерального бюджета</a:t>
            </a:r>
            <a:endParaRPr/>
          </a:p>
        </p:txBody>
      </p:sp>
      <p:graphicFrame>
        <p:nvGraphicFramePr>
          <p:cNvPr id="254" name="Google Shape;254;p24"/>
          <p:cNvGraphicFramePr/>
          <p:nvPr/>
        </p:nvGraphicFramePr>
        <p:xfrm>
          <a:off x="508534" y="99319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{0D642B1B-1EBC-4A09-B94A-00DBB99FC1D2}</a:tableStyleId>
              </a:tblPr>
              <a:tblGrid>
                <a:gridCol w="5472825"/>
                <a:gridCol w="1333850"/>
                <a:gridCol w="1518400"/>
                <a:gridCol w="1526800"/>
                <a:gridCol w="14578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900">
                          <a:solidFill>
                            <a:srgbClr val="3F3F3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Наименование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900">
                          <a:solidFill>
                            <a:srgbClr val="3F3F3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регионально (муниципального) проекта, мероприятия</a:t>
                      </a:r>
                      <a:endParaRPr/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900">
                          <a:solidFill>
                            <a:srgbClr val="3F3F3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Бюджет КГО</a:t>
                      </a:r>
                      <a:endParaRPr/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900">
                          <a:solidFill>
                            <a:srgbClr val="3F3F3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Условия финансирования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900">
                          <a:solidFill>
                            <a:srgbClr val="3F3F3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ПК/КГО</a:t>
                      </a:r>
                      <a:endParaRPr/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900">
                          <a:solidFill>
                            <a:srgbClr val="3F3F3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Сумма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900">
                          <a:solidFill>
                            <a:srgbClr val="3F3F3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привлекаемых средств из ПК</a:t>
                      </a:r>
                      <a:endParaRPr/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900">
                          <a:solidFill>
                            <a:srgbClr val="3F3F3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Общая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900">
                          <a:solidFill>
                            <a:srgbClr val="3F3F3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стоимость работ</a:t>
                      </a:r>
                      <a:endParaRPr/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✔"/>
                      </a:pPr>
                      <a:r>
                        <a:rPr b="1" lang="ru-RU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РП «Местные дороги»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ru-RU" sz="10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ремонт автомобильной дороги ул. К. Маркса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5,4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90/10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48,7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54,1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indent="-25400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Noto Sans Symbols"/>
                        <a:buNone/>
                      </a:pPr>
                      <a:r>
                        <a:t/>
                      </a:r>
                      <a:endParaRPr b="0" sz="5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5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5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5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5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✔"/>
                      </a:pPr>
                      <a:r>
                        <a:rPr b="1" lang="ru-RU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РП «Безопасные и качественные дороги»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ru-RU" sz="10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ремонт автомобильных дорог: Краснокамск-Стряпунята-Екимята, ул. Шоссейная, ул. Коммунистическая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-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100/0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80,0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80,0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indent="-25400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Noto Sans Symbols"/>
                        <a:buNone/>
                      </a:pPr>
                      <a:r>
                        <a:t/>
                      </a:r>
                      <a:endParaRPr b="0" sz="5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5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5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5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5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✔"/>
                      </a:pPr>
                      <a:r>
                        <a:rPr b="1" lang="ru-RU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РП «Комплексное благоустройство»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ru-RU" sz="10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благоустройство набережной, 2 этап, обустройство контейнерных площадок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0,9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90/10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8,2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9,1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Noto Sans Symbols"/>
                        <a:buNone/>
                      </a:pPr>
                      <a:r>
                        <a:t/>
                      </a:r>
                      <a:endParaRPr sz="5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5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5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5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-171450" lvl="0" marL="1714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✔"/>
                      </a:pPr>
                      <a:r>
                        <a:rPr b="1" lang="ru-RU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РП «Формирование современной городской среды»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ru-RU" sz="10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благоустройство набережной, 2 этап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2,8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90/10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25,6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28,4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-25400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Noto Sans Symbols"/>
                        <a:buNone/>
                      </a:pPr>
                      <a:r>
                        <a:t/>
                      </a:r>
                      <a:endParaRPr b="1" sz="5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5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5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5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5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✔"/>
                      </a:pPr>
                      <a:r>
                        <a:rPr b="1" lang="ru-RU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Ремонт помещений образовательных учреждений для обустройства центров «Точка роста» </a:t>
                      </a:r>
                      <a:r>
                        <a:rPr b="0" lang="ru-RU" sz="10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(Мысовская и Черновская СОШ)</a:t>
                      </a:r>
                      <a:r>
                        <a:rPr b="1" lang="ru-RU" sz="10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, </a:t>
                      </a:r>
                      <a:r>
                        <a:rPr b="1" lang="ru-RU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«Доброшкола» </a:t>
                      </a:r>
                      <a:r>
                        <a:rPr b="0" lang="ru-RU" sz="10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(Адаптивная школа-интернат)</a:t>
                      </a:r>
                      <a:r>
                        <a:rPr b="1" lang="ru-RU" sz="10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, </a:t>
                      </a:r>
                      <a:r>
                        <a:rPr b="1" lang="ru-RU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«Кванториум» </a:t>
                      </a:r>
                      <a:r>
                        <a:rPr b="0" lang="ru-RU" sz="10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(СОШ № 2)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5,2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-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-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5,2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Noto Sans Symbols"/>
                        <a:buNone/>
                      </a:pPr>
                      <a:r>
                        <a:t/>
                      </a:r>
                      <a:endParaRPr sz="5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5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5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5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✔"/>
                      </a:pPr>
                      <a:r>
                        <a:rPr b="1" lang="ru-RU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Капитальный ремонт здания краеведческого музея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ACB8C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7,4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ACB8C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-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ACB8C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-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ACB8C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7,4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ACB8CA"/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indent="-25400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Noto Sans Symbols"/>
                        <a:buNone/>
                      </a:pPr>
                      <a:r>
                        <a:t/>
                      </a:r>
                      <a:endParaRPr b="0" sz="5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-25400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Noto Sans Symbols"/>
                        <a:buNone/>
                      </a:pPr>
                      <a:r>
                        <a:t/>
                      </a:r>
                      <a:endParaRPr b="0" sz="5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-25400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Noto Sans Symbols"/>
                        <a:buNone/>
                      </a:pPr>
                      <a:r>
                        <a:t/>
                      </a:r>
                      <a:endParaRPr b="0" sz="5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-25400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Noto Sans Symbols"/>
                        <a:buNone/>
                      </a:pPr>
                      <a:r>
                        <a:t/>
                      </a:r>
                      <a:endParaRPr b="0" sz="5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-25400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Noto Sans Symbols"/>
                        <a:buNone/>
                      </a:pPr>
                      <a:r>
                        <a:t/>
                      </a:r>
                      <a:endParaRPr b="0" sz="5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✔"/>
                      </a:pPr>
                      <a:r>
                        <a:rPr b="1" lang="ru-RU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Техническое перевооружение котельной с. Черная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ACB8C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3,1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ACB8C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-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ACB8C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-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ACB8C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3,1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ACB8C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-25400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Noto Sans Symbols"/>
                        <a:buNone/>
                      </a:pPr>
                      <a:r>
                        <a:t/>
                      </a:r>
                      <a:endParaRPr b="0" sz="5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-25400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Noto Sans Symbols"/>
                        <a:buNone/>
                      </a:pPr>
                      <a:r>
                        <a:t/>
                      </a:r>
                      <a:endParaRPr b="0" sz="5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-25400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Noto Sans Symbols"/>
                        <a:buNone/>
                      </a:pPr>
                      <a:r>
                        <a:t/>
                      </a:r>
                      <a:endParaRPr b="0" sz="5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-25400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Noto Sans Symbols"/>
                        <a:buNone/>
                      </a:pPr>
                      <a:r>
                        <a:t/>
                      </a:r>
                      <a:endParaRPr b="0" sz="5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-25400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Noto Sans Symbols"/>
                        <a:buNone/>
                      </a:pPr>
                      <a:r>
                        <a:t/>
                      </a:r>
                      <a:endParaRPr b="0" sz="5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✔"/>
                      </a:pPr>
                      <a:r>
                        <a:rPr b="1" lang="ru-RU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Капитальный ремонт сети водоотведения по ул. Шоссейная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None/>
                      </a:pPr>
                      <a:r>
                        <a:rPr b="0" lang="ru-RU" sz="10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( проектно-изыскательские работы, проектная документация)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ACB8C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6,2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ACB8C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-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ACB8C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-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ACB8C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6,2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ACB8C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5"/>
          <p:cNvSpPr txBox="1"/>
          <p:nvPr/>
        </p:nvSpPr>
        <p:spPr>
          <a:xfrm>
            <a:off x="0" y="-9625"/>
            <a:ext cx="12192000" cy="887312"/>
          </a:xfrm>
          <a:prstGeom prst="rect">
            <a:avLst/>
          </a:prstGeom>
          <a:gradFill>
            <a:gsLst>
              <a:gs pos="0">
                <a:srgbClr val="0070C0"/>
              </a:gs>
              <a:gs pos="46000">
                <a:srgbClr val="7030A0"/>
              </a:gs>
              <a:gs pos="70000">
                <a:srgbClr val="A31D7D"/>
              </a:gs>
              <a:gs pos="85000">
                <a:srgbClr val="D71B3F"/>
              </a:gs>
              <a:gs pos="100000">
                <a:srgbClr val="D71B3F"/>
              </a:gs>
            </a:gsLst>
            <a:path path="circle">
              <a:fillToRect l="100%" t="100%"/>
            </a:path>
            <a:tileRect b="-100%" r="-100%"/>
          </a:gra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</a:pPr>
            <a:r>
              <a:rPr b="1" lang="ru-RU" sz="24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ПОДДЕРЖКА ОБЩЕСТВЕННЫХ ИНИЦИАТИВ В 2024, млн. руб.</a:t>
            </a:r>
            <a:endParaRPr/>
          </a:p>
        </p:txBody>
      </p:sp>
      <p:grpSp>
        <p:nvGrpSpPr>
          <p:cNvPr id="260" name="Google Shape;260;p25"/>
          <p:cNvGrpSpPr/>
          <p:nvPr/>
        </p:nvGrpSpPr>
        <p:grpSpPr>
          <a:xfrm>
            <a:off x="1919238" y="1095395"/>
            <a:ext cx="7903292" cy="5417513"/>
            <a:chOff x="1544529" y="576"/>
            <a:chExt cx="7903292" cy="5417513"/>
          </a:xfrm>
        </p:grpSpPr>
        <p:sp>
          <p:nvSpPr>
            <p:cNvPr id="261" name="Google Shape;261;p25"/>
            <p:cNvSpPr/>
            <p:nvPr/>
          </p:nvSpPr>
          <p:spPr>
            <a:xfrm>
              <a:off x="1544529" y="576"/>
              <a:ext cx="1354378" cy="1354378"/>
            </a:xfrm>
            <a:prstGeom prst="ellipse">
              <a:avLst/>
            </a:prstGeom>
            <a:solidFill>
              <a:srgbClr val="4372C3">
                <a:alpha val="4980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Google Shape;262;p25"/>
            <p:cNvSpPr/>
            <p:nvPr/>
          </p:nvSpPr>
          <p:spPr>
            <a:xfrm>
              <a:off x="2221718" y="576"/>
              <a:ext cx="7226103" cy="13543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" name="Google Shape;263;p25"/>
            <p:cNvSpPr txBox="1"/>
            <p:nvPr/>
          </p:nvSpPr>
          <p:spPr>
            <a:xfrm>
              <a:off x="2221718" y="576"/>
              <a:ext cx="7226103" cy="13543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300" lIns="0" spcFirstLastPara="1" rIns="0" wrap="square" tIns="203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3864"/>
                </a:buClr>
                <a:buSzPts val="1600"/>
                <a:buFont typeface="Century Gothic"/>
                <a:buNone/>
              </a:pPr>
              <a:r>
                <a:rPr b="1" lang="ru-RU" sz="1600">
                  <a:solidFill>
                    <a:srgbClr val="1F3864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Реализация проектов инициативного бюджетирования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Clr>
                  <a:srgbClr val="D71B3F"/>
                </a:buClr>
                <a:buSzPts val="2000"/>
                <a:buFont typeface="Century Gothic"/>
                <a:buNone/>
              </a:pPr>
              <a:r>
                <a:rPr b="1" lang="ru-RU" sz="2000">
                  <a:solidFill>
                    <a:srgbClr val="D71B3F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10,5 </a:t>
              </a:r>
              <a:r>
                <a:rPr b="1" lang="ru-RU" sz="1600">
                  <a:solidFill>
                    <a:srgbClr val="D71B3F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млн. руб., </a:t>
              </a:r>
              <a:r>
                <a:rPr b="1" lang="ru-RU" sz="1600">
                  <a:solidFill>
                    <a:srgbClr val="1F3864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в т.ч. бюджет КГО – 1,3 млн. руб.</a:t>
              </a:r>
              <a:endParaRPr/>
            </a:p>
          </p:txBody>
        </p:sp>
        <p:sp>
          <p:nvSpPr>
            <p:cNvPr id="264" name="Google Shape;264;p25"/>
            <p:cNvSpPr/>
            <p:nvPr/>
          </p:nvSpPr>
          <p:spPr>
            <a:xfrm>
              <a:off x="1544529" y="1354955"/>
              <a:ext cx="1354378" cy="1354378"/>
            </a:xfrm>
            <a:prstGeom prst="ellipse">
              <a:avLst/>
            </a:prstGeom>
            <a:solidFill>
              <a:srgbClr val="4372C3">
                <a:alpha val="4980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" name="Google Shape;265;p25"/>
            <p:cNvSpPr/>
            <p:nvPr/>
          </p:nvSpPr>
          <p:spPr>
            <a:xfrm>
              <a:off x="2221718" y="1354955"/>
              <a:ext cx="7226103" cy="13543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Google Shape;266;p25"/>
            <p:cNvSpPr txBox="1"/>
            <p:nvPr/>
          </p:nvSpPr>
          <p:spPr>
            <a:xfrm>
              <a:off x="2221718" y="1354955"/>
              <a:ext cx="7226103" cy="13543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300" lIns="0" spcFirstLastPara="1" rIns="0" wrap="square" tIns="203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3864"/>
                </a:buClr>
                <a:buSzPts val="1600"/>
                <a:buFont typeface="Century Gothic"/>
                <a:buNone/>
              </a:pPr>
              <a:r>
                <a:rPr b="1" lang="ru-RU" sz="1600">
                  <a:solidFill>
                    <a:srgbClr val="1F3864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Поддержка социальных инициатив (конкурс социально-культурных проектов) </a:t>
              </a:r>
              <a:r>
                <a:rPr b="1" lang="ru-RU" sz="2000">
                  <a:solidFill>
                    <a:srgbClr val="D71B3F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5,0</a:t>
              </a:r>
              <a:r>
                <a:rPr b="1" lang="ru-RU" sz="1600">
                  <a:solidFill>
                    <a:srgbClr val="D71B3F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 млн. руб.</a:t>
              </a:r>
              <a:endParaRPr/>
            </a:p>
          </p:txBody>
        </p:sp>
        <p:sp>
          <p:nvSpPr>
            <p:cNvPr id="267" name="Google Shape;267;p25"/>
            <p:cNvSpPr/>
            <p:nvPr/>
          </p:nvSpPr>
          <p:spPr>
            <a:xfrm>
              <a:off x="1544529" y="2709333"/>
              <a:ext cx="1354378" cy="1354378"/>
            </a:xfrm>
            <a:prstGeom prst="ellipse">
              <a:avLst/>
            </a:prstGeom>
            <a:solidFill>
              <a:srgbClr val="4372C3">
                <a:alpha val="4980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Google Shape;268;p25"/>
            <p:cNvSpPr/>
            <p:nvPr/>
          </p:nvSpPr>
          <p:spPr>
            <a:xfrm>
              <a:off x="2221718" y="2709333"/>
              <a:ext cx="7226103" cy="13543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" name="Google Shape;269;p25"/>
            <p:cNvSpPr txBox="1"/>
            <p:nvPr/>
          </p:nvSpPr>
          <p:spPr>
            <a:xfrm>
              <a:off x="2221718" y="2709333"/>
              <a:ext cx="7226103" cy="13543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300" lIns="0" spcFirstLastPara="1" rIns="0" wrap="square" tIns="203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3864"/>
                </a:buClr>
                <a:buSzPts val="1600"/>
                <a:buFont typeface="Century Gothic"/>
                <a:buNone/>
              </a:pPr>
              <a:r>
                <a:rPr b="1" lang="ru-RU" sz="1600">
                  <a:solidFill>
                    <a:srgbClr val="1F3864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Реализация мероприятия с участием средств самообложения граждан </a:t>
              </a:r>
              <a:r>
                <a:rPr b="1" lang="ru-RU" sz="2000">
                  <a:solidFill>
                    <a:srgbClr val="D71B3F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0,7</a:t>
              </a:r>
              <a:r>
                <a:rPr b="1" lang="ru-RU" sz="1600">
                  <a:solidFill>
                    <a:srgbClr val="D71B3F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 млн. руб.</a:t>
              </a:r>
              <a:endParaRPr/>
            </a:p>
          </p:txBody>
        </p:sp>
        <p:sp>
          <p:nvSpPr>
            <p:cNvPr id="270" name="Google Shape;270;p25"/>
            <p:cNvSpPr/>
            <p:nvPr/>
          </p:nvSpPr>
          <p:spPr>
            <a:xfrm>
              <a:off x="1544529" y="4063711"/>
              <a:ext cx="1354378" cy="1354378"/>
            </a:xfrm>
            <a:prstGeom prst="ellipse">
              <a:avLst/>
            </a:prstGeom>
            <a:solidFill>
              <a:srgbClr val="4372C3">
                <a:alpha val="4980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" name="Google Shape;271;p25"/>
            <p:cNvSpPr/>
            <p:nvPr/>
          </p:nvSpPr>
          <p:spPr>
            <a:xfrm>
              <a:off x="2221718" y="4063711"/>
              <a:ext cx="7226103" cy="13543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" name="Google Shape;272;p25"/>
            <p:cNvSpPr txBox="1"/>
            <p:nvPr/>
          </p:nvSpPr>
          <p:spPr>
            <a:xfrm>
              <a:off x="2221718" y="4063711"/>
              <a:ext cx="7226103" cy="13543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300" lIns="0" spcFirstLastPara="1" rIns="0" wrap="square" tIns="203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3864"/>
                </a:buClr>
                <a:buSzPts val="1600"/>
                <a:buFont typeface="Century Gothic"/>
                <a:buNone/>
              </a:pPr>
              <a:r>
                <a:rPr b="1" lang="ru-RU" sz="1600">
                  <a:solidFill>
                    <a:srgbClr val="1F3864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Развитие общественных объединений, ТОС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Clr>
                  <a:srgbClr val="D71B3F"/>
                </a:buClr>
                <a:buSzPts val="2000"/>
                <a:buFont typeface="Century Gothic"/>
                <a:buNone/>
              </a:pPr>
              <a:r>
                <a:rPr b="1" lang="ru-RU" sz="2000">
                  <a:solidFill>
                    <a:srgbClr val="D71B3F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0,9 </a:t>
              </a:r>
              <a:r>
                <a:rPr b="1" lang="ru-RU" sz="1600">
                  <a:solidFill>
                    <a:srgbClr val="D71B3F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млн. руб.</a:t>
              </a:r>
              <a:endParaRPr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6"/>
          <p:cNvSpPr txBox="1"/>
          <p:nvPr/>
        </p:nvSpPr>
        <p:spPr>
          <a:xfrm>
            <a:off x="0" y="0"/>
            <a:ext cx="12192000" cy="6583465"/>
          </a:xfrm>
          <a:prstGeom prst="rect">
            <a:avLst/>
          </a:prstGeom>
          <a:gradFill>
            <a:gsLst>
              <a:gs pos="0">
                <a:srgbClr val="0070C0"/>
              </a:gs>
              <a:gs pos="46000">
                <a:srgbClr val="7030A0"/>
              </a:gs>
              <a:gs pos="70000">
                <a:srgbClr val="A31D7D"/>
              </a:gs>
              <a:gs pos="85000">
                <a:srgbClr val="D71B3F"/>
              </a:gs>
              <a:gs pos="100000">
                <a:srgbClr val="D71B3F"/>
              </a:gs>
            </a:gsLst>
            <a:path path="circle">
              <a:fillToRect l="100%" t="100%"/>
            </a:path>
            <a:tileRect b="-100%" r="-100%"/>
          </a:gra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1" sz="16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78" name="Google Shape;278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10918" y="1042759"/>
            <a:ext cx="610533" cy="829656"/>
          </a:xfrm>
          <a:prstGeom prst="rect">
            <a:avLst/>
          </a:prstGeom>
          <a:noFill/>
          <a:ln>
            <a:noFill/>
          </a:ln>
        </p:spPr>
      </p:pic>
      <p:sp>
        <p:nvSpPr>
          <p:cNvPr id="279" name="Google Shape;279;p26"/>
          <p:cNvSpPr txBox="1"/>
          <p:nvPr/>
        </p:nvSpPr>
        <p:spPr>
          <a:xfrm>
            <a:off x="3473042" y="2231472"/>
            <a:ext cx="5217952" cy="15388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Спасибо за внимание!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https://krasnokamsk.ru</a:t>
            </a:r>
            <a:endParaRPr sz="20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2168" y="1095763"/>
            <a:ext cx="5523832" cy="2608801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96000" y="1106501"/>
            <a:ext cx="5523832" cy="2587323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72168" y="3892660"/>
            <a:ext cx="5523832" cy="2603052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096000" y="3908769"/>
            <a:ext cx="5523832" cy="2587323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4"/>
          <p:cNvSpPr txBox="1"/>
          <p:nvPr/>
        </p:nvSpPr>
        <p:spPr>
          <a:xfrm>
            <a:off x="0" y="0"/>
            <a:ext cx="12192000" cy="809604"/>
          </a:xfrm>
          <a:prstGeom prst="rect">
            <a:avLst/>
          </a:prstGeom>
          <a:gradFill>
            <a:gsLst>
              <a:gs pos="0">
                <a:srgbClr val="0070C0"/>
              </a:gs>
              <a:gs pos="46000">
                <a:srgbClr val="7030A0"/>
              </a:gs>
              <a:gs pos="70000">
                <a:srgbClr val="A31D7D"/>
              </a:gs>
              <a:gs pos="85000">
                <a:srgbClr val="D71B3F"/>
              </a:gs>
              <a:gs pos="100000">
                <a:srgbClr val="D71B3F"/>
              </a:gs>
            </a:gsLst>
            <a:path path="circle">
              <a:fillToRect l="100%" t="100%"/>
            </a:path>
            <a:tileRect b="-100%" r="-100%"/>
          </a:gra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</a:pPr>
            <a:r>
              <a:rPr b="1" lang="ru-RU" sz="24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ПРОГНОЗ СОЦИАЛЬНО-ЭКОНОМИЧЕСКОГО РАЗВИТИЯ ОКРУГА</a:t>
            </a:r>
            <a:endParaRPr/>
          </a:p>
        </p:txBody>
      </p:sp>
      <p:cxnSp>
        <p:nvCxnSpPr>
          <p:cNvPr id="101" name="Google Shape;101;p14"/>
          <p:cNvCxnSpPr/>
          <p:nvPr/>
        </p:nvCxnSpPr>
        <p:spPr>
          <a:xfrm>
            <a:off x="6096000" y="1095763"/>
            <a:ext cx="0" cy="5593795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 txBox="1"/>
          <p:nvPr>
            <p:ph type="title"/>
          </p:nvPr>
        </p:nvSpPr>
        <p:spPr>
          <a:xfrm>
            <a:off x="0" y="-9625"/>
            <a:ext cx="12192000" cy="887312"/>
          </a:xfrm>
          <a:prstGeom prst="rect">
            <a:avLst/>
          </a:prstGeom>
          <a:gradFill>
            <a:gsLst>
              <a:gs pos="0">
                <a:srgbClr val="0070C0"/>
              </a:gs>
              <a:gs pos="46000">
                <a:srgbClr val="7030A0"/>
              </a:gs>
              <a:gs pos="70000">
                <a:srgbClr val="A31D7D"/>
              </a:gs>
              <a:gs pos="85000">
                <a:srgbClr val="D71B3F"/>
              </a:gs>
              <a:gs pos="100000">
                <a:srgbClr val="D71B3F"/>
              </a:gs>
            </a:gsLst>
            <a:path path="circle">
              <a:fillToRect l="100%" t="100%"/>
            </a:path>
            <a:tileRect b="-100%" r="-100%"/>
          </a:gra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</a:pPr>
            <a:r>
              <a:rPr b="1" lang="ru-RU" sz="24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ОСНОВНЫЕ НАПРАВЛЕНИЯ БЮДЖЕТНОЙ ПОЛИТИКИ</a:t>
            </a:r>
            <a:endParaRPr/>
          </a:p>
        </p:txBody>
      </p:sp>
      <p:grpSp>
        <p:nvGrpSpPr>
          <p:cNvPr id="107" name="Google Shape;107;p15"/>
          <p:cNvGrpSpPr/>
          <p:nvPr/>
        </p:nvGrpSpPr>
        <p:grpSpPr>
          <a:xfrm>
            <a:off x="-4859868" y="95128"/>
            <a:ext cx="15831137" cy="7423328"/>
            <a:chOff x="-6236280" y="-954027"/>
            <a:chExt cx="15831137" cy="7423328"/>
          </a:xfrm>
        </p:grpSpPr>
        <p:sp>
          <p:nvSpPr>
            <p:cNvPr id="108" name="Google Shape;108;p15"/>
            <p:cNvSpPr/>
            <p:nvPr/>
          </p:nvSpPr>
          <p:spPr>
            <a:xfrm>
              <a:off x="-6236280" y="-954027"/>
              <a:ext cx="7423328" cy="7423328"/>
            </a:xfrm>
            <a:prstGeom prst="blockArc">
              <a:avLst>
                <a:gd fmla="val 18900000" name="adj1"/>
                <a:gd fmla="val 2700000" name="adj2"/>
                <a:gd fmla="val 291" name="adj3"/>
              </a:avLst>
            </a:prstGeom>
            <a:noFill/>
            <a:ln cap="flat" cmpd="sng" w="12700">
              <a:solidFill>
                <a:srgbClr val="35425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5"/>
            <p:cNvSpPr/>
            <p:nvPr/>
          </p:nvSpPr>
          <p:spPr>
            <a:xfrm>
              <a:off x="441982" y="290434"/>
              <a:ext cx="9085923" cy="580648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5"/>
            <p:cNvSpPr txBox="1"/>
            <p:nvPr/>
          </p:nvSpPr>
          <p:spPr>
            <a:xfrm>
              <a:off x="441982" y="290434"/>
              <a:ext cx="9085923" cy="58064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0625" lIns="460875" spcFirstLastPara="1" rIns="40625" wrap="square" tIns="406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entury Gothic"/>
                <a:buNone/>
              </a:pPr>
              <a:r>
                <a:rPr b="1" lang="ru-RU" sz="16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Формирование максимально достижимого прогноза по доходам бюджета</a:t>
              </a:r>
              <a:endParaRPr/>
            </a:p>
          </p:txBody>
        </p:sp>
        <p:sp>
          <p:nvSpPr>
            <p:cNvPr id="111" name="Google Shape;111;p15"/>
            <p:cNvSpPr/>
            <p:nvPr/>
          </p:nvSpPr>
          <p:spPr>
            <a:xfrm>
              <a:off x="59828" y="208229"/>
              <a:ext cx="725810" cy="725810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chemeClr val="dk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5"/>
            <p:cNvSpPr/>
            <p:nvPr/>
          </p:nvSpPr>
          <p:spPr>
            <a:xfrm>
              <a:off x="919605" y="1161296"/>
              <a:ext cx="8608300" cy="580648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5"/>
            <p:cNvSpPr txBox="1"/>
            <p:nvPr/>
          </p:nvSpPr>
          <p:spPr>
            <a:xfrm>
              <a:off x="919605" y="1161296"/>
              <a:ext cx="8608300" cy="58064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0625" lIns="460875" spcFirstLastPara="1" rIns="40625" wrap="square" tIns="406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entury Gothic"/>
                <a:buNone/>
              </a:pPr>
              <a:r>
                <a:rPr b="1" lang="ru-RU" sz="16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Формирование бюджета в программном формате, продление срока действующих муниципальных программ до 2026 года</a:t>
              </a:r>
              <a:endParaRPr/>
            </a:p>
          </p:txBody>
        </p:sp>
        <p:sp>
          <p:nvSpPr>
            <p:cNvPr id="114" name="Google Shape;114;p15"/>
            <p:cNvSpPr/>
            <p:nvPr/>
          </p:nvSpPr>
          <p:spPr>
            <a:xfrm>
              <a:off x="556700" y="1088715"/>
              <a:ext cx="725810" cy="725810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chemeClr val="dk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5"/>
            <p:cNvSpPr/>
            <p:nvPr/>
          </p:nvSpPr>
          <p:spPr>
            <a:xfrm>
              <a:off x="1204961" y="2002893"/>
              <a:ext cx="8389896" cy="580648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5"/>
            <p:cNvSpPr txBox="1"/>
            <p:nvPr/>
          </p:nvSpPr>
          <p:spPr>
            <a:xfrm>
              <a:off x="1204961" y="2002893"/>
              <a:ext cx="8389896" cy="58064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0625" lIns="460875" spcFirstLastPara="1" rIns="40625" wrap="square" tIns="406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entury Gothic"/>
                <a:buNone/>
              </a:pPr>
              <a:r>
                <a:rPr b="1" lang="ru-RU" sz="16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Сохранение социальной направленности бюджета</a:t>
              </a:r>
              <a:endParaRPr/>
            </a:p>
          </p:txBody>
        </p:sp>
        <p:sp>
          <p:nvSpPr>
            <p:cNvPr id="117" name="Google Shape;117;p15"/>
            <p:cNvSpPr/>
            <p:nvPr/>
          </p:nvSpPr>
          <p:spPr>
            <a:xfrm>
              <a:off x="775104" y="1959576"/>
              <a:ext cx="725810" cy="725810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chemeClr val="dk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5"/>
            <p:cNvSpPr/>
            <p:nvPr/>
          </p:nvSpPr>
          <p:spPr>
            <a:xfrm>
              <a:off x="1138010" y="2902468"/>
              <a:ext cx="8389896" cy="580648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5"/>
            <p:cNvSpPr txBox="1"/>
            <p:nvPr/>
          </p:nvSpPr>
          <p:spPr>
            <a:xfrm>
              <a:off x="1138010" y="2902468"/>
              <a:ext cx="8389896" cy="58064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0625" lIns="460875" spcFirstLastPara="1" rIns="40625" wrap="square" tIns="406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entury Gothic"/>
                <a:buNone/>
              </a:pPr>
              <a:r>
                <a:rPr b="1" lang="ru-RU" sz="16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Обеспечение сбалансированности бюджета</a:t>
              </a:r>
              <a:endParaRPr/>
            </a:p>
          </p:txBody>
        </p:sp>
        <p:sp>
          <p:nvSpPr>
            <p:cNvPr id="120" name="Google Shape;120;p15"/>
            <p:cNvSpPr/>
            <p:nvPr/>
          </p:nvSpPr>
          <p:spPr>
            <a:xfrm>
              <a:off x="775104" y="2829887"/>
              <a:ext cx="725810" cy="725810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chemeClr val="dk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5"/>
            <p:cNvSpPr/>
            <p:nvPr/>
          </p:nvSpPr>
          <p:spPr>
            <a:xfrm>
              <a:off x="944741" y="3773329"/>
              <a:ext cx="8608300" cy="580648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5"/>
            <p:cNvSpPr txBox="1"/>
            <p:nvPr/>
          </p:nvSpPr>
          <p:spPr>
            <a:xfrm>
              <a:off x="944741" y="3773329"/>
              <a:ext cx="8608300" cy="58064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0625" lIns="460875" spcFirstLastPara="1" rIns="40625" wrap="square" tIns="406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entury Gothic"/>
                <a:buNone/>
              </a:pPr>
              <a:r>
                <a:rPr b="1" lang="ru-RU" sz="16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Гарантированное исполнение действующих расходных обязательств</a:t>
              </a:r>
              <a:endParaRPr/>
            </a:p>
          </p:txBody>
        </p:sp>
        <p:sp>
          <p:nvSpPr>
            <p:cNvPr id="123" name="Google Shape;123;p15"/>
            <p:cNvSpPr/>
            <p:nvPr/>
          </p:nvSpPr>
          <p:spPr>
            <a:xfrm>
              <a:off x="556700" y="3700748"/>
              <a:ext cx="725810" cy="725810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chemeClr val="dk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5"/>
            <p:cNvSpPr/>
            <p:nvPr/>
          </p:nvSpPr>
          <p:spPr>
            <a:xfrm>
              <a:off x="441982" y="4644191"/>
              <a:ext cx="9085923" cy="580648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15"/>
            <p:cNvSpPr txBox="1"/>
            <p:nvPr/>
          </p:nvSpPr>
          <p:spPr>
            <a:xfrm>
              <a:off x="441982" y="4644191"/>
              <a:ext cx="9085923" cy="58064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0625" lIns="460875" spcFirstLastPara="1" rIns="40625" wrap="square" tIns="406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entury Gothic"/>
                <a:buNone/>
              </a:pPr>
              <a:r>
                <a:rPr b="1" lang="ru-RU" sz="16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Привлечение средств из федерального и краевого бюджетов в качестве дополнительных ресурсов для финансового обеспечения полномочий округа</a:t>
              </a:r>
              <a:endParaRPr/>
            </a:p>
          </p:txBody>
        </p:sp>
        <p:sp>
          <p:nvSpPr>
            <p:cNvPr id="126" name="Google Shape;126;p15"/>
            <p:cNvSpPr/>
            <p:nvPr/>
          </p:nvSpPr>
          <p:spPr>
            <a:xfrm>
              <a:off x="79077" y="4571610"/>
              <a:ext cx="725810" cy="725810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chemeClr val="dk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6"/>
          <p:cNvSpPr txBox="1"/>
          <p:nvPr/>
        </p:nvSpPr>
        <p:spPr>
          <a:xfrm>
            <a:off x="0" y="-9625"/>
            <a:ext cx="12192000" cy="887312"/>
          </a:xfrm>
          <a:prstGeom prst="rect">
            <a:avLst/>
          </a:prstGeom>
          <a:gradFill>
            <a:gsLst>
              <a:gs pos="0">
                <a:srgbClr val="0070C0"/>
              </a:gs>
              <a:gs pos="46000">
                <a:srgbClr val="7030A0"/>
              </a:gs>
              <a:gs pos="70000">
                <a:srgbClr val="A31D7D"/>
              </a:gs>
              <a:gs pos="85000">
                <a:srgbClr val="D71B3F"/>
              </a:gs>
              <a:gs pos="100000">
                <a:srgbClr val="D71B3F"/>
              </a:gs>
            </a:gsLst>
            <a:path path="circle">
              <a:fillToRect l="100%" t="100%"/>
            </a:path>
            <a:tileRect b="-100%" r="-100%"/>
          </a:gra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</a:pPr>
            <a:r>
              <a:rPr b="1" lang="ru-RU" sz="24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ОСНОВНЫЕ ПАРАМЕТРЫ БЮДЖЕТА, </a:t>
            </a:r>
            <a:r>
              <a:rPr b="1" lang="ru-RU" sz="1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МЛН. РУБ.</a:t>
            </a:r>
            <a:endParaRPr/>
          </a:p>
        </p:txBody>
      </p:sp>
      <p:grpSp>
        <p:nvGrpSpPr>
          <p:cNvPr id="132" name="Google Shape;132;p16"/>
          <p:cNvGrpSpPr/>
          <p:nvPr/>
        </p:nvGrpSpPr>
        <p:grpSpPr>
          <a:xfrm>
            <a:off x="761800" y="1648724"/>
            <a:ext cx="10787945" cy="3845084"/>
            <a:chOff x="5800" y="0"/>
            <a:chExt cx="10787945" cy="3845084"/>
          </a:xfrm>
        </p:grpSpPr>
        <p:sp>
          <p:nvSpPr>
            <p:cNvPr id="133" name="Google Shape;133;p16"/>
            <p:cNvSpPr/>
            <p:nvPr/>
          </p:nvSpPr>
          <p:spPr>
            <a:xfrm>
              <a:off x="5800" y="0"/>
              <a:ext cx="2035461" cy="3845084"/>
            </a:xfrm>
            <a:prstGeom prst="roundRect">
              <a:avLst>
                <a:gd fmla="val 10000" name="adj"/>
              </a:avLst>
            </a:prstGeom>
            <a:solidFill>
              <a:srgbClr val="CDCFD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16"/>
            <p:cNvSpPr txBox="1"/>
            <p:nvPr/>
          </p:nvSpPr>
          <p:spPr>
            <a:xfrm>
              <a:off x="5800" y="0"/>
              <a:ext cx="2035461" cy="11535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entury Gothic"/>
                <a:buNone/>
              </a:pPr>
              <a:r>
                <a:rPr lang="ru-RU" sz="16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Показатели</a:t>
              </a:r>
              <a:endParaRPr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35" name="Google Shape;135;p16"/>
            <p:cNvSpPr/>
            <p:nvPr/>
          </p:nvSpPr>
          <p:spPr>
            <a:xfrm>
              <a:off x="209346" y="1153853"/>
              <a:ext cx="1628369" cy="755405"/>
            </a:xfrm>
            <a:prstGeom prst="roundRect">
              <a:avLst>
                <a:gd fmla="val 10000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16"/>
            <p:cNvSpPr txBox="1"/>
            <p:nvPr/>
          </p:nvSpPr>
          <p:spPr>
            <a:xfrm>
              <a:off x="231471" y="1175978"/>
              <a:ext cx="1584119" cy="7111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0475" lIns="40625" spcFirstLastPara="1" rIns="40625" wrap="square" tIns="304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entury Gothic"/>
                <a:buNone/>
              </a:pPr>
              <a:r>
                <a:rPr b="1" lang="ru-RU" sz="16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Доходы</a:t>
              </a:r>
              <a:endParaRPr/>
            </a:p>
          </p:txBody>
        </p:sp>
        <p:sp>
          <p:nvSpPr>
            <p:cNvPr id="137" name="Google Shape;137;p16"/>
            <p:cNvSpPr/>
            <p:nvPr/>
          </p:nvSpPr>
          <p:spPr>
            <a:xfrm>
              <a:off x="209346" y="2025474"/>
              <a:ext cx="1628369" cy="755405"/>
            </a:xfrm>
            <a:prstGeom prst="roundRect">
              <a:avLst>
                <a:gd fmla="val 10000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6"/>
            <p:cNvSpPr txBox="1"/>
            <p:nvPr/>
          </p:nvSpPr>
          <p:spPr>
            <a:xfrm>
              <a:off x="231471" y="2047599"/>
              <a:ext cx="1584119" cy="7111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0475" lIns="40625" spcFirstLastPara="1" rIns="40625" wrap="square" tIns="304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entury Gothic"/>
                <a:buNone/>
              </a:pPr>
              <a:r>
                <a:rPr b="1" lang="ru-RU" sz="16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Расходы</a:t>
              </a:r>
              <a:endParaRPr b="1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39" name="Google Shape;139;p16"/>
            <p:cNvSpPr/>
            <p:nvPr/>
          </p:nvSpPr>
          <p:spPr>
            <a:xfrm>
              <a:off x="209346" y="2897096"/>
              <a:ext cx="1628369" cy="755405"/>
            </a:xfrm>
            <a:prstGeom prst="roundRect">
              <a:avLst>
                <a:gd fmla="val 10000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16"/>
            <p:cNvSpPr txBox="1"/>
            <p:nvPr/>
          </p:nvSpPr>
          <p:spPr>
            <a:xfrm>
              <a:off x="231471" y="2919221"/>
              <a:ext cx="1584119" cy="7111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0475" lIns="40625" spcFirstLastPara="1" rIns="40625" wrap="square" tIns="304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entury Gothic"/>
                <a:buNone/>
              </a:pPr>
              <a:r>
                <a:rPr b="1" lang="ru-RU" sz="16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Дефицит (-), профицит (+)</a:t>
              </a:r>
              <a:endParaRPr/>
            </a:p>
          </p:txBody>
        </p:sp>
        <p:sp>
          <p:nvSpPr>
            <p:cNvPr id="141" name="Google Shape;141;p16"/>
            <p:cNvSpPr/>
            <p:nvPr/>
          </p:nvSpPr>
          <p:spPr>
            <a:xfrm>
              <a:off x="2210734" y="0"/>
              <a:ext cx="2035461" cy="3845084"/>
            </a:xfrm>
            <a:prstGeom prst="roundRect">
              <a:avLst>
                <a:gd fmla="val 10000" name="adj"/>
              </a:avLst>
            </a:prstGeom>
            <a:solidFill>
              <a:srgbClr val="CDCFD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16"/>
            <p:cNvSpPr txBox="1"/>
            <p:nvPr/>
          </p:nvSpPr>
          <p:spPr>
            <a:xfrm>
              <a:off x="2210734" y="0"/>
              <a:ext cx="2035461" cy="11535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Gothic"/>
                <a:buNone/>
              </a:pPr>
              <a:r>
                <a:rPr b="0" i="0" lang="ru-RU" sz="18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2023 </a:t>
              </a:r>
              <a:r>
                <a:rPr b="0" i="0" lang="ru-RU" sz="16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Бюджет</a:t>
              </a:r>
              <a:endParaRPr b="0" i="0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43" name="Google Shape;143;p16"/>
            <p:cNvSpPr/>
            <p:nvPr/>
          </p:nvSpPr>
          <p:spPr>
            <a:xfrm>
              <a:off x="2397467" y="1153853"/>
              <a:ext cx="1628369" cy="755405"/>
            </a:xfrm>
            <a:prstGeom prst="roundRect">
              <a:avLst>
                <a:gd fmla="val 10000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16"/>
            <p:cNvSpPr txBox="1"/>
            <p:nvPr/>
          </p:nvSpPr>
          <p:spPr>
            <a:xfrm>
              <a:off x="2419592" y="1175978"/>
              <a:ext cx="1584119" cy="7111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60950" spcFirstLastPara="1" rIns="6095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entury Gothic"/>
                <a:buNone/>
              </a:pPr>
              <a:r>
                <a:rPr lang="ru-RU" sz="24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2 674,0</a:t>
              </a:r>
              <a:endParaRPr/>
            </a:p>
          </p:txBody>
        </p:sp>
        <p:sp>
          <p:nvSpPr>
            <p:cNvPr id="145" name="Google Shape;145;p16"/>
            <p:cNvSpPr/>
            <p:nvPr/>
          </p:nvSpPr>
          <p:spPr>
            <a:xfrm>
              <a:off x="2370208" y="2025474"/>
              <a:ext cx="1628369" cy="755405"/>
            </a:xfrm>
            <a:prstGeom prst="roundRect">
              <a:avLst>
                <a:gd fmla="val 10000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16"/>
            <p:cNvSpPr txBox="1"/>
            <p:nvPr/>
          </p:nvSpPr>
          <p:spPr>
            <a:xfrm>
              <a:off x="2392333" y="2047599"/>
              <a:ext cx="1584119" cy="7111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60950" spcFirstLastPara="1" rIns="6095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entury Gothic"/>
                <a:buNone/>
              </a:pPr>
              <a:r>
                <a:rPr lang="ru-RU" sz="24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2 719,5</a:t>
              </a:r>
              <a:endParaRPr/>
            </a:p>
          </p:txBody>
        </p:sp>
        <p:sp>
          <p:nvSpPr>
            <p:cNvPr id="147" name="Google Shape;147;p16"/>
            <p:cNvSpPr/>
            <p:nvPr/>
          </p:nvSpPr>
          <p:spPr>
            <a:xfrm>
              <a:off x="2397467" y="2897096"/>
              <a:ext cx="1628369" cy="755405"/>
            </a:xfrm>
            <a:prstGeom prst="roundRect">
              <a:avLst>
                <a:gd fmla="val 10000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16"/>
            <p:cNvSpPr txBox="1"/>
            <p:nvPr/>
          </p:nvSpPr>
          <p:spPr>
            <a:xfrm>
              <a:off x="2419592" y="2919221"/>
              <a:ext cx="1584119" cy="7111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60950" spcFirstLastPara="1" rIns="6095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entury Gothic"/>
                <a:buNone/>
              </a:pPr>
              <a:r>
                <a:rPr lang="ru-RU" sz="24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- 45,5</a:t>
              </a:r>
              <a:endParaRPr/>
            </a:p>
          </p:txBody>
        </p:sp>
        <p:sp>
          <p:nvSpPr>
            <p:cNvPr id="149" name="Google Shape;149;p16"/>
            <p:cNvSpPr/>
            <p:nvPr/>
          </p:nvSpPr>
          <p:spPr>
            <a:xfrm>
              <a:off x="4382042" y="0"/>
              <a:ext cx="2035461" cy="3845084"/>
            </a:xfrm>
            <a:prstGeom prst="roundRect">
              <a:avLst>
                <a:gd fmla="val 10000" name="adj"/>
              </a:avLst>
            </a:prstGeom>
            <a:solidFill>
              <a:srgbClr val="CDCFD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16"/>
            <p:cNvSpPr txBox="1"/>
            <p:nvPr/>
          </p:nvSpPr>
          <p:spPr>
            <a:xfrm>
              <a:off x="4382042" y="0"/>
              <a:ext cx="2035461" cy="11535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Gothic"/>
                <a:buNone/>
              </a:pPr>
              <a:r>
                <a:rPr b="0" lang="ru-RU" sz="18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2024 </a:t>
              </a:r>
              <a:r>
                <a:rPr b="0" lang="ru-RU" sz="16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Прогноз</a:t>
              </a:r>
              <a:endParaRPr/>
            </a:p>
          </p:txBody>
        </p:sp>
        <p:sp>
          <p:nvSpPr>
            <p:cNvPr id="151" name="Google Shape;151;p16"/>
            <p:cNvSpPr/>
            <p:nvPr/>
          </p:nvSpPr>
          <p:spPr>
            <a:xfrm>
              <a:off x="4585588" y="1153853"/>
              <a:ext cx="1628369" cy="755405"/>
            </a:xfrm>
            <a:prstGeom prst="roundRect">
              <a:avLst>
                <a:gd fmla="val 10000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" name="Google Shape;152;p16"/>
            <p:cNvSpPr txBox="1"/>
            <p:nvPr/>
          </p:nvSpPr>
          <p:spPr>
            <a:xfrm>
              <a:off x="4607713" y="1175978"/>
              <a:ext cx="1584119" cy="7111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60950" spcFirstLastPara="1" rIns="6095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entury Gothic"/>
                <a:buNone/>
              </a:pPr>
              <a:r>
                <a:rPr lang="ru-RU" sz="24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2 452,1</a:t>
              </a:r>
              <a:endParaRPr/>
            </a:p>
          </p:txBody>
        </p:sp>
        <p:sp>
          <p:nvSpPr>
            <p:cNvPr id="153" name="Google Shape;153;p16"/>
            <p:cNvSpPr/>
            <p:nvPr/>
          </p:nvSpPr>
          <p:spPr>
            <a:xfrm>
              <a:off x="4585588" y="2025474"/>
              <a:ext cx="1628369" cy="755405"/>
            </a:xfrm>
            <a:prstGeom prst="roundRect">
              <a:avLst>
                <a:gd fmla="val 10000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16"/>
            <p:cNvSpPr txBox="1"/>
            <p:nvPr/>
          </p:nvSpPr>
          <p:spPr>
            <a:xfrm>
              <a:off x="4607713" y="2047599"/>
              <a:ext cx="1584119" cy="7111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60950" spcFirstLastPara="1" rIns="6095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entury Gothic"/>
                <a:buNone/>
              </a:pPr>
              <a:r>
                <a:rPr lang="ru-RU" sz="24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2 432,0</a:t>
              </a:r>
              <a:endParaRPr/>
            </a:p>
          </p:txBody>
        </p:sp>
        <p:sp>
          <p:nvSpPr>
            <p:cNvPr id="155" name="Google Shape;155;p16"/>
            <p:cNvSpPr/>
            <p:nvPr/>
          </p:nvSpPr>
          <p:spPr>
            <a:xfrm>
              <a:off x="4585588" y="2897096"/>
              <a:ext cx="1628369" cy="755405"/>
            </a:xfrm>
            <a:prstGeom prst="roundRect">
              <a:avLst>
                <a:gd fmla="val 10000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" name="Google Shape;156;p16"/>
            <p:cNvSpPr txBox="1"/>
            <p:nvPr/>
          </p:nvSpPr>
          <p:spPr>
            <a:xfrm>
              <a:off x="4607713" y="2919221"/>
              <a:ext cx="1584119" cy="7111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60950" spcFirstLastPara="1" rIns="6095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entury Gothic"/>
                <a:buNone/>
              </a:pPr>
              <a:r>
                <a:rPr lang="ru-RU" sz="24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+20,1</a:t>
              </a:r>
              <a:endParaRPr/>
            </a:p>
          </p:txBody>
        </p:sp>
        <p:sp>
          <p:nvSpPr>
            <p:cNvPr id="157" name="Google Shape;157;p16"/>
            <p:cNvSpPr/>
            <p:nvPr/>
          </p:nvSpPr>
          <p:spPr>
            <a:xfrm>
              <a:off x="6570163" y="0"/>
              <a:ext cx="2035461" cy="3845084"/>
            </a:xfrm>
            <a:prstGeom prst="roundRect">
              <a:avLst>
                <a:gd fmla="val 10000" name="adj"/>
              </a:avLst>
            </a:prstGeom>
            <a:solidFill>
              <a:srgbClr val="CDCFD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" name="Google Shape;158;p16"/>
            <p:cNvSpPr txBox="1"/>
            <p:nvPr/>
          </p:nvSpPr>
          <p:spPr>
            <a:xfrm>
              <a:off x="6570163" y="0"/>
              <a:ext cx="2035461" cy="11535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Gothic"/>
                <a:buNone/>
              </a:pPr>
              <a:r>
                <a:rPr b="0" i="0" lang="ru-RU" sz="18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2025</a:t>
              </a:r>
              <a:r>
                <a:rPr b="0" i="0" lang="ru-RU" sz="14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 </a:t>
              </a:r>
              <a:r>
                <a:rPr b="0" i="0" lang="ru-RU" sz="16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Прогноз</a:t>
              </a:r>
              <a:endParaRPr b="0" i="0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59" name="Google Shape;159;p16"/>
            <p:cNvSpPr/>
            <p:nvPr/>
          </p:nvSpPr>
          <p:spPr>
            <a:xfrm>
              <a:off x="6773709" y="1153853"/>
              <a:ext cx="1628369" cy="755405"/>
            </a:xfrm>
            <a:prstGeom prst="roundRect">
              <a:avLst>
                <a:gd fmla="val 10000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Google Shape;160;p16"/>
            <p:cNvSpPr txBox="1"/>
            <p:nvPr/>
          </p:nvSpPr>
          <p:spPr>
            <a:xfrm>
              <a:off x="6795834" y="1175978"/>
              <a:ext cx="1584119" cy="7111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60950" spcFirstLastPara="1" rIns="6095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entury Gothic"/>
                <a:buNone/>
              </a:pPr>
              <a:r>
                <a:rPr lang="ru-RU" sz="24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2 428,5</a:t>
              </a:r>
              <a:endParaRPr/>
            </a:p>
          </p:txBody>
        </p:sp>
        <p:sp>
          <p:nvSpPr>
            <p:cNvPr id="161" name="Google Shape;161;p16"/>
            <p:cNvSpPr/>
            <p:nvPr/>
          </p:nvSpPr>
          <p:spPr>
            <a:xfrm>
              <a:off x="6773709" y="2025474"/>
              <a:ext cx="1628369" cy="755405"/>
            </a:xfrm>
            <a:prstGeom prst="roundRect">
              <a:avLst>
                <a:gd fmla="val 10000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Google Shape;162;p16"/>
            <p:cNvSpPr txBox="1"/>
            <p:nvPr/>
          </p:nvSpPr>
          <p:spPr>
            <a:xfrm>
              <a:off x="6795834" y="2047599"/>
              <a:ext cx="1584119" cy="7111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60950" spcFirstLastPara="1" rIns="6095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entury Gothic"/>
                <a:buNone/>
              </a:pPr>
              <a:r>
                <a:rPr lang="ru-RU" sz="24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2 407,1</a:t>
              </a:r>
              <a:endParaRPr/>
            </a:p>
          </p:txBody>
        </p:sp>
        <p:sp>
          <p:nvSpPr>
            <p:cNvPr id="163" name="Google Shape;163;p16"/>
            <p:cNvSpPr/>
            <p:nvPr/>
          </p:nvSpPr>
          <p:spPr>
            <a:xfrm>
              <a:off x="6773709" y="2897096"/>
              <a:ext cx="1628369" cy="755405"/>
            </a:xfrm>
            <a:prstGeom prst="roundRect">
              <a:avLst>
                <a:gd fmla="val 10000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" name="Google Shape;164;p16"/>
            <p:cNvSpPr txBox="1"/>
            <p:nvPr/>
          </p:nvSpPr>
          <p:spPr>
            <a:xfrm>
              <a:off x="6795834" y="2919221"/>
              <a:ext cx="1584119" cy="7111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60950" spcFirstLastPara="1" rIns="6095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entury Gothic"/>
                <a:buNone/>
              </a:pPr>
              <a:r>
                <a:rPr lang="ru-RU" sz="24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+21,4</a:t>
              </a:r>
              <a:endParaRPr/>
            </a:p>
          </p:txBody>
        </p:sp>
        <p:sp>
          <p:nvSpPr>
            <p:cNvPr id="165" name="Google Shape;165;p16"/>
            <p:cNvSpPr/>
            <p:nvPr/>
          </p:nvSpPr>
          <p:spPr>
            <a:xfrm>
              <a:off x="8758284" y="0"/>
              <a:ext cx="2035461" cy="3845084"/>
            </a:xfrm>
            <a:prstGeom prst="roundRect">
              <a:avLst>
                <a:gd fmla="val 10000" name="adj"/>
              </a:avLst>
            </a:prstGeom>
            <a:solidFill>
              <a:srgbClr val="CDCFD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" name="Google Shape;166;p16"/>
            <p:cNvSpPr txBox="1"/>
            <p:nvPr/>
          </p:nvSpPr>
          <p:spPr>
            <a:xfrm>
              <a:off x="8758284" y="0"/>
              <a:ext cx="2035461" cy="11535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Gothic"/>
                <a:buNone/>
              </a:pPr>
              <a:r>
                <a:rPr b="0" lang="ru-RU" sz="18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2026</a:t>
              </a:r>
              <a:r>
                <a:rPr b="0" lang="ru-RU" sz="14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 </a:t>
              </a:r>
              <a:r>
                <a:rPr b="0" lang="ru-RU" sz="16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Прогноз</a:t>
              </a:r>
              <a:endParaRPr b="0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7" name="Google Shape;167;p16"/>
            <p:cNvSpPr/>
            <p:nvPr/>
          </p:nvSpPr>
          <p:spPr>
            <a:xfrm>
              <a:off x="8961830" y="1153853"/>
              <a:ext cx="1628369" cy="755405"/>
            </a:xfrm>
            <a:prstGeom prst="roundRect">
              <a:avLst>
                <a:gd fmla="val 10000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" name="Google Shape;168;p16"/>
            <p:cNvSpPr txBox="1"/>
            <p:nvPr/>
          </p:nvSpPr>
          <p:spPr>
            <a:xfrm>
              <a:off x="8983955" y="1175978"/>
              <a:ext cx="1584119" cy="7111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60950" spcFirstLastPara="1" rIns="6095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entury Gothic"/>
                <a:buNone/>
              </a:pPr>
              <a:r>
                <a:rPr lang="ru-RU" sz="24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2 265,5</a:t>
              </a:r>
              <a:endParaRPr/>
            </a:p>
          </p:txBody>
        </p:sp>
        <p:sp>
          <p:nvSpPr>
            <p:cNvPr id="169" name="Google Shape;169;p16"/>
            <p:cNvSpPr/>
            <p:nvPr/>
          </p:nvSpPr>
          <p:spPr>
            <a:xfrm>
              <a:off x="8961830" y="2025474"/>
              <a:ext cx="1628369" cy="755405"/>
            </a:xfrm>
            <a:prstGeom prst="roundRect">
              <a:avLst>
                <a:gd fmla="val 10000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" name="Google Shape;170;p16"/>
            <p:cNvSpPr txBox="1"/>
            <p:nvPr/>
          </p:nvSpPr>
          <p:spPr>
            <a:xfrm>
              <a:off x="8983955" y="2047599"/>
              <a:ext cx="1584119" cy="7111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60950" spcFirstLastPara="1" rIns="6095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entury Gothic"/>
                <a:buNone/>
              </a:pPr>
              <a:r>
                <a:rPr lang="ru-RU" sz="24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2 251,3</a:t>
              </a:r>
              <a:endParaRPr/>
            </a:p>
          </p:txBody>
        </p:sp>
        <p:sp>
          <p:nvSpPr>
            <p:cNvPr id="171" name="Google Shape;171;p16"/>
            <p:cNvSpPr/>
            <p:nvPr/>
          </p:nvSpPr>
          <p:spPr>
            <a:xfrm>
              <a:off x="8961830" y="2897096"/>
              <a:ext cx="1628369" cy="755405"/>
            </a:xfrm>
            <a:prstGeom prst="roundRect">
              <a:avLst>
                <a:gd fmla="val 10000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" name="Google Shape;172;p16"/>
            <p:cNvSpPr txBox="1"/>
            <p:nvPr/>
          </p:nvSpPr>
          <p:spPr>
            <a:xfrm>
              <a:off x="8983955" y="2919221"/>
              <a:ext cx="1584119" cy="7111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60950" spcFirstLastPara="1" rIns="6095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entury Gothic"/>
                <a:buNone/>
              </a:pPr>
              <a:r>
                <a:rPr lang="ru-RU" sz="24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+14,2</a:t>
              </a: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Google Shape;177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5628" y="1253331"/>
            <a:ext cx="6253135" cy="4351337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17"/>
          <p:cNvSpPr txBox="1"/>
          <p:nvPr/>
        </p:nvSpPr>
        <p:spPr>
          <a:xfrm>
            <a:off x="0" y="-9625"/>
            <a:ext cx="12192000" cy="887312"/>
          </a:xfrm>
          <a:prstGeom prst="rect">
            <a:avLst/>
          </a:prstGeom>
          <a:gradFill>
            <a:gsLst>
              <a:gs pos="0">
                <a:srgbClr val="0070C0"/>
              </a:gs>
              <a:gs pos="46000">
                <a:srgbClr val="7030A0"/>
              </a:gs>
              <a:gs pos="70000">
                <a:srgbClr val="A31D7D"/>
              </a:gs>
              <a:gs pos="85000">
                <a:srgbClr val="D71B3F"/>
              </a:gs>
              <a:gs pos="100000">
                <a:srgbClr val="D71B3F"/>
              </a:gs>
            </a:gsLst>
            <a:path path="circle">
              <a:fillToRect l="100%" t="100%"/>
            </a:path>
            <a:tileRect b="-100%" r="-100%"/>
          </a:gra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</a:pPr>
            <a:r>
              <a:rPr b="1" lang="ru-RU" sz="24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ДОХОДЫ БЮДЖЕТА, </a:t>
            </a:r>
            <a:r>
              <a:rPr b="1" lang="ru-RU" sz="1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МЛН. РУБ.</a:t>
            </a:r>
            <a:endParaRPr/>
          </a:p>
        </p:txBody>
      </p:sp>
      <p:sp>
        <p:nvSpPr>
          <p:cNvPr id="179" name="Google Shape;179;p17"/>
          <p:cNvSpPr txBox="1"/>
          <p:nvPr/>
        </p:nvSpPr>
        <p:spPr>
          <a:xfrm>
            <a:off x="7350257" y="2585553"/>
            <a:ext cx="4379495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600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2024-2026 г. г.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600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Замена дотации на выравнивание бюджетной обеспеченности дополнительным нормативом отчислений от НДФЛ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8"/>
          <p:cNvSpPr txBox="1"/>
          <p:nvPr/>
        </p:nvSpPr>
        <p:spPr>
          <a:xfrm>
            <a:off x="40105" y="-59199"/>
            <a:ext cx="12192000" cy="887312"/>
          </a:xfrm>
          <a:prstGeom prst="rect">
            <a:avLst/>
          </a:prstGeom>
          <a:gradFill>
            <a:gsLst>
              <a:gs pos="0">
                <a:srgbClr val="0070C0"/>
              </a:gs>
              <a:gs pos="46000">
                <a:srgbClr val="7030A0"/>
              </a:gs>
              <a:gs pos="70000">
                <a:srgbClr val="A31D7D"/>
              </a:gs>
              <a:gs pos="85000">
                <a:srgbClr val="D71B3F"/>
              </a:gs>
              <a:gs pos="100000">
                <a:srgbClr val="D71B3F"/>
              </a:gs>
            </a:gsLst>
            <a:path path="circle">
              <a:fillToRect l="100%" t="100%"/>
            </a:path>
            <a:tileRect b="-100%" r="-100%"/>
          </a:gra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</a:pPr>
            <a:r>
              <a:rPr b="1" lang="ru-RU" sz="24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НАЛОГОВЫЕ И НЕНАЛОГОВЫЕ ДОХОДЫ В 2024 , </a:t>
            </a:r>
            <a:r>
              <a:rPr b="1" lang="ru-RU" sz="14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МЛН. РУБ.</a:t>
            </a:r>
            <a:endParaRPr/>
          </a:p>
        </p:txBody>
      </p:sp>
      <p:pic>
        <p:nvPicPr>
          <p:cNvPr id="185" name="Google Shape;185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2013" y="1018050"/>
            <a:ext cx="11348185" cy="432397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86" name="Google Shape;186;p18"/>
          <p:cNvGraphicFramePr/>
          <p:nvPr/>
        </p:nvGraphicFramePr>
        <p:xfrm>
          <a:off x="4200325" y="542198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{0D642B1B-1EBC-4A09-B94A-00DBB99FC1D2}</a:tableStyleId>
              </a:tblPr>
              <a:tblGrid>
                <a:gridCol w="1956325"/>
                <a:gridCol w="1956325"/>
                <a:gridCol w="1708475"/>
                <a:gridCol w="2204200"/>
              </a:tblGrid>
              <a:tr h="386075">
                <a:tc>
                  <a:txBody>
                    <a:bodyPr/>
                    <a:lstStyle/>
                    <a:p>
                      <a:pPr indent="-171450" lvl="0" marL="1714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C0C0C"/>
                        </a:buClr>
                        <a:buSzPts val="900"/>
                        <a:buFont typeface="Noto Sans Symbols"/>
                        <a:buChar char="⮚"/>
                      </a:pPr>
                      <a:r>
                        <a:rPr b="0" lang="ru-RU" sz="900" u="none" cap="none" strike="noStrike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Упрощенная система налогообложения;</a:t>
                      </a:r>
                      <a:endParaRPr/>
                    </a:p>
                    <a:p>
                      <a:pPr indent="-171450" lvl="0" marL="1714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C0C0C"/>
                        </a:buClr>
                        <a:buSzPts val="900"/>
                        <a:buFont typeface="Noto Sans Symbols"/>
                        <a:buChar char="⮚"/>
                      </a:pPr>
                      <a:r>
                        <a:rPr b="0" lang="ru-RU" sz="900" u="none" cap="none" strike="noStrike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Единый налог на вмененный доход;</a:t>
                      </a:r>
                      <a:endParaRPr/>
                    </a:p>
                    <a:p>
                      <a:pPr indent="-171450" lvl="0" marL="1714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C0C0C"/>
                        </a:buClr>
                        <a:buSzPts val="900"/>
                        <a:buFont typeface="Noto Sans Symbols"/>
                        <a:buChar char="⮚"/>
                      </a:pPr>
                      <a:r>
                        <a:rPr b="0" lang="ru-RU" sz="900" u="none" cap="none" strike="noStrike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Единых сельхозналог ;</a:t>
                      </a:r>
                      <a:endParaRPr/>
                    </a:p>
                    <a:p>
                      <a:pPr indent="-171450" lvl="0" marL="1714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C0C0C"/>
                        </a:buClr>
                        <a:buSzPts val="900"/>
                        <a:buFont typeface="Noto Sans Symbols"/>
                        <a:buChar char="⮚"/>
                      </a:pPr>
                      <a:r>
                        <a:rPr b="0" lang="ru-RU" sz="900" u="none" cap="none" strike="noStrike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Патентная система налогообложения</a:t>
                      </a:r>
                      <a:endParaRPr/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C0C0C"/>
                        </a:buClr>
                        <a:buSzPts val="900"/>
                        <a:buFont typeface="Noto Sans Symbols"/>
                        <a:buChar char="⮚"/>
                      </a:pPr>
                      <a:r>
                        <a:rPr b="0" lang="ru-RU" sz="900" u="none" cap="none" strike="noStrike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Налог на имущество физических лиц;</a:t>
                      </a:r>
                      <a:endParaRPr/>
                    </a:p>
                    <a:p>
                      <a:pPr indent="-171450" lvl="0" marL="1714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C0C0C"/>
                        </a:buClr>
                        <a:buSzPts val="900"/>
                        <a:buFont typeface="Noto Sans Symbols"/>
                        <a:buChar char="⮚"/>
                      </a:pPr>
                      <a:r>
                        <a:rPr b="0" lang="ru-RU" sz="900" u="none" cap="none" strike="noStrike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Земельный налог</a:t>
                      </a:r>
                      <a:endParaRPr/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C0C0C"/>
                        </a:buClr>
                        <a:buSzPts val="900"/>
                        <a:buFont typeface="Noto Sans Symbols"/>
                        <a:buChar char="⮚"/>
                      </a:pPr>
                      <a:r>
                        <a:rPr b="0" lang="ru-RU" sz="900" u="none" cap="none" strike="noStrike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Аренда имущества и  земельных участков;</a:t>
                      </a:r>
                      <a:endParaRPr/>
                    </a:p>
                    <a:p>
                      <a:pPr indent="-171450" lvl="0" marL="1714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C0C0C"/>
                        </a:buClr>
                        <a:buSzPts val="900"/>
                        <a:buFont typeface="Noto Sans Symbols"/>
                        <a:buChar char="⮚"/>
                      </a:pPr>
                      <a:r>
                        <a:rPr b="0" lang="ru-RU" sz="900" u="none" cap="none" strike="noStrike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Платные услуги;</a:t>
                      </a:r>
                      <a:endParaRPr/>
                    </a:p>
                    <a:p>
                      <a:pPr indent="-171450" lvl="0" marL="1714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C0C0C"/>
                        </a:buClr>
                        <a:buSzPts val="900"/>
                        <a:buFont typeface="Noto Sans Symbols"/>
                        <a:buChar char="⮚"/>
                      </a:pPr>
                      <a:r>
                        <a:rPr b="0" lang="ru-RU" sz="900" u="none" cap="none" strike="noStrike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Реализация имущества и земельных участков</a:t>
                      </a:r>
                      <a:endParaRPr/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C0C0C"/>
                        </a:buClr>
                        <a:buSzPts val="900"/>
                        <a:buFont typeface="Noto Sans Symbols"/>
                        <a:buChar char="⮚"/>
                      </a:pPr>
                      <a:r>
                        <a:rPr b="0" lang="ru-RU" sz="900" u="none" cap="none" strike="noStrike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Акцизы на нефтепродукты;</a:t>
                      </a:r>
                      <a:endParaRPr/>
                    </a:p>
                    <a:p>
                      <a:pPr indent="-171450" lvl="0" marL="1714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C0C0C"/>
                        </a:buClr>
                        <a:buSzPts val="900"/>
                        <a:buFont typeface="Noto Sans Symbols"/>
                        <a:buChar char="⮚"/>
                      </a:pPr>
                      <a:r>
                        <a:rPr b="0" lang="ru-RU" sz="900" u="none" cap="none" strike="noStrike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Госпошлина;</a:t>
                      </a:r>
                      <a:endParaRPr/>
                    </a:p>
                    <a:p>
                      <a:pPr indent="-171450" lvl="0" marL="1714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C0C0C"/>
                        </a:buClr>
                        <a:buSzPts val="900"/>
                        <a:buFont typeface="Noto Sans Symbols"/>
                        <a:buChar char="⮚"/>
                      </a:pPr>
                      <a:r>
                        <a:rPr b="0" lang="ru-RU" sz="900" u="none" cap="none" strike="noStrike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Платежи при пользовании природными ресурсами;</a:t>
                      </a:r>
                      <a:endParaRPr/>
                    </a:p>
                    <a:p>
                      <a:pPr indent="-171450" lvl="0" marL="1714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C0C0C"/>
                        </a:buClr>
                        <a:buSzPts val="900"/>
                        <a:buFont typeface="Noto Sans Symbols"/>
                        <a:buChar char="⮚"/>
                      </a:pPr>
                      <a:r>
                        <a:rPr b="0" lang="ru-RU" sz="900" u="none" cap="none" strike="noStrike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Штрафы;</a:t>
                      </a:r>
                      <a:endParaRPr/>
                    </a:p>
                    <a:p>
                      <a:pPr indent="-171450" lvl="0" marL="1714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C0C0C"/>
                        </a:buClr>
                        <a:buSzPts val="900"/>
                        <a:buFont typeface="Noto Sans Symbols"/>
                        <a:buChar char="⮚"/>
                      </a:pPr>
                      <a:r>
                        <a:rPr b="0" lang="ru-RU" sz="900" u="none" cap="none" strike="noStrike">
                          <a:solidFill>
                            <a:srgbClr val="0C0C0C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Прочие неналоговые</a:t>
                      </a:r>
                      <a:endParaRPr/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cxnSp>
        <p:nvCxnSpPr>
          <p:cNvPr id="187" name="Google Shape;187;p18"/>
          <p:cNvCxnSpPr/>
          <p:nvPr/>
        </p:nvCxnSpPr>
        <p:spPr>
          <a:xfrm flipH="1" rot="10800000">
            <a:off x="1170574" y="2117735"/>
            <a:ext cx="402671" cy="546253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88" name="Google Shape;188;p18"/>
          <p:cNvSpPr txBox="1"/>
          <p:nvPr/>
        </p:nvSpPr>
        <p:spPr>
          <a:xfrm>
            <a:off x="935683" y="1622275"/>
            <a:ext cx="721452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050">
                <a:solidFill>
                  <a:srgbClr val="75707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+87,9% (509,0)</a:t>
            </a:r>
            <a:endParaRPr/>
          </a:p>
        </p:txBody>
      </p:sp>
      <p:cxnSp>
        <p:nvCxnSpPr>
          <p:cNvPr id="189" name="Google Shape;189;p18"/>
          <p:cNvCxnSpPr/>
          <p:nvPr/>
        </p:nvCxnSpPr>
        <p:spPr>
          <a:xfrm flipH="1" rot="10800000">
            <a:off x="3020035" y="2492498"/>
            <a:ext cx="419449" cy="562063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90" name="Google Shape;190;p18"/>
          <p:cNvSpPr txBox="1"/>
          <p:nvPr/>
        </p:nvSpPr>
        <p:spPr>
          <a:xfrm>
            <a:off x="2852256" y="1975364"/>
            <a:ext cx="755009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050">
                <a:solidFill>
                  <a:srgbClr val="75707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+118,4% (485,6)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9"/>
          <p:cNvSpPr txBox="1"/>
          <p:nvPr/>
        </p:nvSpPr>
        <p:spPr>
          <a:xfrm>
            <a:off x="0" y="-9625"/>
            <a:ext cx="12192000" cy="887312"/>
          </a:xfrm>
          <a:prstGeom prst="rect">
            <a:avLst/>
          </a:prstGeom>
          <a:gradFill>
            <a:gsLst>
              <a:gs pos="0">
                <a:srgbClr val="0070C0"/>
              </a:gs>
              <a:gs pos="46000">
                <a:srgbClr val="7030A0"/>
              </a:gs>
              <a:gs pos="70000">
                <a:srgbClr val="A31D7D"/>
              </a:gs>
              <a:gs pos="85000">
                <a:srgbClr val="D71B3F"/>
              </a:gs>
              <a:gs pos="100000">
                <a:srgbClr val="D71B3F"/>
              </a:gs>
            </a:gsLst>
            <a:path path="circle">
              <a:fillToRect l="100%" t="100%"/>
            </a:path>
            <a:tileRect b="-100%" r="-100%"/>
          </a:gra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</a:pPr>
            <a:r>
              <a:rPr b="1" lang="ru-RU" sz="24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БЕЗВОЗМЕЗДНЫЕ ПОСТУПЛЕНИЯ В 2024, </a:t>
            </a:r>
            <a:r>
              <a:rPr b="1" lang="ru-RU" sz="14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МЛН. РУБ.</a:t>
            </a:r>
            <a:endParaRPr/>
          </a:p>
        </p:txBody>
      </p:sp>
      <p:pic>
        <p:nvPicPr>
          <p:cNvPr id="196" name="Google Shape;196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8266" y="1364560"/>
            <a:ext cx="11348185" cy="432397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7" name="Google Shape;197;p19"/>
          <p:cNvCxnSpPr/>
          <p:nvPr/>
        </p:nvCxnSpPr>
        <p:spPr>
          <a:xfrm>
            <a:off x="1828800" y="2407640"/>
            <a:ext cx="411061" cy="377505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98" name="Google Shape;198;p19"/>
          <p:cNvSpPr txBox="1"/>
          <p:nvPr/>
        </p:nvSpPr>
        <p:spPr>
          <a:xfrm>
            <a:off x="1711355" y="1951874"/>
            <a:ext cx="788565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050">
                <a:solidFill>
                  <a:srgbClr val="75707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-34,9%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050">
                <a:solidFill>
                  <a:srgbClr val="75707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(-731,0)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" name="Google Shape;203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1409" y="1689484"/>
            <a:ext cx="6253135" cy="43513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404544" y="877687"/>
            <a:ext cx="5271436" cy="5828717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20"/>
          <p:cNvSpPr txBox="1"/>
          <p:nvPr/>
        </p:nvSpPr>
        <p:spPr>
          <a:xfrm>
            <a:off x="0" y="-9625"/>
            <a:ext cx="12192000" cy="887312"/>
          </a:xfrm>
          <a:prstGeom prst="rect">
            <a:avLst/>
          </a:prstGeom>
          <a:gradFill>
            <a:gsLst>
              <a:gs pos="0">
                <a:srgbClr val="0070C0"/>
              </a:gs>
              <a:gs pos="46000">
                <a:srgbClr val="7030A0"/>
              </a:gs>
              <a:gs pos="70000">
                <a:srgbClr val="A31D7D"/>
              </a:gs>
              <a:gs pos="85000">
                <a:srgbClr val="D71B3F"/>
              </a:gs>
              <a:gs pos="100000">
                <a:srgbClr val="D71B3F"/>
              </a:gs>
            </a:gsLst>
            <a:path path="circle">
              <a:fillToRect l="100%" t="100%"/>
            </a:path>
            <a:tileRect b="-100%" r="-100%"/>
          </a:gra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</a:pPr>
            <a:r>
              <a:rPr b="1" lang="ru-RU" sz="24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РАСХОДЫ БЮДЖЕТА, </a:t>
            </a:r>
            <a:r>
              <a:rPr b="1" lang="ru-RU" sz="1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МЛН. РУБ.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0" name="Google Shape;210;p21"/>
          <p:cNvGraphicFramePr/>
          <p:nvPr/>
        </p:nvGraphicFramePr>
        <p:xfrm>
          <a:off x="2579571" y="115460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{2A7939F6-F80E-4EC1-8104-377A052CA7E4}</a:tableStyleId>
              </a:tblPr>
              <a:tblGrid>
                <a:gridCol w="4158125"/>
                <a:gridCol w="1196750"/>
                <a:gridCol w="1196750"/>
              </a:tblGrid>
              <a:tr h="351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100" u="none" cap="none" strike="noStrike">
                          <a:solidFill>
                            <a:srgbClr val="171616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Наименование программы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A383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1100">
                          <a:solidFill>
                            <a:srgbClr val="171616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Всего 2024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A383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800">
                          <a:solidFill>
                            <a:srgbClr val="171616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Мероприятия развития</a:t>
                      </a:r>
                      <a:endParaRPr/>
                    </a:p>
                  </a:txBody>
                  <a:tcPr marT="45725" marB="45725" marR="91450" marL="914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A383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57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Обеспечение доступности качественного образования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A383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1 234,9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A383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30,8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A383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57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Развитие дорожного хозяйства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226,4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137,5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57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Развитие культуры и молодежной политики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294,9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95,0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57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Развитие физической культуры, массового спорта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126,1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9,7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57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Благоустройство, содержание объектов озеленения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56,2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-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57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Обеспечение общественной безопасности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43,5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-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57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Управление муниципальным имуществом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42,6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-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57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Формирование современной городской среды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37,9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37,9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57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Охрана окружающей среды</a:t>
                      </a:r>
                      <a:endParaRPr b="1" sz="1100">
                        <a:solidFill>
                          <a:srgbClr val="323F4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12,5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-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57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Укрепление гражданского единства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9,8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1,3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57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Управление земельными ресурсами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5,0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-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57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Развитие жилищно-коммунального хозяйства</a:t>
                      </a:r>
                      <a:endParaRPr b="1" sz="1100">
                        <a:solidFill>
                          <a:srgbClr val="323F4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16,7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15,7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57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Совершенствование муниципального управления</a:t>
                      </a:r>
                      <a:endParaRPr b="1" sz="1100">
                        <a:solidFill>
                          <a:srgbClr val="323F4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3,4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-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57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Комплексное развитие сельских территорий</a:t>
                      </a:r>
                      <a:endParaRPr b="1" sz="1100">
                        <a:solidFill>
                          <a:srgbClr val="323F4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3,3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3,3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57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Расселение ветхого аварийного жилищного фонда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2,5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-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57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Градостроительство и территориальное устройство</a:t>
                      </a:r>
                      <a:endParaRPr b="1" sz="1100">
                        <a:solidFill>
                          <a:srgbClr val="323F4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2,4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-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57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Обеспечение жильем молодых семей</a:t>
                      </a:r>
                      <a:endParaRPr b="1" sz="1100">
                        <a:solidFill>
                          <a:srgbClr val="323F4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2,0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-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081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Укрепление общественного здоровья</a:t>
                      </a:r>
                      <a:endParaRPr b="1" sz="1100">
                        <a:solidFill>
                          <a:srgbClr val="323F4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A383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0,1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A383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-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A383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57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solidFill>
                          <a:srgbClr val="323F4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A383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2 120,2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A383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100">
                          <a:solidFill>
                            <a:srgbClr val="323F4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331,4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A383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211" name="Google Shape;211;p21"/>
          <p:cNvSpPr txBox="1"/>
          <p:nvPr/>
        </p:nvSpPr>
        <p:spPr>
          <a:xfrm>
            <a:off x="0" y="-9625"/>
            <a:ext cx="12192000" cy="887312"/>
          </a:xfrm>
          <a:prstGeom prst="rect">
            <a:avLst/>
          </a:prstGeom>
          <a:gradFill>
            <a:gsLst>
              <a:gs pos="0">
                <a:srgbClr val="0070C0"/>
              </a:gs>
              <a:gs pos="46000">
                <a:srgbClr val="7030A0"/>
              </a:gs>
              <a:gs pos="70000">
                <a:srgbClr val="A31D7D"/>
              </a:gs>
              <a:gs pos="85000">
                <a:srgbClr val="D71B3F"/>
              </a:gs>
              <a:gs pos="100000">
                <a:srgbClr val="D71B3F"/>
              </a:gs>
            </a:gsLst>
            <a:path path="circle">
              <a:fillToRect l="100%" t="100%"/>
            </a:path>
            <a:tileRect b="-100%" r="-100%"/>
          </a:gra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</a:pPr>
            <a:r>
              <a:rPr b="1" lang="ru-RU" sz="24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МУНИЦИПАЛЬНЫЕ ПРОГРАММЫ В 2024, млн. руб.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