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5" r:id="rId1"/>
  </p:sldMasterIdLst>
  <p:notesMasterIdLst>
    <p:notesMasterId r:id="rId45"/>
  </p:notesMasterIdLst>
  <p:sldIdLst>
    <p:sldId id="256" r:id="rId2"/>
    <p:sldId id="302" r:id="rId3"/>
    <p:sldId id="289" r:id="rId4"/>
    <p:sldId id="291" r:id="rId5"/>
    <p:sldId id="290" r:id="rId6"/>
    <p:sldId id="292" r:id="rId7"/>
    <p:sldId id="259" r:id="rId8"/>
    <p:sldId id="261" r:id="rId9"/>
    <p:sldId id="269" r:id="rId10"/>
    <p:sldId id="270" r:id="rId11"/>
    <p:sldId id="296" r:id="rId12"/>
    <p:sldId id="264" r:id="rId13"/>
    <p:sldId id="265" r:id="rId14"/>
    <p:sldId id="266" r:id="rId15"/>
    <p:sldId id="267" r:id="rId16"/>
    <p:sldId id="308" r:id="rId17"/>
    <p:sldId id="309" r:id="rId18"/>
    <p:sldId id="313" r:id="rId19"/>
    <p:sldId id="310" r:id="rId20"/>
    <p:sldId id="311" r:id="rId21"/>
    <p:sldId id="316" r:id="rId22"/>
    <p:sldId id="312" r:id="rId23"/>
    <p:sldId id="258" r:id="rId24"/>
    <p:sldId id="273" r:id="rId25"/>
    <p:sldId id="304" r:id="rId26"/>
    <p:sldId id="303" r:id="rId27"/>
    <p:sldId id="305" r:id="rId28"/>
    <p:sldId id="257" r:id="rId29"/>
    <p:sldId id="271" r:id="rId30"/>
    <p:sldId id="314" r:id="rId31"/>
    <p:sldId id="275" r:id="rId32"/>
    <p:sldId id="262" r:id="rId33"/>
    <p:sldId id="297" r:id="rId34"/>
    <p:sldId id="298" r:id="rId35"/>
    <p:sldId id="286" r:id="rId36"/>
    <p:sldId id="300" r:id="rId37"/>
    <p:sldId id="317" r:id="rId38"/>
    <p:sldId id="306" r:id="rId39"/>
    <p:sldId id="318" r:id="rId40"/>
    <p:sldId id="319" r:id="rId41"/>
    <p:sldId id="307" r:id="rId42"/>
    <p:sldId id="294" r:id="rId43"/>
    <p:sldId id="282" r:id="rId44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20" d="100"/>
          <a:sy n="120" d="100"/>
        </p:scale>
        <p:origin x="-192" y="4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498" cy="497126"/>
          </a:xfrm>
          <a:prstGeom prst="rect">
            <a:avLst/>
          </a:prstGeom>
        </p:spPr>
        <p:txBody>
          <a:bodyPr vert="horz" lIns="91989" tIns="45994" rIns="91989" bIns="4599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3892" y="0"/>
            <a:ext cx="2972498" cy="497126"/>
          </a:xfrm>
          <a:prstGeom prst="rect">
            <a:avLst/>
          </a:prstGeom>
        </p:spPr>
        <p:txBody>
          <a:bodyPr vert="horz" lIns="91989" tIns="45994" rIns="91989" bIns="45994" rtlCol="0"/>
          <a:lstStyle>
            <a:lvl1pPr algn="r">
              <a:defRPr sz="1200"/>
            </a:lvl1pPr>
          </a:lstStyle>
          <a:p>
            <a:fld id="{CC240568-2EF8-471E-8F26-7E891EEB3F23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89" tIns="45994" rIns="91989" bIns="4599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962" y="4725075"/>
            <a:ext cx="5486078" cy="4475718"/>
          </a:xfrm>
          <a:prstGeom prst="rect">
            <a:avLst/>
          </a:prstGeom>
        </p:spPr>
        <p:txBody>
          <a:bodyPr vert="horz" lIns="91989" tIns="45994" rIns="91989" bIns="4599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562"/>
            <a:ext cx="2972498" cy="497125"/>
          </a:xfrm>
          <a:prstGeom prst="rect">
            <a:avLst/>
          </a:prstGeom>
        </p:spPr>
        <p:txBody>
          <a:bodyPr vert="horz" lIns="91989" tIns="45994" rIns="91989" bIns="4599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3892" y="9448562"/>
            <a:ext cx="2972498" cy="497125"/>
          </a:xfrm>
          <a:prstGeom prst="rect">
            <a:avLst/>
          </a:prstGeom>
        </p:spPr>
        <p:txBody>
          <a:bodyPr vert="horz" lIns="91989" tIns="45994" rIns="91989" bIns="45994" rtlCol="0" anchor="b"/>
          <a:lstStyle>
            <a:lvl1pPr algn="r">
              <a:defRPr sz="1200"/>
            </a:lvl1pPr>
          </a:lstStyle>
          <a:p>
            <a:fld id="{56E975D8-5A2A-4EB3-9070-EDF33652C6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416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975D8-5A2A-4EB3-9070-EDF33652C65E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614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975D8-5A2A-4EB3-9070-EDF33652C65E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614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16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1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4.png"/><Relationship Id="rId7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../media/image37.png"/><Relationship Id="rId5" Type="http://schemas.openxmlformats.org/officeDocument/2006/relationships/image" Target="../media/image27.jpeg"/><Relationship Id="rId10" Type="http://schemas.openxmlformats.org/officeDocument/2006/relationships/image" Target="../media/image36.jpeg"/><Relationship Id="rId4" Type="http://schemas.openxmlformats.org/officeDocument/2006/relationships/image" Target="../media/image16.png"/><Relationship Id="rId9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28.png"/><Relationship Id="rId10" Type="http://schemas.openxmlformats.org/officeDocument/2006/relationships/image" Target="../media/image42.png"/><Relationship Id="rId4" Type="http://schemas.openxmlformats.org/officeDocument/2006/relationships/image" Target="../media/image16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.png"/><Relationship Id="rId7" Type="http://schemas.openxmlformats.org/officeDocument/2006/relationships/image" Target="../media/image4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30.jpeg"/><Relationship Id="rId10" Type="http://schemas.openxmlformats.org/officeDocument/2006/relationships/image" Target="../media/image47.png"/><Relationship Id="rId4" Type="http://schemas.openxmlformats.org/officeDocument/2006/relationships/image" Target="../media/image16.png"/><Relationship Id="rId9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.png"/><Relationship Id="rId7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8.png"/><Relationship Id="rId10" Type="http://schemas.openxmlformats.org/officeDocument/2006/relationships/image" Target="../media/image52.jpeg"/><Relationship Id="rId4" Type="http://schemas.openxmlformats.org/officeDocument/2006/relationships/image" Target="../media/image16.png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jpeg"/><Relationship Id="rId3" Type="http://schemas.openxmlformats.org/officeDocument/2006/relationships/image" Target="../media/image4.png"/><Relationship Id="rId7" Type="http://schemas.openxmlformats.org/officeDocument/2006/relationships/image" Target="../media/image55.png"/><Relationship Id="rId12" Type="http://schemas.openxmlformats.org/officeDocument/2006/relationships/image" Target="../media/image6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jpeg"/><Relationship Id="rId5" Type="http://schemas.openxmlformats.org/officeDocument/2006/relationships/image" Target="../media/image53.png"/><Relationship Id="rId10" Type="http://schemas.openxmlformats.org/officeDocument/2006/relationships/image" Target="../media/image58.jpeg"/><Relationship Id="rId4" Type="http://schemas.openxmlformats.org/officeDocument/2006/relationships/image" Target="../media/image16.png"/><Relationship Id="rId9" Type="http://schemas.openxmlformats.org/officeDocument/2006/relationships/image" Target="../media/image57.png"/><Relationship Id="rId1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3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67.png"/><Relationship Id="rId5" Type="http://schemas.openxmlformats.org/officeDocument/2006/relationships/image" Target="../media/image16.png"/><Relationship Id="rId10" Type="http://schemas.openxmlformats.org/officeDocument/2006/relationships/image" Target="../media/image66.png"/><Relationship Id="rId4" Type="http://schemas.openxmlformats.org/officeDocument/2006/relationships/image" Target="../media/image4.png"/><Relationship Id="rId9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3.jpe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71.jpeg"/><Relationship Id="rId5" Type="http://schemas.openxmlformats.org/officeDocument/2006/relationships/image" Target="../media/image16.png"/><Relationship Id="rId10" Type="http://schemas.openxmlformats.org/officeDocument/2006/relationships/image" Target="../media/image70.png"/><Relationship Id="rId4" Type="http://schemas.openxmlformats.org/officeDocument/2006/relationships/image" Target="../media/image4.png"/><Relationship Id="rId9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4.png"/><Relationship Id="rId7" Type="http://schemas.openxmlformats.org/officeDocument/2006/relationships/image" Target="../media/image7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53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53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4.png"/><Relationship Id="rId7" Type="http://schemas.openxmlformats.org/officeDocument/2006/relationships/image" Target="../media/image7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16.png"/><Relationship Id="rId9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4.png"/><Relationship Id="rId7" Type="http://schemas.openxmlformats.org/officeDocument/2006/relationships/image" Target="../media/image8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11" Type="http://schemas.openxmlformats.org/officeDocument/2006/relationships/image" Target="../media/image87.jpeg"/><Relationship Id="rId5" Type="http://schemas.openxmlformats.org/officeDocument/2006/relationships/image" Target="../media/image81.jpeg"/><Relationship Id="rId10" Type="http://schemas.openxmlformats.org/officeDocument/2006/relationships/image" Target="../media/image86.jpeg"/><Relationship Id="rId4" Type="http://schemas.openxmlformats.org/officeDocument/2006/relationships/image" Target="../media/image16.png"/><Relationship Id="rId9" Type="http://schemas.openxmlformats.org/officeDocument/2006/relationships/image" Target="../media/image8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4.png"/><Relationship Id="rId7" Type="http://schemas.openxmlformats.org/officeDocument/2006/relationships/image" Target="../media/image9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16.png"/><Relationship Id="rId9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4.png"/><Relationship Id="rId7" Type="http://schemas.openxmlformats.org/officeDocument/2006/relationships/image" Target="../media/image9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4.png"/><Relationship Id="rId7" Type="http://schemas.openxmlformats.org/officeDocument/2006/relationships/image" Target="../media/image10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4.png"/><Relationship Id="rId7" Type="http://schemas.openxmlformats.org/officeDocument/2006/relationships/image" Target="../media/image10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4.png"/><Relationship Id="rId7" Type="http://schemas.openxmlformats.org/officeDocument/2006/relationships/image" Target="../media/image113.jpeg"/><Relationship Id="rId12" Type="http://schemas.openxmlformats.org/officeDocument/2006/relationships/image" Target="../media/image1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11" Type="http://schemas.openxmlformats.org/officeDocument/2006/relationships/image" Target="../media/image117.jpe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6.png"/><Relationship Id="rId9" Type="http://schemas.openxmlformats.org/officeDocument/2006/relationships/image" Target="../media/image11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4.png"/><Relationship Id="rId7" Type="http://schemas.openxmlformats.org/officeDocument/2006/relationships/image" Target="../media/image1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png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jpeg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jpeg"/><Relationship Id="rId5" Type="http://schemas.openxmlformats.org/officeDocument/2006/relationships/image" Target="../media/image128.png"/><Relationship Id="rId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image" Target="../media/image4.png"/><Relationship Id="rId7" Type="http://schemas.openxmlformats.org/officeDocument/2006/relationships/image" Target="../media/image1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51.jpeg"/><Relationship Id="rId7" Type="http://schemas.openxmlformats.org/officeDocument/2006/relationships/image" Target="../media/image3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5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5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7608" y="285727"/>
            <a:ext cx="767855" cy="76785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826030" y="1268760"/>
            <a:ext cx="8878482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«Анализ </a:t>
            </a:r>
            <a:r>
              <a:rPr lang="ru-RU" sz="2800" b="1" dirty="0">
                <a:solidFill>
                  <a:srgbClr val="C00000"/>
                </a:solidFill>
              </a:rPr>
              <a:t>реализации на территории Краснокамского городского округа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социального проекта 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«</a:t>
            </a:r>
            <a:r>
              <a:rPr lang="ru-RU" sz="2800" b="1" dirty="0">
                <a:solidFill>
                  <a:srgbClr val="C00000"/>
                </a:solidFill>
              </a:rPr>
              <a:t>Сохраним семью - сбережем Россию»</a:t>
            </a:r>
          </a:p>
          <a:p>
            <a:pPr lvl="0" algn="ctr"/>
            <a:endParaRPr lang="ru-RU" sz="2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lvl="0" algn="ctr"/>
            <a:r>
              <a:rPr lang="ru-RU" sz="2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МЕРОПРИЯТИЯ ПО РОДИТЕЛЬСКОМУ ПРОСВЕЩЕНИЮ И ОБРАЗОВАНИЮ В КРАСНОКАМСКОМ ГОРОДСКОМ ОКРУГЕ  В РАМКАХ  ПРОЕКТА </a:t>
            </a:r>
          </a:p>
          <a:p>
            <a:pPr lvl="0" algn="ctr"/>
            <a:r>
              <a:rPr lang="ru-RU" sz="2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«СОХРАНИМ СЕМЬЮ - СБЕРЕЖЁМ РОССИЮ»</a:t>
            </a:r>
          </a:p>
        </p:txBody>
      </p:sp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512" y="336715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375920" y="5301208"/>
            <a:ext cx="6375780" cy="1257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880"/>
              </a:lnSpc>
              <a:spcBef>
                <a:spcPct val="20000"/>
              </a:spcBef>
              <a:buClr>
                <a:srgbClr val="2DA2BF"/>
              </a:buClr>
              <a:buSzPct val="70000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Докладчики: Счетчикова Н.Г., консультант отдела по внутренней и социальной политике администрации КГО</a:t>
            </a:r>
          </a:p>
          <a:p>
            <a:pPr algn="r">
              <a:lnSpc>
                <a:spcPts val="2880"/>
              </a:lnSpc>
              <a:spcBef>
                <a:spcPct val="20000"/>
              </a:spcBef>
              <a:buClr>
                <a:srgbClr val="2DA2BF"/>
              </a:buClr>
              <a:buSzPct val="70000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Бояршинова Е.Н., зав ЦДБ им. П.П. Бажова МБУК ЦБС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209280"/>
            <a:ext cx="755650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913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143" y="232849"/>
            <a:ext cx="767855" cy="767855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048" y="321529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69639" y="1114844"/>
            <a:ext cx="86080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</a:p>
          <a:p>
            <a:endParaRPr lang="ru-RU" sz="24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3043" y="37550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</a:t>
            </a:r>
            <a:r>
              <a:rPr lang="en-US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V </a:t>
            </a:r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Зональный семинар  «Семья от А до Я»</a:t>
            </a:r>
          </a:p>
          <a:p>
            <a:pPr algn="ctr"/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в Краснокамском городском округе </a:t>
            </a:r>
          </a:p>
          <a:p>
            <a:pPr algn="ctr"/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25.09.2020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58" y="156149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Home\Desktop\2020-10-11_22-06-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760" y="1352019"/>
            <a:ext cx="3240358" cy="43791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Home\Desktop\2020-10-11_22-15-0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972" y="3727990"/>
            <a:ext cx="2675551" cy="27253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Home\Desktop\2020-10-11_22-18-1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1203175"/>
            <a:ext cx="2985639" cy="25707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Home\Desktop\2020-10-11_22-20-39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355" y="3933056"/>
            <a:ext cx="3178189" cy="2811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32" y="1306073"/>
            <a:ext cx="2722063" cy="23355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C:\Users\Home\Desktop\2020-10-11_22-28-09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779" y="4423955"/>
            <a:ext cx="3240358" cy="24340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69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143" y="232849"/>
            <a:ext cx="767855" cy="767855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626" y="321529"/>
            <a:ext cx="1458595" cy="1281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69639" y="1114844"/>
            <a:ext cx="86080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</a:p>
          <a:p>
            <a:endParaRPr lang="ru-RU" sz="24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4612" y="127345"/>
            <a:ext cx="8640960" cy="3894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Обеспечено </a:t>
            </a:r>
            <a:r>
              <a:rPr lang="ru-RU" sz="36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участие </a:t>
            </a:r>
            <a:r>
              <a:rPr lang="ru-RU" sz="36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округа</a:t>
            </a:r>
          </a:p>
          <a:p>
            <a:pPr algn="ctr"/>
            <a:r>
              <a:rPr lang="ru-RU" sz="36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ru-RU" sz="36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в традиционных краевых акциях</a:t>
            </a:r>
            <a:r>
              <a:rPr lang="ru-RU" sz="36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:</a:t>
            </a:r>
          </a:p>
          <a:p>
            <a:pPr algn="ctr"/>
            <a:endParaRPr lang="ru-RU" sz="2400" b="1" i="1" dirty="0">
              <a:solidFill>
                <a:srgbClr val="F1412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indent="-342900" algn="ctr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270510" algn="l"/>
                <a:tab pos="630555" algn="l"/>
              </a:tabLst>
            </a:pPr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«Отцами славится Россия»</a:t>
            </a:r>
          </a:p>
          <a:p>
            <a:pPr indent="-342900" algn="ctr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270510" algn="l"/>
                <a:tab pos="630555" algn="l"/>
              </a:tabLst>
            </a:pPr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«Проснись, родительское сердце»</a:t>
            </a:r>
          </a:p>
          <a:p>
            <a:pPr indent="-342900" algn="ctr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270510" algn="l"/>
                <a:tab pos="630555" algn="l"/>
              </a:tabLst>
            </a:pPr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«Семья – любви и верности союз»</a:t>
            </a:r>
          </a:p>
          <a:p>
            <a:pPr indent="-342900" algn="ctr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270510" algn="l"/>
                <a:tab pos="630555" algn="l"/>
              </a:tabLst>
            </a:pPr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«Пусть всегда будет мама»</a:t>
            </a:r>
          </a:p>
          <a:p>
            <a:pPr algn="ctr"/>
            <a:endParaRPr lang="ru-RU" sz="2400" b="1" i="1" dirty="0">
              <a:solidFill>
                <a:srgbClr val="F1412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58" y="156149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0" descr="https://sun1-20.userapi.com/DjI3aff3xGD6bIZKkMj-kgADmDLLY0fPivQG9A/pOe9YD8XeH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76320" y="1651879"/>
            <a:ext cx="2971794" cy="2114674"/>
          </a:xfrm>
          <a:prstGeom prst="rect">
            <a:avLst/>
          </a:prstGeom>
          <a:noFill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64" y="1602707"/>
            <a:ext cx="3478976" cy="21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411" y="3587366"/>
            <a:ext cx="4267361" cy="2134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https://sun1-18.userapi.com/7euBsLlw8HXKdtaixwNhoWEvMNZpVLcbSBCZdQ/eQ3XkiBgVp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76320" y="4293096"/>
            <a:ext cx="2971794" cy="2071889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64" y="4581128"/>
            <a:ext cx="3320448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143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706" y="188227"/>
            <a:ext cx="767855" cy="767855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464" y="190697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75521" y="1114844"/>
            <a:ext cx="86080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В 2020 году запланированы пять окружных акций. </a:t>
            </a:r>
          </a:p>
          <a:p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Четыре из которых уже состоялись:</a:t>
            </a:r>
          </a:p>
          <a:p>
            <a:r>
              <a:rPr lang="ru-RU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«СЫН-ОТЕЦ-СЕМЬЯ-ОТЕЧЕСТВО»</a:t>
            </a:r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(19.02.2020 -29.02.2020)</a:t>
            </a:r>
          </a:p>
          <a:p>
            <a:endParaRPr lang="ru-RU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ü"/>
            </a:pPr>
            <a:endParaRPr lang="ru-RU" sz="24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66637" y="-14514"/>
            <a:ext cx="70567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</a:t>
            </a:r>
            <a:r>
              <a:rPr lang="ru-RU" sz="20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Формирование и сохранение символов</a:t>
            </a:r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, традиций,</a:t>
            </a:r>
          </a:p>
          <a:p>
            <a:pPr algn="ctr"/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 ритуалов в </a:t>
            </a:r>
            <a:r>
              <a:rPr lang="ru-RU" sz="20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родительском </a:t>
            </a:r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образовании взрослых </a:t>
            </a:r>
          </a:p>
          <a:p>
            <a:pPr algn="ctr"/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и детей в Краснокамском городском округе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33549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 descr="https://sun1-20.userapi.com/DjI3aff3xGD6bIZKkMj-kgADmDLLY0fPivQG9A/pOe9YD8XeH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75443" y="19288"/>
            <a:ext cx="2009676" cy="1502879"/>
          </a:xfrm>
          <a:prstGeom prst="rect">
            <a:avLst/>
          </a:prstGeom>
          <a:noFill/>
        </p:spPr>
      </p:pic>
      <p:pic>
        <p:nvPicPr>
          <p:cNvPr id="9" name="Picture 8" descr="https://sun1-90.userapi.com/5--Vu8BAwpLBkGmIAmsxCtl9AHkZJI3-v0H0GA/y6gG4i0Hl_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7757" y="2142867"/>
            <a:ext cx="2857500" cy="2857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6" descr="https://sun9-72.userapi.com/c857028/v857028985/10201e/FHwE0nIadHk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8335" y="2170904"/>
            <a:ext cx="2829590" cy="2122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2" descr="https://sun9-21.userapi.com/c857336/v857336907/e681e/ylQZDyxAXxg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89630" y="2158260"/>
            <a:ext cx="3565260" cy="22633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4" descr="https://sun9-46.userapi.com/c857028/v857028985/102030/94uaAEmBOIk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89429" y="4449592"/>
            <a:ext cx="2859063" cy="21442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4" descr="https://sun1-93.userapi.com/AtPLm6wm0f9_7tTcgZkiIx-T8KZSIDah7MY3_A/7NtrI0CSDNQ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855306" y="4547191"/>
            <a:ext cx="2802333" cy="20186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060" y="5114523"/>
            <a:ext cx="2857500" cy="15844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598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4412" y="296284"/>
            <a:ext cx="767855" cy="767855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268865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588183" y="1164680"/>
            <a:ext cx="86409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Окружная акция «Ветеран моей семьи</a:t>
            </a:r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» (</a:t>
            </a:r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01.05.2020 – 15.05.2020)</a:t>
            </a:r>
            <a:endParaRPr lang="ru-RU" sz="24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ü"/>
            </a:pPr>
            <a:endParaRPr lang="ru-RU" sz="24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26231" y="99131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</a:t>
            </a:r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Формирование и сохранение символов, традиций,</a:t>
            </a:r>
          </a:p>
          <a:p>
            <a:pPr algn="ctr"/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 ритуалов в родительском образовании взрослых </a:t>
            </a:r>
          </a:p>
          <a:p>
            <a:pPr algn="ctr"/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и детей в Краснокамском городском округе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82" y="177112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428" y="268865"/>
            <a:ext cx="2315454" cy="144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https://sun9-25.userapi.com/c855616/v855616595/23487b/6TVSXZ_jyy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0445" y="1818801"/>
            <a:ext cx="2647550" cy="20222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7" cstate="print"/>
          <a:srcRect l="46094" t="16667" r="25781" b="9722"/>
          <a:stretch>
            <a:fillRect/>
          </a:stretch>
        </p:blipFill>
        <p:spPr bwMode="auto">
          <a:xfrm>
            <a:off x="4829655" y="1709026"/>
            <a:ext cx="2814517" cy="30963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1" name="Picture 3" descr="C:\Users\Home\Desktop\2020-10-11_19-25-0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938" y="1878760"/>
            <a:ext cx="2728458" cy="40269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Home\Desktop\2020-10-11_19-29-5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339" y="3608921"/>
            <a:ext cx="2837819" cy="3284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Home\Desktop\2020-10-11_19-34-4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052" y="4337720"/>
            <a:ext cx="2886526" cy="2520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74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7259" y="227667"/>
            <a:ext cx="681054" cy="681054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512" y="165265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75521" y="1114843"/>
            <a:ext cx="86080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Окружная акция «Дети – наше будущее» </a:t>
            </a:r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(</a:t>
            </a:r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01.06.2020 – 01.07.2020)</a:t>
            </a:r>
            <a:endParaRPr lang="ru-RU" sz="24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6866" y="43010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</a:t>
            </a:r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Формирование и сохранение символов, традиций,</a:t>
            </a:r>
          </a:p>
          <a:p>
            <a:pPr algn="ctr"/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 ритуалов в родительском образовании взрослых </a:t>
            </a:r>
          </a:p>
          <a:p>
            <a:pPr algn="ctr"/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и детей в Краснокамском городском округе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01295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https://sun1-18.userapi.com/7euBsLlw8HXKdtaixwNhoWEvMNZpVLcbSBCZdQ/eQ3XkiBgVp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98944" y="78957"/>
            <a:ext cx="1854083" cy="1274413"/>
          </a:xfrm>
          <a:prstGeom prst="rect">
            <a:avLst/>
          </a:prstGeom>
          <a:noFill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/>
          <a:srcRect l="39453" t="18750" r="19531" b="9027"/>
          <a:stretch>
            <a:fillRect/>
          </a:stretch>
        </p:blipFill>
        <p:spPr bwMode="auto">
          <a:xfrm>
            <a:off x="323049" y="1671216"/>
            <a:ext cx="2928926" cy="29010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00" y="1671216"/>
            <a:ext cx="3301566" cy="24839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https://sun9-53.userapi.com/c857728/v857728419/20dd28/W8zjkP72mCI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87071" y="4395573"/>
            <a:ext cx="2928958" cy="2197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4" descr="https://sun1-85.userapi.com/aPtgT3ZjkGSEeW7mS-Kb7_15cvMuPlzJEN4gyQ/ijtQ-VLTgt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06655" y="4314814"/>
            <a:ext cx="3000396" cy="22460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336" y="1772816"/>
            <a:ext cx="2706426" cy="39259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055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706" y="209028"/>
            <a:ext cx="767855" cy="767855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11" y="209028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69639" y="1114843"/>
            <a:ext cx="86080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Окружная акция «Все начинается с </a:t>
            </a:r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любви» (01.07.2020- </a:t>
            </a:r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31.07.2020)</a:t>
            </a:r>
            <a:endParaRPr lang="ru-RU" sz="24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87488" y="30086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</a:t>
            </a:r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Формирование и сохранение символов, традиций,</a:t>
            </a:r>
          </a:p>
          <a:p>
            <a:pPr algn="ctr"/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 ритуалов в родительском образовании взрослых </a:t>
            </a:r>
          </a:p>
          <a:p>
            <a:pPr algn="ctr"/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и детей в Краснокамском городском округе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32328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C:\Users\Home\Desktop\2020-10-11_19-49-0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88" y="1581648"/>
            <a:ext cx="2203508" cy="30963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047" y="182785"/>
            <a:ext cx="1911285" cy="955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https://sun1-83.userapi.com/DWn2MP5umsAromO78qyqoAsNpim4HqRYqxchAw/CFKryIHoLWU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74726" y="4656061"/>
            <a:ext cx="2736304" cy="1992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221" name="Picture 5" descr="C:\Users\Home\Desktop\2020-10-11_19-54-0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3720498"/>
            <a:ext cx="2448272" cy="28803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Home\Desktop\2020-10-11_19-57-0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980" y="1837807"/>
            <a:ext cx="2703373" cy="3960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sun9-19.userapi.com/VtnuMRbSYl63Agl-9m6bkSizS59ncgWyn7BfMw/92OHHIaeTkY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790" y="1573339"/>
            <a:ext cx="3456383" cy="3024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85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706" y="209028"/>
            <a:ext cx="767855" cy="767855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11" y="209028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69639" y="1114843"/>
            <a:ext cx="86080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Окружная акция </a:t>
            </a:r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«Души материнской свет» (10.11.2020- 30.11.2020</a:t>
            </a:r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)</a:t>
            </a:r>
            <a:endParaRPr lang="ru-RU" sz="24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87488" y="30086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</a:t>
            </a:r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Формирование и сохранение символов, традиций,</a:t>
            </a:r>
          </a:p>
          <a:p>
            <a:pPr algn="ctr"/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 ритуалов в родительском образовании взрослых </a:t>
            </a:r>
          </a:p>
          <a:p>
            <a:pPr algn="ctr"/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и детей в Краснокамском городском округе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32328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00" y="93034"/>
            <a:ext cx="2016225" cy="11037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0" y="1628800"/>
            <a:ext cx="2388242" cy="1512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42" y="1785926"/>
            <a:ext cx="2808312" cy="14966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767859"/>
            <a:ext cx="2643206" cy="1515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36" y="4214818"/>
            <a:ext cx="1312955" cy="2232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 descr="https://sun9-15.userapi.com/impf/dzqOzlc9AZHDX0hquUi1Y88TWauXLJFKt63n6A/b2l2kHM8BlE.jpg?size=1600x900&amp;quality=96&amp;proxy=1&amp;sign=3b2835815a656f86c19d03f159ff3568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540" y="3432550"/>
            <a:ext cx="2376264" cy="2160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sun9-19.userapi.com/impf/d33V4HP3ivlXlxVgKlOrBgBia7Wn9BlGGbALvw/POiIIOfujbI.jpg?size=1600x900&amp;quality=96&amp;proxy=1&amp;sign=58da1d56b87f6319fa8d7e2bf6a793b1&amp;type=albu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26" y="4214818"/>
            <a:ext cx="2167545" cy="21602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sun9-45.userapi.com/impg/S2-jBCzST9bz5lRSTwYJHjSUkvvpmpZwpbPhdQ/W7yz5d9VXK8.jpg?size=1600x1200&amp;quality=96&amp;proxy=1&amp;sign=d3a919c47e3be38f0fe78a7fee758bb6&amp;type=albu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272" y="3477684"/>
            <a:ext cx="2489700" cy="21151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ttps://sun9-8.userapi.com/impg/2_N9sjbtZ3O7GrdelAAiZRHXyeZNH21B7023xQ/CYJK7oluo88.jpg?size=1600x1200&amp;quality=96&amp;proxy=1&amp;sign=e45e6c947e0fbf311fcbd0166ca7e256&amp;type=albu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710" y="4214818"/>
            <a:ext cx="2711624" cy="21115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https://sun9-62.userapi.com/impg/Wi2VX8aGjRH5bECOq7qG3_jX22gUYpSltvLcrQ/RUzOd3SG9CM.jpg?size=1600x1200&amp;quality=96&amp;proxy=1&amp;sign=a6600e526862cbcf93ba1656e9c4aaa2&amp;type=album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453586" y="1857364"/>
            <a:ext cx="2476464" cy="18573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089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8706" y="209028"/>
            <a:ext cx="767855" cy="767855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11" y="209028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69639" y="1314378"/>
            <a:ext cx="86080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Окружная акция </a:t>
            </a:r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«Души материнской свет» (10.11.2020- 30.11.2020</a:t>
            </a:r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)</a:t>
            </a:r>
            <a:endParaRPr lang="ru-RU" sz="24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87488" y="30086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</a:t>
            </a:r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Формирование и сохранение символов, традиций,</a:t>
            </a:r>
          </a:p>
          <a:p>
            <a:pPr algn="ctr"/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 ритуалов в родительском образовании взрослых </a:t>
            </a:r>
          </a:p>
          <a:p>
            <a:pPr algn="ctr"/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и детей в Краснокамском городском округе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32328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00" y="93034"/>
            <a:ext cx="2016225" cy="11037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https://sun9-50.userapi.com/impg/gGCOO0nPswUPN3hCwGfZI2GU1iB78TcrZy7kRw/fsHq0AFGF5Y.jpg?size=811x1080&amp;quality=96&amp;proxy=1&amp;sign=780f219ebb9cfe9902f43730f2fc58e2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98" y="2493660"/>
            <a:ext cx="3286148" cy="22926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71.userapi.com/impg/LpY2FEBi--77Budzi95kZ8iFxEtYIKfJQzRfJA/O0a6A6tSL08.jpg?size=842x595&amp;quality=96&amp;proxy=1&amp;sign=fd600ae8d50e834491a4c39ff7d9dc03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50" y="1911702"/>
            <a:ext cx="2808312" cy="2160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un9-33.userapi.com/impg/4ABSPKSa8IdOUp0micZau4-mTRGqIdbtKKjrBA/pLGNsxyZlDY.jpg?size=1080x1080&amp;quality=96&amp;proxy=1&amp;sign=23c53a84695345e80f28b534c5b00549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12" y="4286256"/>
            <a:ext cx="2880320" cy="2160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9728" y="14590240"/>
            <a:ext cx="48768000" cy="3448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12" y="2338050"/>
            <a:ext cx="3384376" cy="2448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655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8706" y="209028"/>
            <a:ext cx="767855" cy="767855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11" y="209028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69639" y="1314378"/>
            <a:ext cx="86080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Окружная акция </a:t>
            </a:r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«Души материнской свет» (10.11.2020- 30.11.2020</a:t>
            </a:r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)</a:t>
            </a:r>
            <a:endParaRPr lang="ru-RU" sz="24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87488" y="30086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</a:t>
            </a:r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Формирование и сохранение символов, традиций,</a:t>
            </a:r>
          </a:p>
          <a:p>
            <a:pPr algn="ctr"/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 ритуалов в родительском образовании взрослых </a:t>
            </a:r>
          </a:p>
          <a:p>
            <a:pPr algn="ctr"/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и детей в Краснокамском городском округе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32328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00" y="93034"/>
            <a:ext cx="2016225" cy="11037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9728" y="14590240"/>
            <a:ext cx="48768000" cy="3448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СЧЕТЧИКОВА Н.Г\РОДИТЕЛЬСКОЕ ОБРАЗОВАНИЕ\АКЦИИ 2020\Души материнской свет\ОТЧЕТЫ\СПОРТ\IMG_20201130_18294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58" y="2000240"/>
            <a:ext cx="3744417" cy="2808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36" y="3429000"/>
            <a:ext cx="1800200" cy="27363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900" y="3643314"/>
            <a:ext cx="1872208" cy="2620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52" y="2000240"/>
            <a:ext cx="2502932" cy="27860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304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706" y="209028"/>
            <a:ext cx="767855" cy="767855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11" y="209028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15480" y="1196750"/>
            <a:ext cx="98650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Окружная акция </a:t>
            </a:r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«День добрых рук и добрых глаз» (25.10.2020- 31.10.2020</a:t>
            </a:r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)</a:t>
            </a:r>
            <a:endParaRPr lang="ru-RU" sz="24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87488" y="30086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</a:t>
            </a:r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Формирование и сохранение символов, традиций,</a:t>
            </a:r>
          </a:p>
          <a:p>
            <a:pPr algn="ctr"/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 ритуалов в родительском образовании взрослых </a:t>
            </a:r>
          </a:p>
          <a:p>
            <a:pPr algn="ctr"/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и детей в Краснокамском городском округе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32328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00" y="93034"/>
            <a:ext cx="2016225" cy="1103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https://sun9-41.userapi.com/impg/UgAf9aBBUUdKIrxsPRLwwZRkeIfKrlCJhh_cDQ/RV-nPncjg30.jpg?size=2048x1536&amp;quality=96&amp;proxy=1&amp;sign=37dce7f37ffb2c9cfa820e0959440fd2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25" y="1772816"/>
            <a:ext cx="4117086" cy="3312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51.userapi.com/impg/41chxEFdZ25t5qecJVtoO40kIYA257oaCOX6sQ/7wkcrfRMkfA.jpg?size=1200x1600&amp;quality=96&amp;proxy=1&amp;sign=46f18f7d53c0620b67575575bd9b403f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884" y="2420888"/>
            <a:ext cx="2592288" cy="3240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sun9-10.userapi.com/impg/AJFJ8674DPeBpIBQ_1n4e3clgMMFvw76qcg6Wg/W--ehUVXWio.jpg?size=1600x1200&amp;quality=96&amp;proxy=1&amp;sign=2facb50a7e48c715535c96bb32fafa32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0" y="3188382"/>
            <a:ext cx="4176464" cy="35264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75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/>
          <p:cNvSpPr/>
          <p:nvPr/>
        </p:nvSpPr>
        <p:spPr>
          <a:xfrm>
            <a:off x="3621505" y="1211169"/>
            <a:ext cx="4269147" cy="1479885"/>
          </a:xfrm>
          <a:prstGeom prst="rect">
            <a:avLst/>
          </a:prstGeom>
          <a:pattFill prst="lgGrid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57 961 чел. </a:t>
            </a:r>
            <a:r>
              <a:rPr lang="ru-RU" b="1" dirty="0" smtClean="0">
                <a:solidFill>
                  <a:schemeClr val="accent1"/>
                </a:solidFill>
                <a:latin typeface="Cambria" pitchFamily="18" charset="0"/>
                <a:ea typeface="Cambria" pitchFamily="18" charset="0"/>
              </a:rPr>
              <a:t>– городское население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15 585 чел. </a:t>
            </a:r>
            <a:r>
              <a:rPr lang="ru-RU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– </a:t>
            </a:r>
            <a:r>
              <a:rPr lang="ru-RU" b="1" dirty="0" smtClean="0">
                <a:solidFill>
                  <a:schemeClr val="accent1"/>
                </a:solidFill>
                <a:latin typeface="Cambria" pitchFamily="18" charset="0"/>
                <a:ea typeface="Cambria" pitchFamily="18" charset="0"/>
              </a:rPr>
              <a:t>сельское население 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33 734 </a:t>
            </a:r>
            <a:r>
              <a:rPr lang="ru-RU" b="1" dirty="0" smtClean="0">
                <a:solidFill>
                  <a:schemeClr val="accent1"/>
                </a:solidFill>
                <a:latin typeface="Cambria" pitchFamily="18" charset="0"/>
                <a:ea typeface="Cambria" pitchFamily="18" charset="0"/>
              </a:rPr>
              <a:t>– мужчин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40 098 </a:t>
            </a:r>
            <a:r>
              <a:rPr lang="ru-RU" b="1" dirty="0" smtClean="0">
                <a:solidFill>
                  <a:schemeClr val="accent1"/>
                </a:solidFill>
                <a:latin typeface="Cambria" pitchFamily="18" charset="0"/>
                <a:ea typeface="Cambria" pitchFamily="18" charset="0"/>
              </a:rPr>
              <a:t>– женщин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74</a:t>
            </a:r>
            <a:r>
              <a:rPr lang="ru-RU" b="1" dirty="0" smtClean="0">
                <a:solidFill>
                  <a:srgbClr val="506E94">
                    <a:lumMod val="75000"/>
                  </a:srgbClr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ru-RU" b="1" dirty="0" smtClean="0">
                <a:solidFill>
                  <a:schemeClr val="accent1"/>
                </a:solidFill>
                <a:latin typeface="Cambria" pitchFamily="18" charset="0"/>
                <a:ea typeface="Cambria" pitchFamily="18" charset="0"/>
              </a:rPr>
              <a:t>– населенных пункта</a:t>
            </a:r>
            <a:endParaRPr lang="ru-RU" dirty="0">
              <a:solidFill>
                <a:schemeClr val="accent1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3924" y="142248"/>
            <a:ext cx="8560495" cy="47114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rgbClr val="C00000"/>
              </a:solidFill>
            </a:endParaRPr>
          </a:p>
          <a:p>
            <a:pPr lvl="0" algn="ctr"/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КРАСНОКАМСКИЙ   ГОРОДСКОЙ   ОКРУГ</a:t>
            </a:r>
          </a:p>
          <a:p>
            <a:pPr algn="ctr"/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621505" y="5985430"/>
            <a:ext cx="49890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accent1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Всего  несовершеннолетних от 0 до 18 лет 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925710" y="6356351"/>
            <a:ext cx="4684890" cy="15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rot="5400000">
            <a:off x="8483691" y="6477701"/>
            <a:ext cx="253023" cy="79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8610600" y="6610962"/>
            <a:ext cx="1589367" cy="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rot="16200000" flipV="1">
            <a:off x="9368606" y="6507117"/>
            <a:ext cx="200539" cy="79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https://cdn4.vectorstock.com/i/1000x1000/24/03/little-baby-vector-2012403.jpg"/>
          <p:cNvPicPr>
            <a:picLocks noChangeAspect="1" noChangeArrowheads="1"/>
          </p:cNvPicPr>
          <p:nvPr/>
        </p:nvPicPr>
        <p:blipFill>
          <a:blip r:embed="rId2" cstate="print"/>
          <a:srcRect b="8551"/>
          <a:stretch>
            <a:fillRect/>
          </a:stretch>
        </p:blipFill>
        <p:spPr bwMode="auto">
          <a:xfrm>
            <a:off x="8786949" y="5554490"/>
            <a:ext cx="1363053" cy="1053296"/>
          </a:xfrm>
          <a:prstGeom prst="rect">
            <a:avLst/>
          </a:prstGeom>
          <a:noFill/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10199168" y="6351586"/>
            <a:ext cx="1563670" cy="15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rot="16200000" flipV="1">
            <a:off x="10072263" y="6483258"/>
            <a:ext cx="254611" cy="79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10199168" y="5822472"/>
            <a:ext cx="17188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17 813</a:t>
            </a:r>
            <a:endParaRPr lang="ru-RU" sz="3200" b="1" dirty="0">
              <a:solidFill>
                <a:srgbClr val="C0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60467" y="1760229"/>
            <a:ext cx="1602259" cy="915135"/>
          </a:xfrm>
          <a:prstGeom prst="rect">
            <a:avLst/>
          </a:prstGeom>
          <a:pattFill prst="lgGrid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ru-RU" dirty="0" smtClean="0">
                <a:solidFill>
                  <a:srgbClr val="506E94">
                    <a:lumMod val="75000"/>
                  </a:srgbClr>
                </a:solidFill>
              </a:rPr>
              <a:t/>
            </a:r>
            <a:br>
              <a:rPr lang="ru-RU" dirty="0" smtClean="0">
                <a:solidFill>
                  <a:srgbClr val="506E94">
                    <a:lumMod val="75000"/>
                  </a:srgbClr>
                </a:solidFill>
              </a:rPr>
            </a:br>
            <a:r>
              <a:rPr lang="ru-RU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73 262 чел. – </a:t>
            </a:r>
            <a:r>
              <a:rPr lang="ru-RU" b="1" dirty="0" smtClean="0">
                <a:solidFill>
                  <a:schemeClr val="accent1"/>
                </a:solidFill>
                <a:latin typeface="Cambria" pitchFamily="18" charset="0"/>
                <a:ea typeface="Cambria" pitchFamily="18" charset="0"/>
              </a:rPr>
              <a:t>численность населения</a:t>
            </a:r>
          </a:p>
        </p:txBody>
      </p:sp>
      <p:pic>
        <p:nvPicPr>
          <p:cNvPr id="25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28203" y="2846344"/>
            <a:ext cx="824339" cy="599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283925" y="3558261"/>
            <a:ext cx="4624960" cy="1996229"/>
          </a:xfrm>
          <a:prstGeom prst="rect">
            <a:avLst/>
          </a:prstGeom>
          <a:pattFill prst="lgGrid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 smtClean="0">
              <a:solidFill>
                <a:srgbClr val="C00000"/>
              </a:solidFill>
            </a:endParaRPr>
          </a:p>
          <a:p>
            <a:endParaRPr lang="ru-RU" b="1" dirty="0" smtClean="0">
              <a:solidFill>
                <a:srgbClr val="506E94">
                  <a:lumMod val="75000"/>
                </a:srgbClr>
              </a:solidFill>
            </a:endParaRPr>
          </a:p>
          <a:p>
            <a:r>
              <a:rPr lang="ru-RU" b="1" dirty="0" smtClean="0">
                <a:solidFill>
                  <a:schemeClr val="accent1"/>
                </a:solidFill>
                <a:latin typeface="Cambria" pitchFamily="18" charset="0"/>
                <a:ea typeface="Cambria" pitchFamily="18" charset="0"/>
              </a:rPr>
              <a:t>многодетные семьи 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- </a:t>
            </a:r>
            <a:r>
              <a:rPr lang="ru-RU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973</a:t>
            </a:r>
          </a:p>
          <a:p>
            <a:r>
              <a:rPr lang="ru-RU" b="1" dirty="0" smtClean="0">
                <a:solidFill>
                  <a:schemeClr val="accent1"/>
                </a:solidFill>
                <a:latin typeface="Cambria" pitchFamily="18" charset="0"/>
                <a:ea typeface="Cambria" pitchFamily="18" charset="0"/>
              </a:rPr>
              <a:t>приёмные семьи 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– </a:t>
            </a:r>
            <a:r>
              <a:rPr lang="ru-RU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25 </a:t>
            </a:r>
          </a:p>
          <a:p>
            <a:r>
              <a:rPr lang="ru-RU" b="1" dirty="0" smtClean="0">
                <a:solidFill>
                  <a:schemeClr val="accent1"/>
                </a:solidFill>
                <a:latin typeface="Cambria" pitchFamily="18" charset="0"/>
                <a:ea typeface="Cambria" pitchFamily="18" charset="0"/>
              </a:rPr>
              <a:t>в них детей сирот 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– </a:t>
            </a:r>
            <a:r>
              <a:rPr lang="ru-RU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75 </a:t>
            </a:r>
          </a:p>
          <a:p>
            <a:endParaRPr lang="ru-RU" b="1" dirty="0" smtClean="0">
              <a:solidFill>
                <a:srgbClr val="C00000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ru-RU" b="1" dirty="0" smtClean="0">
                <a:solidFill>
                  <a:schemeClr val="accent1"/>
                </a:solidFill>
                <a:latin typeface="Cambria" pitchFamily="18" charset="0"/>
                <a:ea typeface="Cambria" pitchFamily="18" charset="0"/>
              </a:rPr>
              <a:t>Опека: </a:t>
            </a:r>
            <a:r>
              <a:rPr lang="ru-RU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289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ru-RU" b="1" dirty="0" smtClean="0">
                <a:solidFill>
                  <a:schemeClr val="accent1"/>
                </a:solidFill>
                <a:latin typeface="Cambria" pitchFamily="18" charset="0"/>
                <a:ea typeface="Cambria" pitchFamily="18" charset="0"/>
              </a:rPr>
              <a:t>детей  в </a:t>
            </a:r>
            <a:r>
              <a:rPr lang="ru-RU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214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ru-RU" b="1" dirty="0" smtClean="0">
                <a:solidFill>
                  <a:schemeClr val="accent1"/>
                </a:solidFill>
                <a:latin typeface="Cambria" pitchFamily="18" charset="0"/>
                <a:ea typeface="Cambria" pitchFamily="18" charset="0"/>
              </a:rPr>
              <a:t>семьях</a:t>
            </a:r>
          </a:p>
          <a:p>
            <a:r>
              <a:rPr lang="ru-RU" b="1" dirty="0" smtClean="0">
                <a:solidFill>
                  <a:schemeClr val="accent1"/>
                </a:solidFill>
                <a:latin typeface="Cambria" pitchFamily="18" charset="0"/>
                <a:ea typeface="Cambria" pitchFamily="18" charset="0"/>
              </a:rPr>
              <a:t>ЦПД: </a:t>
            </a:r>
            <a:r>
              <a:rPr lang="ru-RU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35 </a:t>
            </a:r>
            <a:r>
              <a:rPr lang="ru-RU" b="1" dirty="0" smtClean="0">
                <a:solidFill>
                  <a:schemeClr val="accent1"/>
                </a:solidFill>
                <a:latin typeface="Cambria" pitchFamily="18" charset="0"/>
                <a:ea typeface="Cambria" pitchFamily="18" charset="0"/>
              </a:rPr>
              <a:t>детей со статусом сироты</a:t>
            </a:r>
            <a:endParaRPr lang="ru-RU" b="1" dirty="0" smtClean="0">
              <a:solidFill>
                <a:schemeClr val="accent1"/>
              </a:solidFill>
            </a:endParaRPr>
          </a:p>
          <a:p>
            <a:endParaRPr lang="ru-RU" b="1" dirty="0" smtClean="0">
              <a:solidFill>
                <a:srgbClr val="506E94">
                  <a:lumMod val="75000"/>
                </a:srgbClr>
              </a:solidFill>
            </a:endParaRPr>
          </a:p>
          <a:p>
            <a:r>
              <a:rPr lang="ru-RU" b="1" dirty="0" smtClean="0">
                <a:solidFill>
                  <a:srgbClr val="506E94">
                    <a:lumMod val="75000"/>
                  </a:srgbClr>
                </a:solidFill>
              </a:rPr>
              <a:t> </a:t>
            </a:r>
            <a:endParaRPr lang="ru-RU" b="1" dirty="0">
              <a:solidFill>
                <a:srgbClr val="506E94">
                  <a:lumMod val="75000"/>
                </a:srgb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60467" y="1421089"/>
            <a:ext cx="1602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/>
                </a:solidFill>
                <a:latin typeface="Cambria" pitchFamily="18" charset="0"/>
                <a:ea typeface="Cambria" pitchFamily="18" charset="0"/>
              </a:rPr>
              <a:t>Демография</a:t>
            </a:r>
            <a:endParaRPr lang="ru-RU" b="1" dirty="0">
              <a:solidFill>
                <a:schemeClr val="accent1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8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544709" y="1962776"/>
            <a:ext cx="1031010" cy="599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817112"/>
            <a:ext cx="3938646" cy="4799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640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706" y="209028"/>
            <a:ext cx="767855" cy="767855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11" y="209028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15480" y="1196750"/>
            <a:ext cx="98650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Окружная акция </a:t>
            </a:r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«Новогодние семейные традиции» (декабрь 2020)</a:t>
            </a:r>
            <a:endParaRPr lang="ru-RU" sz="24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87488" y="30086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</a:t>
            </a:r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Формирование и сохранение символов, традиций,</a:t>
            </a:r>
          </a:p>
          <a:p>
            <a:pPr algn="ctr"/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 ритуалов в родительском образовании взрослых </a:t>
            </a:r>
          </a:p>
          <a:p>
            <a:pPr algn="ctr"/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и детей в Краснокамском городском округе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32328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00" y="93034"/>
            <a:ext cx="2016225" cy="1103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https://sun9-61.userapi.com/impg/nm3ZG_DC3P9N1DDOa84nLB8foq-JlvkqWaRRjQ/_BCQdHlOEu4.jpg?size=591x820&amp;quality=96&amp;proxy=1&amp;sign=33236e2fb1de714efdbbef1e8d57e80b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36" y="1643050"/>
            <a:ext cx="3685042" cy="50762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0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706" y="209028"/>
            <a:ext cx="767855" cy="767855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11" y="209028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15480" y="1071546"/>
            <a:ext cx="98650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Окружная акция </a:t>
            </a:r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«Новогодние семейные традиции» (декабрь 2020)</a:t>
            </a:r>
          </a:p>
          <a:p>
            <a:pPr algn="ctr"/>
            <a:r>
              <a:rPr lang="ru-RU" sz="2000" b="1" dirty="0" err="1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Онлайн</a:t>
            </a:r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цикл </a:t>
            </a:r>
            <a:r>
              <a:rPr lang="en-US" sz="20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#</a:t>
            </a:r>
            <a:r>
              <a:rPr lang="ru-RU" sz="2000" b="1" dirty="0" err="1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Зимние_сказки_в_семейном_кругу</a:t>
            </a:r>
            <a:endParaRPr lang="ru-RU" sz="24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87488" y="30086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</a:t>
            </a:r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Формирование и сохранение символов, традиций,</a:t>
            </a:r>
          </a:p>
          <a:p>
            <a:pPr algn="ctr"/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 ритуалов в родительском образовании взрослых </a:t>
            </a:r>
          </a:p>
          <a:p>
            <a:pPr algn="ctr"/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и детей в Краснокамском городском округе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32328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/>
          <a:srcRect l="46094" t="11111" r="25390" b="6944"/>
          <a:stretch>
            <a:fillRect/>
          </a:stretch>
        </p:blipFill>
        <p:spPr bwMode="auto">
          <a:xfrm>
            <a:off x="166646" y="1785914"/>
            <a:ext cx="2695887" cy="43577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 l="45313" t="18750" r="25390" b="19444"/>
          <a:stretch>
            <a:fillRect/>
          </a:stretch>
        </p:blipFill>
        <p:spPr bwMode="auto">
          <a:xfrm>
            <a:off x="3167042" y="1857364"/>
            <a:ext cx="2528424" cy="30003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rcRect l="46094" t="16667" r="25781" b="5555"/>
          <a:stretch>
            <a:fillRect/>
          </a:stretch>
        </p:blipFill>
        <p:spPr bwMode="auto">
          <a:xfrm>
            <a:off x="9024958" y="1857364"/>
            <a:ext cx="2939172" cy="45720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/>
          <a:srcRect l="47266" t="16667" r="24218" b="2083"/>
          <a:stretch>
            <a:fillRect/>
          </a:stretch>
        </p:blipFill>
        <p:spPr bwMode="auto">
          <a:xfrm>
            <a:off x="6524628" y="1857364"/>
            <a:ext cx="2184055" cy="35004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/>
          <a:srcRect l="46094" t="12500" r="25781" b="35416"/>
          <a:stretch>
            <a:fillRect/>
          </a:stretch>
        </p:blipFill>
        <p:spPr bwMode="auto">
          <a:xfrm>
            <a:off x="4738678" y="4327904"/>
            <a:ext cx="2428892" cy="2530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470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706" y="209028"/>
            <a:ext cx="767855" cy="767855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11" y="209028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32633" y="1002343"/>
            <a:ext cx="99479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                 </a:t>
            </a:r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                 краевое физкультурное мероприятие </a:t>
            </a:r>
          </a:p>
          <a:p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                  </a:t>
            </a:r>
            <a:r>
              <a:rPr lang="ru-RU" sz="28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«Предновогодний семейный марафон»</a:t>
            </a:r>
            <a:endParaRPr lang="ru-RU" sz="32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87488" y="30086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</a:t>
            </a:r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Формирование и сохранение символов, традиций,</a:t>
            </a:r>
          </a:p>
          <a:p>
            <a:pPr algn="ctr"/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 ритуалов в родительском образовании взрослых </a:t>
            </a:r>
          </a:p>
          <a:p>
            <a:pPr algn="ctr"/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и детей в Краснокамском городском округе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32328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https://sun9-10.userapi.com/impg/3X8PDJizjedPrYHMrRSgBy11DX4EWSN9emgFVQ/dfZA7hi0beo.jpg?size=1600x1200&amp;quality=96&amp;proxy=1&amp;sign=3950bd3ede925ad22eced17a6af95eaf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22" y="1785926"/>
            <a:ext cx="2350551" cy="180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un9-32.userapi.com/impg/ANrQvXVrcHMANlxNfLRwQDSXevSNVhn98LinOw/l3WUNmUUvb8.jpg?size=1600x1200&amp;quality=96&amp;proxy=1&amp;sign=04494daa6dccbf4031d8a8e3ee6fa3dc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28" y="2000495"/>
            <a:ext cx="2880320" cy="20714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sun9-41.userapi.com/impg/EY5eK8qQ3DXafx3CUa8U7bOa8-WthRCdFrd22g/1-MYRRVtHmQ.jpg?size=1600x1200&amp;quality=96&amp;proxy=1&amp;sign=d12586c081b716a0c90485fa339aef0c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2" y="1999398"/>
            <a:ext cx="2643776" cy="21057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s://sun9-35.userapi.com/impg/cENxa6K4WlIC6hQ87cbfhHWP4kMsCsxluMTc5w/fXavoQCIr80.jpg?size=1600x1200&amp;quality=96&amp;proxy=1&amp;sign=af4cd756ab3419ab612a3c141d445484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12" y="4357694"/>
            <a:ext cx="2880320" cy="2232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s://sun9-25.userapi.com/impg/ikarZ5zk75VN56QxHaK8bWTviQJMPSmc9Tg9Bw/h_XV3aF-nS0.jpg?size=1600x1200&amp;quality=96&amp;proxy=1&amp;sign=d765e3cdce23be1208dd23bb44fcb6b0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6" y="4357694"/>
            <a:ext cx="3077054" cy="21644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https://sun9-20.userapi.com/impg/OdLKvXyS2c3RPVwcyIyQklOYKjbmJfNYiw12nw/dnRwKarVP94.jpg?size=1600x1200&amp;quality=96&amp;proxy=1&amp;sign=871f57e562b6ce8aa3cf557486606435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834" y="1785926"/>
            <a:ext cx="2592288" cy="20261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 descr="https://sun9-9.userapi.com/impg/oRVsESYF8qeKCQJpWniEdwTV-oJOkCfU_e4Xiw/6j6tlAfB-ZM.jpg?size=1600x1200&amp;quality=96&amp;proxy=1&amp;sign=75852e00386543e9e4d60a22c3eafc68&amp;type=albu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78" y="4214818"/>
            <a:ext cx="2664296" cy="21644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05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2159" y="245580"/>
            <a:ext cx="767855" cy="767855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1045" y="256843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91532" y="219161"/>
            <a:ext cx="733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Семейный </a:t>
            </a:r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клуб, как перспективная и    </a:t>
            </a:r>
          </a:p>
          <a:p>
            <a:pPr algn="ctr"/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эффективная форма работы с родителями</a:t>
            </a:r>
            <a:endParaRPr lang="ru-RU" sz="2800" b="1" i="1" dirty="0">
              <a:solidFill>
                <a:srgbClr val="F1412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28902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03512" y="938984"/>
            <a:ext cx="97627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endParaRPr lang="ru-RU" sz="20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lvl="0" algn="ctr"/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В 2020 году на </a:t>
            </a:r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территории Краснокамского городского округа действуют </a:t>
            </a:r>
          </a:p>
          <a:p>
            <a:pPr lvl="0" algn="ctr"/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41 </a:t>
            </a:r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семейный </a:t>
            </a:r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клуб (в 2019 году 23 клуба), </a:t>
            </a:r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в том числе: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2</a:t>
            </a:r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4 </a:t>
            </a:r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семейных клуба в учреждениях образования </a:t>
            </a:r>
            <a:endParaRPr lang="ru-RU" sz="2000" b="1" dirty="0" smtClean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17 </a:t>
            </a:r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семейных клубов в учреждениях </a:t>
            </a:r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культуры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организован Совет отцов в Центральной детской библиотеке  им. П.П. Бажова. </a:t>
            </a:r>
            <a:endParaRPr lang="ru-RU" sz="20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pic>
        <p:nvPicPr>
          <p:cNvPr id="3079" name="Picture 7" descr="https://sun9-59.userapi.com/c855120/v855120276/15239f/wiq9u2OSG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70" y="4429132"/>
            <a:ext cx="2145031" cy="23054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ttps://sun9-46.userapi.com/c855120/v855120276/152396/LyrTLpBPoEI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7" t="4944" r="13225" b="19240"/>
          <a:stretch/>
        </p:blipFill>
        <p:spPr bwMode="auto">
          <a:xfrm>
            <a:off x="5953124" y="3286124"/>
            <a:ext cx="2232248" cy="180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8" r="7960"/>
          <a:stretch>
            <a:fillRect/>
          </a:stretch>
        </p:blipFill>
        <p:spPr bwMode="auto">
          <a:xfrm>
            <a:off x="8810644" y="3339346"/>
            <a:ext cx="2428892" cy="15241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https://sun9-63.userapi.com/d-s6rdHotndQ_SmrWqexhYl4dPSgxETfZX5XMQ/ROYCiorQlr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" t="11143" r="1030" b="7039"/>
          <a:stretch/>
        </p:blipFill>
        <p:spPr bwMode="auto">
          <a:xfrm>
            <a:off x="309522" y="3286124"/>
            <a:ext cx="3168352" cy="1944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382016" y="5143512"/>
            <a:ext cx="3568849" cy="16129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814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446" y="245579"/>
            <a:ext cx="767855" cy="767855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520" y="321528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09720" y="351518"/>
            <a:ext cx="83722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</a:t>
            </a:r>
            <a:r>
              <a:rPr lang="ru-RU" sz="24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С</a:t>
            </a:r>
            <a:r>
              <a:rPr lang="ru-RU" sz="20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отрудничество </a:t>
            </a:r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с религиозными </a:t>
            </a:r>
            <a:r>
              <a:rPr lang="ru-RU" sz="20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конфессиями обогащает содержание </a:t>
            </a:r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работы по родительскому образованию </a:t>
            </a:r>
            <a:endParaRPr lang="ru-RU" sz="2000" b="1" i="1" dirty="0" smtClean="0">
              <a:solidFill>
                <a:srgbClr val="F1412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взрослых </a:t>
            </a:r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и детей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90" y="193587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1" y="1568061"/>
            <a:ext cx="3797040" cy="50688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1240174"/>
            <a:ext cx="4689395" cy="35170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95736" y="3643314"/>
            <a:ext cx="4402427" cy="29252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96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2159" y="245580"/>
            <a:ext cx="767855" cy="767855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1045" y="256843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91532" y="219161"/>
            <a:ext cx="733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Взаимодействие с общественными организациями </a:t>
            </a:r>
            <a:endParaRPr lang="ru-RU" sz="2800" b="1" i="1" dirty="0">
              <a:solidFill>
                <a:srgbClr val="F1412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28902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67608" y="908720"/>
            <a:ext cx="78809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Совет женщин и солдатских матерей,  Всероссийское общество инвалидов, ОО «Конфетти», Фонд «Территория Успеха», Фонд «Жизненная позиция», АНО инклюзивного воспитания «Вместе»</a:t>
            </a:r>
          </a:p>
          <a:p>
            <a:pPr lvl="0" algn="ctr"/>
            <a:r>
              <a:rPr lang="ru-RU" sz="16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(семейные ярмарки, велопробеги, турпоходы, «чистые игры», праздники, Дни семьи, семейные экскурсии, спортивные соревнования и спартакиады)</a:t>
            </a:r>
          </a:p>
          <a:p>
            <a:pPr lvl="0" algn="ctr"/>
            <a:endParaRPr lang="ru-RU" sz="20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/>
          <a:srcRect r="65835" b="112"/>
          <a:stretch/>
        </p:blipFill>
        <p:spPr>
          <a:xfrm>
            <a:off x="407368" y="1412776"/>
            <a:ext cx="1771911" cy="38164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8729" y="2749803"/>
            <a:ext cx="2027189" cy="41529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/>
          <a:srcRect l="2328" t="3917"/>
          <a:stretch/>
        </p:blipFill>
        <p:spPr>
          <a:xfrm>
            <a:off x="4529683" y="3140968"/>
            <a:ext cx="7098378" cy="35326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2658" y="5377579"/>
            <a:ext cx="2376071" cy="13855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475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2159" y="245580"/>
            <a:ext cx="767855" cy="767855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1045" y="256843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07568" y="105969"/>
            <a:ext cx="82089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Совещания </a:t>
            </a:r>
            <a:r>
              <a:rPr lang="ru-RU" sz="2400" b="1" i="1" dirty="0" err="1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ТОСов</a:t>
            </a:r>
            <a:r>
              <a:rPr lang="ru-RU" sz="24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населенных пунктов о важности и </a:t>
            </a:r>
            <a:r>
              <a:rPr lang="ru-RU" sz="24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нужности родительского </a:t>
            </a:r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образования в жизни человека, </a:t>
            </a:r>
            <a:r>
              <a:rPr lang="ru-RU" sz="24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семьи</a:t>
            </a:r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и общества</a:t>
            </a:r>
            <a:endParaRPr lang="ru-RU" sz="2400" b="1" i="1" dirty="0">
              <a:solidFill>
                <a:srgbClr val="F1412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28902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1628632"/>
            <a:ext cx="4205858" cy="27108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59" y="1584796"/>
            <a:ext cx="4266061" cy="26362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0" y="4077072"/>
            <a:ext cx="3602142" cy="25214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718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2159" y="245580"/>
            <a:ext cx="767855" cy="767855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1045" y="256843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91532" y="219161"/>
            <a:ext cx="733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Высадка саженцев семьями</a:t>
            </a:r>
            <a:endParaRPr lang="ru-RU" sz="2800" b="1" i="1" dirty="0">
              <a:solidFill>
                <a:srgbClr val="F1412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28902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9252" y="897266"/>
            <a:ext cx="7880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В рамках акций </a:t>
            </a:r>
            <a:r>
              <a:rPr lang="en-US" sz="20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#</a:t>
            </a:r>
            <a:r>
              <a:rPr lang="ru-RU" sz="2000" b="1" dirty="0" err="1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СадПамяти</a:t>
            </a:r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активные семьи </a:t>
            </a:r>
            <a:r>
              <a:rPr lang="ru-RU" sz="2000" b="1" dirty="0" err="1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ТОСов</a:t>
            </a:r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приняли участие  в высадке саженцев во дворах, парках, скверах</a:t>
            </a:r>
            <a:endParaRPr lang="ru-RU" sz="1600" b="1" dirty="0" smtClean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lvl="0" algn="ctr"/>
            <a:endParaRPr lang="ru-RU" sz="20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2996952"/>
            <a:ext cx="2733451" cy="35822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068" y="3212976"/>
            <a:ext cx="2673418" cy="35010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017" y="1764690"/>
            <a:ext cx="2590753" cy="3456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728" y="1756565"/>
            <a:ext cx="2598382" cy="34645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322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7696" y="245580"/>
            <a:ext cx="767855" cy="767855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512" y="267271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92722" y="1114843"/>
            <a:ext cx="10619901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В целях формирования у взрослых и детей потребности в родительском образовании на территории Краснокамского городского округа в течение года организовываются и проводятся:</a:t>
            </a:r>
          </a:p>
          <a:p>
            <a:pPr algn="ctr"/>
            <a:endParaRPr lang="ru-RU" sz="20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уроки и тренинги по теме семейной любви;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тематические общешкольные родительские собрания;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работа родительских активов;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окружные акции;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выездные заседания КДН и ЗП;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заседания Совета отцов при ЦДБ им. П.П. Бажова;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работа семейных клубов и школы для беременных;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спортивные семейные мероприятия;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выставки семейных творческих работ;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размещаются на сайтах и в уголках для родителей методические рекомендации и опыт работы по родительскому образованию.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20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ru-RU" sz="24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ü"/>
            </a:pPr>
            <a:endParaRPr lang="ru-RU" sz="28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ü"/>
            </a:pPr>
            <a:endParaRPr lang="ru-RU" sz="28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72795" y="371642"/>
            <a:ext cx="7220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«Сохраним  семью – сбережём Россию»</a:t>
            </a:r>
            <a:endParaRPr lang="ru-RU" sz="28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92179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747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5539" y="285729"/>
            <a:ext cx="767855" cy="767855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7" y="220120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69640" y="1114843"/>
            <a:ext cx="555049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ПОДВЕДЕНЫ ИТОГИ краевого конкурса «Отличники детства».</a:t>
            </a:r>
          </a:p>
          <a:p>
            <a:pPr algn="just"/>
            <a:r>
              <a:rPr lang="ru-RU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Из 34 педагогических коллективов края, заявившихся на конкурс, коллектив структурного подразделения «Детский сад» МБОУ «Стряпунинская СОШ» Краснокамского городского округа вошел в число лучших! Номинация «Учимся быть родителями».</a:t>
            </a:r>
            <a:endParaRPr lang="ru-RU" sz="20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r>
              <a:rPr lang="ru-RU" sz="24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</a:p>
          <a:p>
            <a:endParaRPr lang="ru-RU" sz="24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19536" y="193588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</a:t>
            </a:r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«ОТЛИЧНИКИ ДЕТСТВА» </a:t>
            </a:r>
          </a:p>
          <a:p>
            <a:pPr algn="ctr"/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Краснокамского городского округа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193587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 l="33984" t="13194" r="37891" b="9027"/>
          <a:stretch>
            <a:fillRect/>
          </a:stretch>
        </p:blipFill>
        <p:spPr bwMode="auto">
          <a:xfrm>
            <a:off x="8108392" y="1093387"/>
            <a:ext cx="3240360" cy="5308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51" y="3356320"/>
            <a:ext cx="2670177" cy="17267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 descr="C:\Users\Sad\AppData\Local\Temp\Rar$DIa5044.3222\DSCF5337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43"/>
          <a:stretch/>
        </p:blipFill>
        <p:spPr bwMode="auto">
          <a:xfrm>
            <a:off x="5051883" y="3445344"/>
            <a:ext cx="2520281" cy="17366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C:\Users\Sad\AppData\Local\Temp\Rar$DIa5044.17102\DSCF5329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33"/>
          <a:stretch/>
        </p:blipFill>
        <p:spPr bwMode="auto">
          <a:xfrm>
            <a:off x="2674150" y="4916971"/>
            <a:ext cx="2808312" cy="16766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8082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79424" y="503846"/>
            <a:ext cx="5333717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accent1"/>
                </a:solidFill>
              </a:rPr>
              <a:t>Основой деятельности </a:t>
            </a:r>
            <a:r>
              <a:rPr lang="ru-RU" sz="1600" b="1" dirty="0" err="1">
                <a:solidFill>
                  <a:schemeClr val="accent1"/>
                </a:solidFill>
              </a:rPr>
              <a:t>КДНиЗП</a:t>
            </a:r>
            <a:r>
              <a:rPr lang="ru-RU" sz="1600" b="1" dirty="0">
                <a:solidFill>
                  <a:schemeClr val="accent1"/>
                </a:solidFill>
              </a:rPr>
              <a:t> является Постановление </a:t>
            </a:r>
            <a:r>
              <a:rPr lang="ru-RU" sz="1600" b="1" dirty="0" err="1">
                <a:solidFill>
                  <a:schemeClr val="accent1"/>
                </a:solidFill>
              </a:rPr>
              <a:t>КДНиЗП</a:t>
            </a:r>
            <a:r>
              <a:rPr lang="ru-RU" sz="1600" b="1" dirty="0">
                <a:solidFill>
                  <a:schemeClr val="accent1"/>
                </a:solidFill>
              </a:rPr>
              <a:t> Пермского края от 12.10.2017 года № </a:t>
            </a:r>
            <a:r>
              <a:rPr lang="ru-RU" sz="1600" b="1" dirty="0" smtClean="0">
                <a:solidFill>
                  <a:schemeClr val="accent1"/>
                </a:solidFill>
              </a:rPr>
              <a:t>15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b="1" dirty="0">
              <a:solidFill>
                <a:schemeClr val="accent1"/>
              </a:solidFill>
              <a:latin typeface="yandex-sans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accent1"/>
                </a:solidFill>
              </a:rPr>
              <a:t>Постановлением  администрации Краснокамского городского округа от 02.03.2020 №112-п создана  Межведомственная рабочая группа по родительскому просвещению и образованию при администрации Краснокамского городского </a:t>
            </a:r>
            <a:r>
              <a:rPr lang="ru-RU" sz="1600" b="1" dirty="0" smtClean="0">
                <a:solidFill>
                  <a:schemeClr val="accent1"/>
                </a:solidFill>
              </a:rPr>
              <a:t>округа,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b="1" dirty="0" smtClean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chemeClr val="accent1"/>
                </a:solidFill>
              </a:rPr>
              <a:t>Утверждены: Положение </a:t>
            </a:r>
            <a:r>
              <a:rPr lang="ru-RU" sz="1600" b="1" dirty="0">
                <a:solidFill>
                  <a:schemeClr val="accent1"/>
                </a:solidFill>
              </a:rPr>
              <a:t>о Межведомственной рабочей группе и </a:t>
            </a:r>
            <a:r>
              <a:rPr lang="ru-RU" sz="1600" b="1" dirty="0" smtClean="0">
                <a:solidFill>
                  <a:schemeClr val="accent1"/>
                </a:solidFill>
              </a:rPr>
              <a:t>ее состав</a:t>
            </a:r>
            <a:r>
              <a:rPr lang="ru-RU" sz="1600" b="1" dirty="0">
                <a:solidFill>
                  <a:schemeClr val="accent1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b="1" dirty="0">
              <a:solidFill>
                <a:schemeClr val="accent1"/>
              </a:solidFill>
              <a:latin typeface="yandex-sans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chemeClr val="accent1"/>
                </a:solidFill>
              </a:rPr>
              <a:t>За координацию </a:t>
            </a:r>
            <a:r>
              <a:rPr lang="ru-RU" sz="1600" b="1" dirty="0">
                <a:solidFill>
                  <a:schemeClr val="accent1"/>
                </a:solidFill>
              </a:rPr>
              <a:t>деятельности по родительскому </a:t>
            </a:r>
            <a:r>
              <a:rPr lang="ru-RU" sz="1600" b="1" dirty="0" smtClean="0">
                <a:solidFill>
                  <a:schemeClr val="accent1"/>
                </a:solidFill>
              </a:rPr>
              <a:t>образованию в КГО назначен специалист Отдела по внутренней и социальной политике администрации КГО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b="1" dirty="0">
              <a:solidFill>
                <a:schemeClr val="accent1"/>
              </a:solidFill>
              <a:latin typeface="yandex-sans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accent1"/>
                </a:solidFill>
              </a:rPr>
              <a:t>По ведомствам-субъектам профилактики закреплены ответственные за организацию родительского образования и просвещения</a:t>
            </a:r>
          </a:p>
          <a:p>
            <a:endParaRPr lang="ru-RU" sz="1400" b="1" dirty="0">
              <a:solidFill>
                <a:srgbClr val="000000"/>
              </a:solidFill>
              <a:latin typeface="yandex-sans"/>
            </a:endParaRPr>
          </a:p>
        </p:txBody>
      </p:sp>
      <p:pic>
        <p:nvPicPr>
          <p:cNvPr id="2050" name="Picture 2" descr="https://sun9-73.userapi.com/sUKUOSYsSbiVWYoPUyD6CfQqDaAO5BmEbuxj3g/Es7SCOuqm0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1772816"/>
            <a:ext cx="4979095" cy="2797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209280"/>
            <a:ext cx="755650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7608" y="285727"/>
            <a:ext cx="767855" cy="767855"/>
          </a:xfrm>
          <a:prstGeom prst="rect">
            <a:avLst/>
          </a:prstGeom>
          <a:noFill/>
        </p:spPr>
      </p:pic>
      <p:pic>
        <p:nvPicPr>
          <p:cNvPr id="7" name="Рисунок 6" descr="логотип испр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555" y="207389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487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5539" y="285729"/>
            <a:ext cx="767855" cy="767855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7" y="220120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95400" y="908720"/>
            <a:ext cx="1130525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    Сертификатом участника</a:t>
            </a:r>
            <a:r>
              <a:rPr lang="en-US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IV</a:t>
            </a:r>
            <a:r>
              <a:rPr lang="ru-RU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Краевого конкурса </a:t>
            </a:r>
            <a:r>
              <a:rPr lang="ru-RU" b="1" i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родительских агитбригад-2020 отмечена родительская группа образовательных учреждений МБОУ «СОШ №8 </a:t>
            </a:r>
          </a:p>
          <a:p>
            <a:pPr algn="ctr"/>
            <a:r>
              <a:rPr lang="ru-RU" b="1" i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и АНО инклюзивного воспитания «Вместе» г.Краснокамска</a:t>
            </a:r>
            <a:endParaRPr lang="ru-RU" sz="2400" b="1" i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endParaRPr lang="ru-RU" sz="2400" b="1" i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19536" y="193588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</a:t>
            </a:r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«ОТЛИЧНИКИ ДЕТСТВА» </a:t>
            </a:r>
          </a:p>
          <a:p>
            <a:pPr algn="ctr"/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Краснокамского городского округа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193587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https://sun9-29.userapi.com/impf/kXXVqqoL_VlQSsV_dIbWtMNsTulT7H9zB-FKNw/k8y8aI4VejA.jpg?size=2400x1080&amp;quality=96&amp;proxy=1&amp;sign=69b5c33e94c2135e5d67d0865950c6c2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9" t="3023" r="10712" b="7354"/>
          <a:stretch>
            <a:fillRect/>
          </a:stretch>
        </p:blipFill>
        <p:spPr bwMode="auto">
          <a:xfrm>
            <a:off x="595274" y="1801801"/>
            <a:ext cx="2071702" cy="18415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76.userapi.com/impf/SO3AfmYtdKB6AztNaXfb2yaf35ew-87jKXcxIg/gW3mFklgnxc.jpg?size=2400x1080&amp;quality=96&amp;proxy=1&amp;sign=1ca834b5268a240b27c5ac2a087694c5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1" t="3030" r="30027" b="-328"/>
          <a:stretch>
            <a:fillRect/>
          </a:stretch>
        </p:blipFill>
        <p:spPr bwMode="auto">
          <a:xfrm>
            <a:off x="9667900" y="1785926"/>
            <a:ext cx="2000264" cy="18573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21.userapi.com/impf/zRC19gVCHRpvszxTHnQDuKZOBaKVyxTPW6FAxA/Z-kYWAT1yGE.jpg?size=2400x1080&amp;quality=96&amp;proxy=1&amp;sign=2841cce8711ceabe4fd4d01aae327d8d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1" t="1040" r="11717" b="5342"/>
          <a:stretch>
            <a:fillRect/>
          </a:stretch>
        </p:blipFill>
        <p:spPr bwMode="auto">
          <a:xfrm>
            <a:off x="4595802" y="1857364"/>
            <a:ext cx="2604510" cy="1785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40.userapi.com/impf/NQDZgIUzXrRANzMgkpXHBxzr8IKyN5dJe8ZoEQ/rU0UniTF5HY.jpg?size=2400x1080&amp;quality=96&amp;proxy=1&amp;sign=38f1349a2d07894fe78ff756e2e43e55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2" t="3955" r="11461" b="7806"/>
          <a:stretch>
            <a:fillRect/>
          </a:stretch>
        </p:blipFill>
        <p:spPr bwMode="auto">
          <a:xfrm>
            <a:off x="238084" y="4000504"/>
            <a:ext cx="2428892" cy="16430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un9-45.userapi.com/impf/g2FhSPS6Kon-aHza2bsMASMUnbkk8uiQHWvgYA/clqezpxVnZk.jpg?size=2400x1080&amp;quality=96&amp;proxy=1&amp;sign=4f7deaff3fe5648575422ef1da9d14da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7" t="4163" r="12050" b="7789"/>
          <a:stretch>
            <a:fillRect/>
          </a:stretch>
        </p:blipFill>
        <p:spPr bwMode="auto">
          <a:xfrm>
            <a:off x="3667108" y="3857628"/>
            <a:ext cx="2143140" cy="16430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un9-74.userapi.com/impf/Ip-4Z8o_OvwcRdUuKfwp1WFHwzOl6J2L_w8Iew/Ua8T3sUl41s.jpg?size=2400x1080&amp;quality=96&amp;proxy=1&amp;sign=fa908359fb5b1af2cc4352bf9abb582e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5" t="4778" r="13493" b="11240"/>
          <a:stretch>
            <a:fillRect/>
          </a:stretch>
        </p:blipFill>
        <p:spPr bwMode="auto">
          <a:xfrm>
            <a:off x="6310314" y="3857628"/>
            <a:ext cx="2071702" cy="1571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sun9-51.userapi.com/impf/i7bwgGCU1VMGWy02b7vOi9XdyYVEu1trPfxyOg/NsEs9COVkmw.jpg?size=2400x1080&amp;quality=96&amp;proxy=1&amp;sign=b506a51f2ce7cc4a640bdbeb78fb3f7f&amp;type=albu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2" t="3829" r="13284" b="4273"/>
          <a:stretch>
            <a:fillRect/>
          </a:stretch>
        </p:blipFill>
        <p:spPr bwMode="auto">
          <a:xfrm>
            <a:off x="9096396" y="3929066"/>
            <a:ext cx="2000264" cy="16002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sun9-45.userapi.com/impf/lK9Xl_fS0bIf3b10rmSCIGJKQkBEQzTORhtKgw/3FjNA-Z4PLs.jpg?size=2400x1080&amp;quality=96&amp;proxy=1&amp;sign=93fc1b9f8b7f3bc5f1d380b862e803f0&amp;type=albu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9" t="900" r="15933" b="14297"/>
          <a:stretch>
            <a:fillRect/>
          </a:stretch>
        </p:blipFill>
        <p:spPr bwMode="auto">
          <a:xfrm>
            <a:off x="5024430" y="5429240"/>
            <a:ext cx="2143140" cy="1428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93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5539" y="285729"/>
            <a:ext cx="767855" cy="767855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7" y="220120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69640" y="1114843"/>
            <a:ext cx="5550497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2 октября 2020 года в МАУ «Краснокамский культурно-досуговый центр» состоялся душевный семейный праздник - награждение участников краевой акции семейных творений «И росчерком пера я имя напишу…». В мероприятии приняли участие представители 15 семей, заместитель главы Краснокамского городского округа по социальному развитию И.Г. Мансурова и Уполномоченный по правам человека в Пермском крае П.В. </a:t>
            </a:r>
            <a:r>
              <a:rPr lang="ru-RU" b="1" dirty="0" err="1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Миков</a:t>
            </a:r>
            <a:r>
              <a:rPr lang="ru-RU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.</a:t>
            </a:r>
            <a:endParaRPr lang="ru-RU" sz="24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19536" y="193588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«И РОСЧЕРКОМ ПЕРА Я ИМЯ НАПИШУ…»</a:t>
            </a:r>
            <a:endParaRPr lang="ru-RU" sz="2000" b="1" i="1" dirty="0">
              <a:solidFill>
                <a:srgbClr val="F1412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краевая акция семейных творений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193587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https://sun9-45.userapi.com/Jl8NJxvzz_NXNKCDM9cBYYL4HbzkrDnUCVXFJw/oXwN6Wwij8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692" y="1223492"/>
            <a:ext cx="3248542" cy="24707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20" name="Picture 4" descr="https://sun9-4.userapi.com/eOTkf5_5DTxhVy3LGfE0PzQZSQqwEIgRJtMPAg/BIOVFsoXEfU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04" y="4193704"/>
            <a:ext cx="3168351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22" name="Picture 6" descr="https://sun9-12.userapi.com/jgTkegU0mdozV0MuwdBPE5Wp0UnaxGozHlE-3A/vzv1vTQaU7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4" y="4193704"/>
            <a:ext cx="3240360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24" name="Picture 8" descr="https://sun9-9.userapi.com/WsVRRVyUU1LGXQnkTAWVMWmnyrCXVrjnlgZJsg/w78-i1-9JR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628" y="3999924"/>
            <a:ext cx="3201606" cy="26918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4663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9550" y="220120"/>
            <a:ext cx="767855" cy="767855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003" y="321529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919536" y="1114844"/>
            <a:ext cx="84640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Создана группа в ВК «Родительское образование КГО».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37316" y="99329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Обеспечение программного </a:t>
            </a:r>
          </a:p>
          <a:p>
            <a:pPr algn="ctr"/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и методического сопровождения </a:t>
            </a:r>
          </a:p>
          <a:p>
            <a:pPr algn="ctr"/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родительского образования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92179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r="462" b="5476"/>
          <a:stretch/>
        </p:blipFill>
        <p:spPr bwMode="auto">
          <a:xfrm>
            <a:off x="7648866" y="2204864"/>
            <a:ext cx="4207774" cy="42484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43472" y="1908908"/>
            <a:ext cx="56166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Группа является информационным сопровождением всех событий и планов, Краснокамский городской округ в данном направлении занял более заметную позицию в Пермском крае. </a:t>
            </a:r>
            <a:endParaRPr lang="ru-RU" b="1" dirty="0" smtClean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lvl="0" algn="just"/>
            <a:endParaRPr lang="ru-RU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91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9550" y="220120"/>
            <a:ext cx="767855" cy="767855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003" y="321529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37316" y="99329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Конкурс </a:t>
            </a:r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социальных проектов с номинациями по родительскому образованию, по сохранению семьи и семейных ценностей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92179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https://sun9-18.userapi.com/xf5pdRo64yzDu0cTueqjm-sMf01aYFXcfRgICg/BS7c-EXVOe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598" y="1556792"/>
            <a:ext cx="6264696" cy="46985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874134" y="2132856"/>
            <a:ext cx="4176464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  <a:latin typeface="yandex-sans"/>
              </a:rPr>
              <a:t>«PRO</a:t>
            </a:r>
            <a:r>
              <a:rPr lang="ru-RU" sz="1600" b="1" dirty="0" err="1" smtClean="0">
                <a:solidFill>
                  <a:schemeClr val="accent1"/>
                </a:solidFill>
                <a:latin typeface="yandex-sans"/>
              </a:rPr>
              <a:t>яснение</a:t>
            </a:r>
            <a:r>
              <a:rPr lang="ru-RU" sz="1600" b="1" dirty="0" smtClean="0">
                <a:solidFill>
                  <a:schemeClr val="accent1"/>
                </a:solidFill>
                <a:latin typeface="yandex-sans"/>
              </a:rPr>
              <a:t>: семейный разговор»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accent1"/>
                </a:solidFill>
              </a:rPr>
              <a:t>«</a:t>
            </a:r>
            <a:r>
              <a:rPr lang="ru-RU" sz="1600" b="1" dirty="0" smtClean="0">
                <a:solidFill>
                  <a:schemeClr val="accent1"/>
                </a:solidFill>
              </a:rPr>
              <a:t>Семейная литературная гостиная»</a:t>
            </a:r>
            <a:endParaRPr lang="ru-RU" sz="1600" b="1" i="0" dirty="0" smtClean="0">
              <a:solidFill>
                <a:schemeClr val="accent1"/>
              </a:solidFill>
              <a:effectLst/>
              <a:latin typeface="yandex-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accent1"/>
                </a:solidFill>
              </a:rPr>
              <a:t>«Короткие </a:t>
            </a:r>
            <a:r>
              <a:rPr lang="ru-RU" sz="1600" b="1" dirty="0" smtClean="0">
                <a:solidFill>
                  <a:schemeClr val="accent1"/>
                </a:solidFill>
              </a:rPr>
              <a:t>истории или несколько улыбок </a:t>
            </a:r>
            <a:r>
              <a:rPr lang="ru-RU" sz="1600" b="1" dirty="0">
                <a:solidFill>
                  <a:schemeClr val="accent1"/>
                </a:solidFill>
              </a:rPr>
              <a:t>по </a:t>
            </a:r>
            <a:r>
              <a:rPr lang="ru-RU" sz="1600" b="1" dirty="0" smtClean="0">
                <a:solidFill>
                  <a:schemeClr val="accent1"/>
                </a:solidFill>
              </a:rPr>
              <a:t>разным поводам</a:t>
            </a:r>
            <a:r>
              <a:rPr lang="ru-RU" sz="1600" b="1" dirty="0">
                <a:solidFill>
                  <a:schemeClr val="accent1"/>
                </a:solidFill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accent1"/>
                </a:solidFill>
              </a:rPr>
              <a:t>«КУБ – </a:t>
            </a:r>
            <a:r>
              <a:rPr lang="ru-RU" sz="1600" b="1" dirty="0" smtClean="0">
                <a:solidFill>
                  <a:schemeClr val="accent1"/>
                </a:solidFill>
              </a:rPr>
              <a:t>Курс Успеха и Безопасности</a:t>
            </a:r>
            <a:r>
              <a:rPr lang="ru-RU" sz="1600" b="1" dirty="0">
                <a:solidFill>
                  <a:schemeClr val="accent1"/>
                </a:solidFill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accent1"/>
                </a:solidFill>
              </a:rPr>
              <a:t>«Спорт </a:t>
            </a:r>
            <a:r>
              <a:rPr lang="ru-RU" sz="1600" b="1" dirty="0" smtClean="0">
                <a:solidFill>
                  <a:schemeClr val="accent1"/>
                </a:solidFill>
              </a:rPr>
              <a:t>круглый год</a:t>
            </a:r>
            <a:r>
              <a:rPr lang="ru-RU" sz="1600" b="1" dirty="0">
                <a:solidFill>
                  <a:schemeClr val="accent1"/>
                </a:solidFill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accent1"/>
                </a:solidFill>
              </a:rPr>
              <a:t>«</a:t>
            </a:r>
            <a:r>
              <a:rPr lang="ru-RU" sz="1600" b="1" dirty="0" err="1">
                <a:solidFill>
                  <a:schemeClr val="accent1"/>
                </a:solidFill>
              </a:rPr>
              <a:t>Лекотека</a:t>
            </a:r>
            <a:r>
              <a:rPr lang="ru-RU" sz="1600" b="1" dirty="0">
                <a:solidFill>
                  <a:schemeClr val="accent1"/>
                </a:solidFill>
              </a:rPr>
              <a:t> « </a:t>
            </a:r>
            <a:r>
              <a:rPr lang="ru-RU" sz="1600" b="1" dirty="0" smtClean="0">
                <a:solidFill>
                  <a:schemeClr val="accent1"/>
                </a:solidFill>
              </a:rPr>
              <a:t>Радуга жизни»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b="1" dirty="0">
              <a:solidFill>
                <a:schemeClr val="accent1"/>
              </a:solidFill>
            </a:endParaRPr>
          </a:p>
          <a:p>
            <a:r>
              <a:rPr lang="ru-RU" sz="1600" b="1" dirty="0" smtClean="0">
                <a:solidFill>
                  <a:schemeClr val="accent1"/>
                </a:solidFill>
              </a:rPr>
              <a:t>На общую сумму: 300 000 рублей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b="1" dirty="0"/>
          </a:p>
          <a:p>
            <a:endParaRPr lang="ru-RU" b="0" i="0" dirty="0">
              <a:solidFill>
                <a:srgbClr val="000000"/>
              </a:solidFill>
              <a:effectLst/>
              <a:latin typeface="yandex-sans"/>
            </a:endParaRPr>
          </a:p>
        </p:txBody>
      </p:sp>
    </p:spTree>
    <p:extLst>
      <p:ext uri="{BB962C8B-B14F-4D97-AF65-F5344CB8AC3E}">
        <p14:creationId xmlns:p14="http://schemas.microsoft.com/office/powerpoint/2010/main" val="344232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9550" y="220120"/>
            <a:ext cx="767855" cy="767855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003" y="321529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37316" y="447055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«Аллея СЕМЬИ» (МБУК «ДК Гознака»)</a:t>
            </a:r>
            <a:endParaRPr lang="ru-RU" sz="2400" b="1" i="1" dirty="0">
              <a:solidFill>
                <a:srgbClr val="F1412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92179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 descr="https://sun9-38.userapi.com/85cu_raD8nDECRhZUTGV3wLjU4WnJElOjQp4zA/cJ1QzVjfn3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280" y="1426322"/>
            <a:ext cx="2962178" cy="39495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sun9-40.userapi.com/edtDbEwXn1ojSRq0CvmJbmdYDkK_RgU8CGXaXg/a3c68JeQOI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87888" y="3861048"/>
            <a:ext cx="3298989" cy="24742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5360" y="1446869"/>
            <a:ext cx="4420120" cy="50770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782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4735" y="193588"/>
            <a:ext cx="767855" cy="767855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864" y="321528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19536" y="193588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СЕМЕЙНАЯ ЛИТЕРАТУРНАЯ ГОСТИНАЯ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29" y="156149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93412" y="2283243"/>
            <a:ext cx="2230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3595670" y="948690"/>
            <a:ext cx="379695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Центральная детская библиотека им. П.П. Бажова МБУК ЦБС г. Краснокамска реализует проект администрации Краснокамского городского округа «Семейная литературная гостиная», который направлен на продвижение традиционных семейных ценностей на территории Краснокамска, а так же на создание комфортных условий и благоприятной среды для семейного литературного и прикладного </a:t>
            </a:r>
            <a:r>
              <a:rPr lang="ru-RU" sz="14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творчества.</a:t>
            </a:r>
          </a:p>
          <a:p>
            <a:pPr algn="just"/>
            <a:endParaRPr lang="ru-RU" sz="14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В </a:t>
            </a: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ходе реализации проекта в читальном зале библиотеки проведен косметический ремонт и выделена зона семейной гостиной – оформлен стенд для размещения информации по родительскому и семейному образованию и просвещению, а также приобретены новые модульные столы для семейного творчества. В обновленном читальном зале уже прошли первые занятия по программе летних чтений</a:t>
            </a:r>
            <a:r>
              <a:rPr lang="ru-RU" sz="14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14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algn="just"/>
            <a:endParaRPr lang="ru-RU" sz="14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98" y="1285860"/>
            <a:ext cx="2500330" cy="4726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krasnokamsk.ru/upload/pages/171436/img_159857964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98" y="4286256"/>
            <a:ext cx="4218910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sun9-16.userapi.com/impg/5cxUzaqj9KAz0msLzIycofXu_XjO12sXEO3Vrw/bbJOItDNb8g.jpg?size=1224x837&amp;quality=96&amp;proxy=1&amp;sign=b27c9d10c4cdb6793c289440a2ca8958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7636" y="1214422"/>
            <a:ext cx="4071966" cy="2784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143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9550" y="220120"/>
            <a:ext cx="767855" cy="767855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003" y="321529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37316" y="447055"/>
            <a:ext cx="864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      </a:t>
            </a:r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Проект «</a:t>
            </a:r>
            <a:r>
              <a:rPr lang="ru-RU" sz="2400" b="1" i="1" dirty="0" err="1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PROяснение</a:t>
            </a:r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:  семейный разговор» - победитель конкурса социальных и культурных проектов администрации Краснокамского городского округа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92179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2056560"/>
            <a:ext cx="4039788" cy="4039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2091538"/>
            <a:ext cx="4225122" cy="42251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200" y="3356992"/>
            <a:ext cx="3356992" cy="33569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2205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4735" y="193588"/>
            <a:ext cx="767855" cy="767855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864" y="321528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19536" y="193588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</a:t>
            </a:r>
            <a:r>
              <a:rPr lang="ru-RU" sz="24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УЧАСТИЕ В КРАЕВЫХ КОНФЕРЕНЦИЯХ, ЗАСЕДАНИЯХ</a:t>
            </a:r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, </a:t>
            </a:r>
            <a:endParaRPr lang="ru-RU" sz="2400" b="1" i="1" dirty="0" smtClean="0">
              <a:solidFill>
                <a:srgbClr val="F1412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В ОБУЧЕНИИ НА </a:t>
            </a:r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ЗАНЯТИЯХ В КРАЕВОЙ ШКОЛЕ РОДИТЕЛЬСКОГО АКТИВА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29" y="156149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93412" y="2283243"/>
            <a:ext cx="2230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7" name="Picture 2" descr="https://sun9-47.userapi.com/impg/0oJTfFsaIBhVAc9d-hLh4yz3zhv1AppqqA3y3g/awWCZMBW8j8.jpg?size=2048x1536&amp;quality=96&amp;proxy=1&amp;sign=d79030ca24289a9b5ac323b91faf3b37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3917393"/>
            <a:ext cx="3456384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Picture 4" descr="https://sun9-54.userapi.com/impg/MPW4xG-Z0AVmSOpb-DV80K-hl8j3uhwGXjIhEQ/xOZrUlPcvuo.jpg?size=960x1280&amp;quality=96&amp;proxy=1&amp;sign=394ba7e1173808c4a48e1ef3fab30abd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3284984"/>
            <a:ext cx="3517235" cy="3440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0" name="Picture 6" descr="https://sun9-48.userapi.com/impg/azIgNFk8sJoP9Dyz8mMBZEQpLbnEf-fzMhYoTA/zaOuuH-Wm9o.jpg?size=1280x960&amp;quality=96&amp;proxy=1&amp;sign=daa0f727ea8a4b404759ec0a1269fc58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1" y="1365756"/>
            <a:ext cx="3456384" cy="2783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2" name="Picture 8" descr="https://sun9-72.userapi.com/impg/72vX6M7wTsPIiJBOT-duDRdMVyhpoXN7NmbgHg/KiWrbno4Yew.jpg?size=1600x1200&amp;quality=96&amp;proxy=1&amp;sign=d7aaab578ca605bbf0b410f2081a3ca9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729" y="1393917"/>
            <a:ext cx="3792573" cy="30342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87546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4735" y="193588"/>
            <a:ext cx="767855" cy="767855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864" y="321528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19536" y="193588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</a:t>
            </a:r>
            <a:r>
              <a:rPr lang="ru-RU" sz="24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УЧАСТИЕ В КРАЕВЫХ КОНКУРСАХ</a:t>
            </a:r>
          </a:p>
          <a:p>
            <a:pPr algn="ctr"/>
            <a:r>
              <a:rPr lang="ru-RU" sz="24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«Лучшая читающая семья </a:t>
            </a:r>
            <a:r>
              <a:rPr lang="ru-RU" sz="2400" b="1" i="1" dirty="0" err="1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Прикамья</a:t>
            </a:r>
            <a:r>
              <a:rPr lang="ru-RU" sz="24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2020»</a:t>
            </a:r>
            <a:endParaRPr lang="ru-RU" sz="2400" b="1" i="1" dirty="0">
              <a:solidFill>
                <a:srgbClr val="F1412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29" y="156149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93412" y="2283243"/>
            <a:ext cx="2230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146" name="Picture 2" descr="https://sun9-37.userapi.com/impg/Hcrm2R05dxEE7RzbUdohcZStb1SQy9AZjR-2CA/kIt9HZ3ihhM.jpg?size=1600x1200&amp;quality=96&amp;proxy=1&amp;sign=63697ef135e0a02ff9fc0a78d2bde84d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09984" y="1428736"/>
            <a:ext cx="4381531" cy="3286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48" name="Picture 4" descr="https://sun9-61.userapi.com/impg/GFz9unPnpV5pZ7nWtCX1G9kVFRBiQOoTQ4Bj6Q/f6AvduBqb0M.jpg?size=1200x1600&amp;quality=96&amp;proxy=1&amp;sign=3d65c926f1bd3475697e38757f0e0609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24892" y="2000240"/>
            <a:ext cx="3286086" cy="4381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50" name="Picture 6" descr="https://sun9-44.userapi.com/impg/iulBS4THRMQ0TOtbriIkxRuLTL49V-hCJ-s1xA/xENu2_et5hU.jpg?size=1200x1600&amp;quality=96&amp;proxy=1&amp;sign=8fc599f84ce5bb7705ecd62c97ac788c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9522" y="2000240"/>
            <a:ext cx="3125333" cy="41671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3809984" y="4929198"/>
            <a:ext cx="44291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3 семьи стали победителями 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В номинации «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Супер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- папа» - семья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Никаньшиных</a:t>
            </a: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В номинации «Лучшие из лучших» семья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Носковых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и семья Федосеевых</a:t>
            </a:r>
          </a:p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46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4735" y="193588"/>
            <a:ext cx="767855" cy="767855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864" y="321528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19536" y="193588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</a:t>
            </a:r>
            <a:r>
              <a:rPr lang="ru-RU" sz="24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УЧАСТИЕ В КРАЕВЫХ КОНКУРСАХ</a:t>
            </a:r>
          </a:p>
          <a:p>
            <a:pPr algn="ctr"/>
            <a:r>
              <a:rPr lang="ru-RU" sz="24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«</a:t>
            </a:r>
            <a:r>
              <a:rPr lang="ru-RU" sz="2400" b="1" i="1" dirty="0" err="1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Прикамская</a:t>
            </a:r>
            <a:r>
              <a:rPr lang="ru-RU" sz="24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семья 2020»</a:t>
            </a:r>
            <a:endParaRPr lang="ru-RU" sz="2400" b="1" i="1" dirty="0">
              <a:solidFill>
                <a:srgbClr val="F1412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29" y="156149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93412" y="2283243"/>
            <a:ext cx="2230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5" cstate="print"/>
          <a:srcRect l="32943" t="15972" r="39323" b="25000"/>
          <a:stretch>
            <a:fillRect/>
          </a:stretch>
        </p:blipFill>
        <p:spPr bwMode="auto">
          <a:xfrm>
            <a:off x="309522" y="1357298"/>
            <a:ext cx="4177002" cy="5000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6" cstate="print"/>
          <a:srcRect l="33203" t="24305" r="39062" b="33333"/>
          <a:stretch>
            <a:fillRect/>
          </a:stretch>
        </p:blipFill>
        <p:spPr bwMode="auto">
          <a:xfrm>
            <a:off x="4667240" y="3286124"/>
            <a:ext cx="3643338" cy="3130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7" cstate="print"/>
          <a:srcRect l="33203" t="25000" r="39062" b="32638"/>
          <a:stretch>
            <a:fillRect/>
          </a:stretch>
        </p:blipFill>
        <p:spPr bwMode="auto">
          <a:xfrm>
            <a:off x="7881950" y="1428736"/>
            <a:ext cx="3824861" cy="3286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546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88088" y="1340768"/>
            <a:ext cx="460851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1"/>
                </a:solidFill>
              </a:rPr>
              <a:t>Закреплена персональная ответственность за функционирование системы родительского образования в учреждениях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b="1" dirty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1"/>
                </a:solidFill>
              </a:rPr>
              <a:t>Определены приоритетные направления в функционировании системы родительского образования в </a:t>
            </a:r>
            <a:r>
              <a:rPr lang="ru-RU" b="1" dirty="0" smtClean="0">
                <a:solidFill>
                  <a:schemeClr val="accent1"/>
                </a:solidFill>
              </a:rPr>
              <a:t>округе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b="1" dirty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1"/>
                </a:solidFill>
              </a:rPr>
              <a:t>Имеется </a:t>
            </a:r>
            <a:r>
              <a:rPr lang="ru-RU" b="1" dirty="0" smtClean="0">
                <a:solidFill>
                  <a:schemeClr val="accent1"/>
                </a:solidFill>
              </a:rPr>
              <a:t>межведомственный план </a:t>
            </a:r>
            <a:r>
              <a:rPr lang="ru-RU" b="1" dirty="0">
                <a:solidFill>
                  <a:schemeClr val="accent1"/>
                </a:solidFill>
              </a:rPr>
              <a:t>мероприятий по формированию ответственного и позитивного </a:t>
            </a:r>
            <a:r>
              <a:rPr lang="ru-RU" b="1" dirty="0" err="1" smtClean="0">
                <a:solidFill>
                  <a:schemeClr val="accent1"/>
                </a:solidFill>
              </a:rPr>
              <a:t>родительства</a:t>
            </a:r>
            <a:r>
              <a:rPr lang="ru-RU" b="1" dirty="0" smtClean="0">
                <a:solidFill>
                  <a:schemeClr val="accent1"/>
                </a:solidFill>
              </a:rPr>
              <a:t> (от 31.01.2020)</a:t>
            </a:r>
            <a:endParaRPr lang="ru-RU" b="1" dirty="0">
              <a:solidFill>
                <a:schemeClr val="accent1"/>
              </a:solidFill>
              <a:latin typeface="yandex-sans"/>
            </a:endParaRPr>
          </a:p>
        </p:txBody>
      </p:sp>
      <p:pic>
        <p:nvPicPr>
          <p:cNvPr id="3074" name="Picture 2" descr="https://sun9-49.userapi.com/q8ewhSGNDyBrRKWOYCj3nkQT_zjF5g72nvT58g/O3ElU3r0hX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1556792"/>
            <a:ext cx="5674260" cy="3188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209280"/>
            <a:ext cx="755650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7608" y="285727"/>
            <a:ext cx="767855" cy="767855"/>
          </a:xfrm>
          <a:prstGeom prst="rect">
            <a:avLst/>
          </a:prstGeom>
          <a:noFill/>
        </p:spPr>
      </p:pic>
      <p:pic>
        <p:nvPicPr>
          <p:cNvPr id="7" name="Рисунок 6" descr="логотип испр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555" y="207389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865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4735" y="193588"/>
            <a:ext cx="767855" cy="767855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864" y="321528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19536" y="193588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</a:t>
            </a:r>
            <a:r>
              <a:rPr lang="ru-RU" sz="24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УЧАСТИЕ </a:t>
            </a:r>
          </a:p>
          <a:p>
            <a:pPr algn="ctr"/>
            <a:r>
              <a:rPr lang="ru-RU" sz="24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«Краевой семейный форум»</a:t>
            </a:r>
            <a:endParaRPr lang="ru-RU" sz="2400" b="1" i="1" dirty="0">
              <a:solidFill>
                <a:srgbClr val="F1412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29" y="156149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93412" y="2283243"/>
            <a:ext cx="2230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1442" name="Picture 2" descr="https://sun9-9.userapi.com/impg/hAaHf8LSmSnalua-Q04dpdJbhUhM-OmjwbhcRg/SS1_AnQP3l4.jpg?size=1051x1049&amp;quality=96&amp;proxy=1&amp;sign=8e698c7075040c3bd9c759470e22db17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24892" y="1357298"/>
            <a:ext cx="2218800" cy="2214578"/>
          </a:xfrm>
          <a:prstGeom prst="rect">
            <a:avLst/>
          </a:prstGeom>
          <a:noFill/>
        </p:spPr>
      </p:pic>
      <p:pic>
        <p:nvPicPr>
          <p:cNvPr id="61444" name="Picture 4" descr="https://sun9-67.userapi.com/impf/c834201/v834201337/40c9b/IFB4u6w3KYA.jpg?size=960x720&amp;quality=96&amp;proxy=1&amp;sign=f16ff378038562aa5becaebac84b8397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150" y="1285860"/>
            <a:ext cx="6715108" cy="5036332"/>
          </a:xfrm>
          <a:prstGeom prst="rect">
            <a:avLst/>
          </a:prstGeom>
          <a:noFill/>
        </p:spPr>
      </p:pic>
      <p:pic>
        <p:nvPicPr>
          <p:cNvPr id="61446" name="Picture 6" descr="https://sun9-70.userapi.com/impg/IjEpaQ1mFbTZt-w_BSdjYsryl3l91bgX0i5bSA/ktN7s32c3j8.jpg?size=1600x899&amp;quality=96&amp;proxy=1&amp;sign=a38b5a8d5116a577fd98790c2ba1a1ee&amp;type=album"/>
          <p:cNvPicPr>
            <a:picLocks noChangeAspect="1" noChangeArrowheads="1"/>
          </p:cNvPicPr>
          <p:nvPr/>
        </p:nvPicPr>
        <p:blipFill>
          <a:blip r:embed="rId7" cstate="print"/>
          <a:srcRect l="4219" t="6674" r="12343" b="2391"/>
          <a:stretch>
            <a:fillRect/>
          </a:stretch>
        </p:blipFill>
        <p:spPr bwMode="auto">
          <a:xfrm>
            <a:off x="7881950" y="4306724"/>
            <a:ext cx="3357586" cy="2056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546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4735" y="193588"/>
            <a:ext cx="767855" cy="767855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864" y="321528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17569" y="244455"/>
            <a:ext cx="87849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</a:t>
            </a:r>
            <a:r>
              <a:rPr lang="ru-RU" sz="24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Участие </a:t>
            </a:r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в </a:t>
            </a:r>
            <a:r>
              <a:rPr lang="ru-RU" sz="24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онлайн-совещании </a:t>
            </a:r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по теме «Родительское образование как один из механизмов решения проблемы детского и семейного неблагополучия», которое проводили ЧОУ ДПО «Академия родительского образования» совместно с краевой </a:t>
            </a:r>
            <a:r>
              <a:rPr lang="ru-RU" sz="2400" b="1" i="1" dirty="0" err="1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КДНиЗП</a:t>
            </a:r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в Правительстве Пермского края.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29" y="156149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93412" y="2283243"/>
            <a:ext cx="2230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050" name="Picture 2" descr="https://sun9-49.userapi.com/impg/SnXKmvHFPuO5LqgTZWgwZGQQRWeskZNo-t5BRQ/b2s5GBI31oQ.jpg?size=1382x881&amp;quality=96&amp;proxy=1&amp;sign=34601a90782e80ce6b7278db6d7491a2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03" y="3594571"/>
            <a:ext cx="3553970" cy="29006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4" name="Picture 6" descr="https://sun9-76.userapi.com/impg/p_EBXP_NYXOchEFcudHsy99hrLeqqDnZBKoMyg/Lwi6bwNHPsQ.jpg?size=1151x656&amp;quality=96&amp;proxy=1&amp;sign=777b73fe13db918184bb4abe2fc6c7d7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606" y="3759135"/>
            <a:ext cx="3888431" cy="27676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6" name="Picture 8" descr="https://sun9-68.userapi.com/impg/LyCzAkeQ4LhjsqJbnUvM7ONC3ke6mwZ6r008tw/TUzD-aSJStI.jpg?size=1600x1200&amp;quality=96&amp;proxy=1&amp;sign=95621d231158b24abc8cee10c69b91b3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572" y="2533002"/>
            <a:ext cx="4097033" cy="2840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17693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0401">
            <a:off x="3874107" y="3050810"/>
            <a:ext cx="2493013" cy="34587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1310795"/>
            <a:ext cx="4104456" cy="23087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3861048"/>
            <a:ext cx="4104456" cy="23087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003694" y="1167402"/>
            <a:ext cx="597666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1"/>
                </a:solidFill>
              </a:rPr>
              <a:t>ПЛАНЫ И ПЕРСПЕКТИВЫ:</a:t>
            </a:r>
          </a:p>
          <a:p>
            <a:pPr marL="342900" indent="-342900">
              <a:buFontTx/>
              <a:buChar char="-"/>
            </a:pPr>
            <a:r>
              <a:rPr lang="ru-RU" sz="2000" b="1" i="1" dirty="0" smtClean="0">
                <a:solidFill>
                  <a:schemeClr val="accent1"/>
                </a:solidFill>
              </a:rPr>
              <a:t>Создание «Сквера Молодоженов» и благоустройство «Школьного парка»</a:t>
            </a:r>
          </a:p>
          <a:p>
            <a:pPr marL="342900" indent="-342900">
              <a:buFontTx/>
              <a:buChar char="-"/>
            </a:pPr>
            <a:r>
              <a:rPr lang="ru-RU" sz="2000" b="1" i="1" dirty="0" smtClean="0">
                <a:solidFill>
                  <a:schemeClr val="accent1"/>
                </a:solidFill>
              </a:rPr>
              <a:t>Проведение собственного фестиваля – форума семейных клубов</a:t>
            </a:r>
          </a:p>
          <a:p>
            <a:pPr marL="342900" indent="-342900">
              <a:buFontTx/>
              <a:buChar char="-"/>
            </a:pPr>
            <a:endParaRPr lang="ru-RU" sz="2000" b="1" i="1" dirty="0" smtClean="0">
              <a:solidFill>
                <a:schemeClr val="accent1"/>
              </a:solidFill>
            </a:endParaRPr>
          </a:p>
          <a:p>
            <a:pPr algn="ctr"/>
            <a:endParaRPr lang="ru-RU" sz="2400" b="1" i="1" dirty="0">
              <a:solidFill>
                <a:schemeClr val="accent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9283">
            <a:off x="997018" y="3055866"/>
            <a:ext cx="2516526" cy="3490665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88" y="9343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9553" y="204445"/>
            <a:ext cx="767855" cy="767855"/>
          </a:xfrm>
          <a:prstGeom prst="rect">
            <a:avLst/>
          </a:prstGeom>
          <a:noFill/>
        </p:spPr>
      </p:pic>
      <p:pic>
        <p:nvPicPr>
          <p:cNvPr id="9" name="Рисунок 8" descr="логотип испр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003" y="321529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77944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5539" y="285729"/>
            <a:ext cx="767855" cy="767855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7" y="220120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87488" y="1268760"/>
            <a:ext cx="964907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algn="ctr"/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 </a:t>
            </a:r>
            <a:endParaRPr lang="ru-RU" sz="2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algn="ctr"/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«</a:t>
            </a:r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СОХРАНИМ СЕМЬЮ - СБЕРЕЖЁМ РОССИЮ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ru-RU" sz="2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algn="ctr"/>
            <a:r>
              <a:rPr lang="ru-RU" sz="5400" b="1" i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С НАСТУПАЮЩИМ НОВЫМ 2021 ГОДОМ!</a:t>
            </a:r>
          </a:p>
          <a:p>
            <a:pPr algn="ctr"/>
            <a:endParaRPr lang="ru-RU" sz="5400" b="1" i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lvl="0" algn="ctr"/>
            <a:r>
              <a:rPr lang="ru-RU" sz="4400" b="1" i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СПАСИБО ЗА ВНИМАНИЕ</a:t>
            </a:r>
          </a:p>
          <a:p>
            <a:pPr algn="ctr"/>
            <a:endParaRPr lang="ru-RU" sz="5400" b="1" i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32834"/>
            <a:ext cx="755650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291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03512" y="188640"/>
            <a:ext cx="9361040" cy="222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tabLst>
                <a:tab pos="270510" algn="l"/>
              </a:tabLst>
            </a:pPr>
            <a:r>
              <a:rPr lang="ru-RU" sz="24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На </a:t>
            </a:r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уровне района ведомствами-субъектами профилактики согласован образовательный минимум заочной формы родительского образования: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270510" algn="l"/>
              </a:tabLst>
            </a:pPr>
            <a:r>
              <a:rPr lang="ru-RU" sz="1400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1400" dirty="0" smtClean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кружной конкурс буклетов «</a:t>
            </a:r>
            <a:r>
              <a:rPr lang="ru-RU" sz="1400" dirty="0" err="1" smtClean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Родительству</a:t>
            </a:r>
            <a:r>
              <a:rPr lang="ru-RU" sz="1400" dirty="0" smtClean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стоит учиться» (47 участников)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270510" algn="l"/>
              </a:tabLst>
            </a:pPr>
            <a:r>
              <a:rPr lang="ru-RU" sz="1400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просмотр социальных </a:t>
            </a:r>
            <a:r>
              <a:rPr lang="ru-RU" sz="1400" dirty="0" smtClean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роликов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270510" algn="l"/>
              </a:tabLst>
            </a:pPr>
            <a:r>
              <a:rPr lang="ru-RU" sz="1400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раздача буклетов и </a:t>
            </a:r>
            <a:r>
              <a:rPr lang="ru-RU" sz="1400" dirty="0" smtClean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листовок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270510" algn="l"/>
              </a:tabLst>
            </a:pPr>
            <a:r>
              <a:rPr lang="ru-RU" sz="1400" dirty="0" smtClean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наличие </a:t>
            </a:r>
            <a:r>
              <a:rPr lang="ru-RU" sz="1400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учреждениях стендов по родительскому </a:t>
            </a:r>
            <a:r>
              <a:rPr lang="ru-RU" sz="1400" dirty="0" smtClean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образованию</a:t>
            </a:r>
            <a:endParaRPr lang="ru-RU" sz="1400" dirty="0">
              <a:solidFill>
                <a:schemeClr val="accent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2348880"/>
            <a:ext cx="5364088" cy="4023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9065">
            <a:off x="299929" y="3068524"/>
            <a:ext cx="4239237" cy="29969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5562">
            <a:off x="1882330" y="3914876"/>
            <a:ext cx="4274312" cy="3021748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20" y="11088"/>
            <a:ext cx="755650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0719" y="171263"/>
            <a:ext cx="767855" cy="767855"/>
          </a:xfrm>
          <a:prstGeom prst="rect">
            <a:avLst/>
          </a:prstGeom>
          <a:noFill/>
        </p:spPr>
      </p:pic>
      <p:pic>
        <p:nvPicPr>
          <p:cNvPr id="8" name="Рисунок 7" descr="логотип испр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555" y="207389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8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85020" y="35778"/>
            <a:ext cx="10009112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tabLst>
                <a:tab pos="270510" algn="l"/>
              </a:tabLst>
            </a:pPr>
            <a:r>
              <a:rPr lang="ru-RU" sz="28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Проведены </a:t>
            </a:r>
            <a:r>
              <a:rPr lang="ru-RU" sz="28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методические совещания специалистов:</a:t>
            </a: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270510" algn="l"/>
              </a:tabLst>
            </a:pPr>
            <a:r>
              <a:rPr lang="ru-RU" sz="28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Здравоохранения, Культуры, Образования</a:t>
            </a:r>
          </a:p>
        </p:txBody>
      </p:sp>
      <p:pic>
        <p:nvPicPr>
          <p:cNvPr id="1026" name="Picture 2" descr="https://psv4.userapi.com/c856328/u251462445/docs/d17/3fb4ec13218f/konkurs.jpg?extra=NvXBI4-Vf9P-Yfj0-aHWO40zBEfNRR-1bk6uDzUCQZ89Rl_7RhFcKg7oIVRj0008Vi9dx7Jso0rWQTpW9Fszs8PhXeeFrBKF0I7rgTE-RWSLqw9HYp-x5Miaoy3JU-xja5WAsUT7FFg16stdxq0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64" y="1294743"/>
            <a:ext cx="2784309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https://sun9-38.userapi.com/o6M7kO1SIy8W1sLlLELvJU46KONU-pbwFKi8Ug/keUtPQRN6WQ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196" b="15538"/>
          <a:stretch/>
        </p:blipFill>
        <p:spPr bwMode="auto">
          <a:xfrm>
            <a:off x="1871415" y="1294743"/>
            <a:ext cx="2088232" cy="2175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0" name="Picture 6" descr="https://sun9-20.userapi.com/5TCjIFPmSU_9oQOYwlK_U1RHZ3cPNZvdZYS_ew/m5mXUVFY51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390" y="1302504"/>
            <a:ext cx="2765810" cy="20743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1271464" y="4061289"/>
            <a:ext cx="10297143" cy="2929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В </a:t>
            </a:r>
            <a:r>
              <a:rPr lang="ru-RU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течение отчетного периода отделом по организации работы КДН и ЗП проводился анализ показателей детского и семейного неблагополучия, и направлялась информация в учреждения.    </a:t>
            </a:r>
          </a:p>
          <a:p>
            <a:pPr algn="just"/>
            <a:r>
              <a:rPr lang="ru-RU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   Проведены: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36 </a:t>
            </a:r>
            <a:r>
              <a:rPr lang="ru-RU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плановых заседаний;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9 </a:t>
            </a:r>
            <a:r>
              <a:rPr lang="ru-RU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тематических;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8 </a:t>
            </a:r>
            <a:r>
              <a:rPr lang="ru-RU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экстренных;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выездных заседаний не было в связи с эпидемиологической обстановкой</a:t>
            </a:r>
            <a:r>
              <a:rPr lang="ru-RU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.</a:t>
            </a:r>
            <a:endParaRPr lang="ru-RU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На учет КДН и ЗП, как находящихся в СОП поставлена 51 семья, в них 103 ребенка. Снято с учета 46 семей, в них 79 несовершеннолетних, составлено 898.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81" y="190969"/>
            <a:ext cx="755650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03560" y="343864"/>
            <a:ext cx="767855" cy="767855"/>
          </a:xfrm>
          <a:prstGeom prst="rect">
            <a:avLst/>
          </a:prstGeom>
          <a:noFill/>
        </p:spPr>
      </p:pic>
      <p:pic>
        <p:nvPicPr>
          <p:cNvPr id="9" name="Рисунок 8" descr="логотип испр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781" y="413632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11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7666" y="220120"/>
            <a:ext cx="767855" cy="767855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555" y="207389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04227" y="1152575"/>
            <a:ext cx="850414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В образовательных </a:t>
            </a:r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организациях велась следующая работа: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Состоялись заседания </a:t>
            </a:r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Советов профилактики школ (1 раз в месяц в каждой школе);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Школьные психолого-педагогические консилиумы и психолого – медико – педагогические комиссии проводились по мере необходимости;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в рамках работы школьных служб примирения состоялся конкурс «Лучшая команда школьной службы примирения 2020».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Организована деятельность родительских комитетов групп в дошкольных учреждениях</a:t>
            </a:r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0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ü"/>
            </a:pPr>
            <a:endParaRPr lang="ru-RU" sz="28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ü"/>
            </a:pPr>
            <a:endParaRPr lang="ru-RU" sz="28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2713" y="161167"/>
            <a:ext cx="94088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</a:t>
            </a:r>
            <a:r>
              <a:rPr lang="ru-RU" sz="24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Отработана организационно-управленческая     </a:t>
            </a:r>
            <a:endParaRPr lang="ru-RU" sz="2400" b="1" i="1" dirty="0">
              <a:solidFill>
                <a:srgbClr val="F1412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   </a:t>
            </a:r>
            <a:r>
              <a:rPr lang="ru-RU" sz="24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структура </a:t>
            </a:r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по организации родительского образования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68249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http://krasnokamsk.ru/upload/pages/153778/image_1553940737.JPG"/>
          <p:cNvPicPr>
            <a:picLocks noChangeAspect="1" noChangeArrowheads="1"/>
          </p:cNvPicPr>
          <p:nvPr/>
        </p:nvPicPr>
        <p:blipFill>
          <a:blip r:embed="rId5" cstate="print">
            <a:lum bright="20000"/>
          </a:blip>
          <a:srcRect/>
          <a:stretch>
            <a:fillRect/>
          </a:stretch>
        </p:blipFill>
        <p:spPr bwMode="auto">
          <a:xfrm>
            <a:off x="6600056" y="5013176"/>
            <a:ext cx="2915982" cy="16916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063" y="1911881"/>
            <a:ext cx="2719609" cy="36261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6567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2087" y="245776"/>
            <a:ext cx="767855" cy="767855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6039" y="193587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75521" y="1114843"/>
            <a:ext cx="860802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По 1  основной Е.В. </a:t>
            </a:r>
            <a:r>
              <a:rPr lang="ru-RU" sz="2200" b="1" dirty="0" err="1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Бачевой</a:t>
            </a:r>
            <a:r>
              <a:rPr lang="ru-RU" sz="22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«Любовь в нашем доме»</a:t>
            </a:r>
          </a:p>
          <a:p>
            <a:pPr algn="ctr"/>
            <a:r>
              <a:rPr lang="ru-RU" sz="22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и по </a:t>
            </a:r>
            <a:r>
              <a:rPr lang="ru-RU" sz="22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9 дополнительным программам: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«Основы религиозных культур и светской этики»;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«Тропинка к своему Я»;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«Добро и доброта»;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«Счастливы вместе»;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«навстречу друг другу»;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«Уроки нравственности»;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«Живая вода»;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«КАДР» (команда активных детей и родителей);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«Союз детей и родителей».</a:t>
            </a:r>
          </a:p>
          <a:p>
            <a:pPr algn="just"/>
            <a:r>
              <a:rPr lang="ru-RU" sz="22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  Осуществляется разработка занятий по родительскому образованию с родителями и с детьми. На сайтах и страницах социальных сетей учреждений осуществляется информационное сопровождение родителей (законных представителей).</a:t>
            </a:r>
            <a:endParaRPr lang="ru-RU" sz="24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ü"/>
            </a:pPr>
            <a:endParaRPr lang="ru-RU" sz="28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ü"/>
            </a:pPr>
            <a:endParaRPr lang="ru-RU" sz="28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44451" y="-9921"/>
            <a:ext cx="8784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Обеспечение программного </a:t>
            </a:r>
          </a:p>
          <a:p>
            <a:pPr algn="ctr"/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и методического сопровождения </a:t>
            </a:r>
          </a:p>
          <a:p>
            <a:pPr algn="ctr"/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родительского образования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08192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https://unfspinnaker.com/wp-content/uploads/2015/04/Dollarphotoclub_551726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76378" y="1931018"/>
            <a:ext cx="2442834" cy="16285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66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0525" y="123208"/>
            <a:ext cx="767855" cy="767855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260269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69639" y="1114844"/>
            <a:ext cx="86080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</a:p>
          <a:p>
            <a:endParaRPr lang="ru-RU" sz="24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18978" y="165011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</a:t>
            </a:r>
            <a:r>
              <a:rPr lang="en-US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V </a:t>
            </a:r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Зональный семинар  «Семья от А до Я»</a:t>
            </a:r>
          </a:p>
          <a:p>
            <a:pPr algn="ctr"/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в Краснокамском городском округе </a:t>
            </a:r>
          </a:p>
          <a:p>
            <a:pPr algn="ctr"/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25.09.2020 </a:t>
            </a:r>
            <a:r>
              <a:rPr lang="en-US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http: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//kraslib.permculture.ru/vzceminar.aspx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-5117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572" y="1522702"/>
            <a:ext cx="8954888" cy="52754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98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Другая 2">
      <a:dk1>
        <a:srgbClr val="6ADAFA"/>
      </a:dk1>
      <a:lt1>
        <a:sysClr val="window" lastClr="FFFFFF"/>
      </a:lt1>
      <a:dk2>
        <a:srgbClr val="59A9F2"/>
      </a:dk2>
      <a:lt2>
        <a:srgbClr val="DBF5F9"/>
      </a:lt2>
      <a:accent1>
        <a:srgbClr val="0B5394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2126</TotalTime>
  <Words>1795</Words>
  <Application>Microsoft Office PowerPoint</Application>
  <PresentationFormat>Произвольный</PresentationFormat>
  <Paragraphs>235</Paragraphs>
  <Slides>43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Exegate2</cp:lastModifiedBy>
  <cp:revision>160</cp:revision>
  <cp:lastPrinted>2020-10-28T10:27:54Z</cp:lastPrinted>
  <dcterms:created xsi:type="dcterms:W3CDTF">2020-10-11T11:15:46Z</dcterms:created>
  <dcterms:modified xsi:type="dcterms:W3CDTF">2020-12-24T10:38:58Z</dcterms:modified>
</cp:coreProperties>
</file>