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65" r:id="rId4"/>
    <p:sldId id="305" r:id="rId5"/>
    <p:sldId id="307" r:id="rId6"/>
    <p:sldId id="262" r:id="rId7"/>
    <p:sldId id="267" r:id="rId8"/>
    <p:sldId id="268" r:id="rId9"/>
    <p:sldId id="294" r:id="rId10"/>
    <p:sldId id="269" r:id="rId11"/>
    <p:sldId id="295" r:id="rId12"/>
    <p:sldId id="296" r:id="rId13"/>
    <p:sldId id="297" r:id="rId14"/>
    <p:sldId id="298" r:id="rId15"/>
    <p:sldId id="299" r:id="rId16"/>
    <p:sldId id="271" r:id="rId17"/>
    <p:sldId id="301" r:id="rId18"/>
    <p:sldId id="272" r:id="rId19"/>
    <p:sldId id="273" r:id="rId20"/>
    <p:sldId id="302" r:id="rId21"/>
    <p:sldId id="30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43" autoAdjust="0"/>
  </p:normalViewPr>
  <p:slideViewPr>
    <p:cSldViewPr snapToGrid="0">
      <p:cViewPr varScale="1">
        <p:scale>
          <a:sx n="106" d="100"/>
          <a:sy n="106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5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69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34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1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2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2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3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8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8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4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6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DF9D-1249-4CB0-865F-B96703E90403}" type="datetimeFigureOut">
              <a:rPr lang="ru-RU" smtClean="0"/>
              <a:t>вт 15.06.21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FD9AFD-9E9A-4237-945A-23C6B5E88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2AE4-C5BC-42E5-B205-F32E9691F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59666"/>
            <a:ext cx="7766936" cy="3091169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Общественные обсуждения по проекту решения </a:t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>Думы Краснокамского городского округа </a:t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>«О внесении изменений в Правила благоустройства территории Краснокамского городского округа, утвержденные решением Краснокамской городской Думы от 24.04.2019 № 61»</a:t>
            </a:r>
            <a:br>
              <a:rPr lang="ru-RU" sz="2500" dirty="0">
                <a:solidFill>
                  <a:schemeClr val="tx1"/>
                </a:solidFill>
              </a:rPr>
            </a:b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F58B087-F72E-4B21-8E52-F023E4905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32" y="4050836"/>
            <a:ext cx="10579309" cy="265778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разработчик проекта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комитет земельных  и имущественных отношений администрации Краснокамского городского округа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председатель комитета (Р.Р. Петров)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отдел градостроительства и архитектуры администрации Краснокамского городского округа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начальник отдела, главный архитектор (Г.В. </a:t>
            </a:r>
            <a:r>
              <a:rPr lang="ru-RU" sz="1600">
                <a:solidFill>
                  <a:schemeClr val="tx1"/>
                </a:solidFill>
              </a:rPr>
              <a:t>Андросова) 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dirty="0">
                <a:solidFill>
                  <a:schemeClr val="tx1"/>
                </a:solidFill>
              </a:rPr>
              <a:t>г. Краснокамск</a:t>
            </a:r>
          </a:p>
          <a:p>
            <a:pPr algn="ctr">
              <a:lnSpc>
                <a:spcPts val="1200"/>
              </a:lnSpc>
            </a:pPr>
            <a:r>
              <a:rPr lang="ru-RU" dirty="0">
                <a:solidFill>
                  <a:schemeClr val="tx1"/>
                </a:solidFill>
              </a:rPr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23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7BA5A2E-36D0-455D-A3C7-E15234FFD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70" y="1219255"/>
            <a:ext cx="7216319" cy="281662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BAF8A6C-E665-4F17-AA5E-D47B5B28E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10" y="4225725"/>
            <a:ext cx="15300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Цветовое решение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80">
            <a:extLst>
              <a:ext uri="{FF2B5EF4-FFF2-40B4-BE49-F238E27FC236}">
                <a16:creationId xmlns:a16="http://schemas.microsoft.com/office/drawing/2014/main" id="{BBC5ABF8-1744-4ED7-8459-AF065DE9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39" y="4634081"/>
            <a:ext cx="2299580" cy="19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42EA88C-A271-4465-A3CA-7B19682F79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50194" y="6562912"/>
            <a:ext cx="78281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283D0F-F7C6-47E7-9E84-74EDFB0D7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76" y="191949"/>
            <a:ext cx="78281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Графическое изображение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типовых проектов нестационарных торговых объектов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6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67248-4B89-4024-9A2A-8A6A88481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11" y="0"/>
            <a:ext cx="4617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7A73EA-ABF9-42CF-AE1E-6B2692F9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04" y="69823"/>
            <a:ext cx="7556462" cy="67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5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18E697-752A-44DE-A095-CF4ABCE1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9" y="562472"/>
            <a:ext cx="9268443" cy="55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2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9EABC4-3C4A-4254-ABA8-AB18913A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0" y="941649"/>
            <a:ext cx="9265212" cy="49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F2F96-7315-4FEC-B0B6-71C0EE7D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59" y="300493"/>
            <a:ext cx="9237332" cy="5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74DE35-D63F-436F-B249-F273ED25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074" y="174995"/>
            <a:ext cx="6955560" cy="66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706B9-1654-4D39-B76B-0BC68C17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21" y="0"/>
            <a:ext cx="4777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968F80-AEEA-4C76-AF36-337CF9D88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Палатка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23D77-E024-4933-BF57-292283755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6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7F041-9C5B-4E38-A5A0-C9F25B5C4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62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13524A-9C59-430B-901E-1BF24D7F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38" y="0"/>
            <a:ext cx="5187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C36558-95ED-481E-B975-569967E6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29" y="24497"/>
            <a:ext cx="6300886" cy="68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2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4">
            <a:extLst>
              <a:ext uri="{FF2B5EF4-FFF2-40B4-BE49-F238E27FC236}">
                <a16:creationId xmlns:a16="http://schemas.microsoft.com/office/drawing/2014/main" id="{456A748E-C5A3-4E6E-86AC-92D166D34EEA}"/>
              </a:ext>
            </a:extLst>
          </p:cNvPr>
          <p:cNvSpPr txBox="1">
            <a:spLocks/>
          </p:cNvSpPr>
          <p:nvPr/>
        </p:nvSpPr>
        <p:spPr>
          <a:xfrm>
            <a:off x="688063" y="687786"/>
            <a:ext cx="8680678" cy="29748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Изменения в Правила благоустройства разработаны в соответствии с Градостроительным кодексом Российской Федерации, Федеральным законом от 06.10.2003 г. № 131-ФЗ «Об общих принципах организации местного самоуправления в Российской Федерации», Уставом Краснокамского городского округа Пермского края.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Предложенные проектом требования к размещению нестационарных торговых объектов, рекламных конструкций и вывесок разработаны с целью формирования единого облика Краснокамского городского округа, обеспечения благоприятной  визуально-рекламной среды.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A2CF27-66F6-4060-95CC-A7334AA8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3" y="3429000"/>
            <a:ext cx="3657917" cy="2743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6B17BD-2FFE-42D0-A581-58B5B2E88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83" y="3408355"/>
            <a:ext cx="365791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6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363B81-8F94-41D2-AC31-E070D57E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21" y="342210"/>
            <a:ext cx="8520361" cy="57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6D313F-FED6-450B-BC27-3042408B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5" y="1363669"/>
            <a:ext cx="10238810" cy="34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36591" y="2767281"/>
            <a:ext cx="8007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Вывески</a:t>
            </a:r>
          </a:p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Колерный паспорт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59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Основные понятия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350" y="914400"/>
            <a:ext cx="107278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Вывеска</a:t>
            </a:r>
            <a:r>
              <a:rPr lang="ru-RU" dirty="0"/>
              <a:t> - информационная конструкция, размещаемая на фасадах, крышах или иных внешних поверхностях зданий, строений, сооружений, внешних поверхностях некапитальных строений и сооружений, используемых для осуществления торговой деятельности и деятельности по оказанию услуг населению, включая услуги общественного питания, в месте фактического нахождения или осуществления деятельности организации (индивидуального предпринимателя), содержащая сведения о профиле деятельности организации (индивидуального предпринимателя) и (или) виде реализуемых ими товаров, оказываемых услуг и (или) их наименованиях (фирменное наименование, коммерческое обозначение, изображение товарного знака, знака обслуживания) в целях извещения неопределенного круга лиц о фактическом местоположении (месте осуществления деятельности) данной организации (индивидуального предпринимателя), режиме работы либо сведения, размещаемые в случаях, предусмотренных Законом Российской Федерации от 07.02.1992 № 2300-1 «О защите прав потребителей.»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350" y="4079796"/>
            <a:ext cx="10659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Колерный паспорт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паспорт внешнего облика объекта капитального строительства (колерный паспорт) (далее - колерный паспорт) разрабатывается в связи с изменением фасада здания, строения, сооружения (изменением архитектурных элементов фасада, архитектурного решения фасада, размещением вывески, не соответствующей Стандартным требованиям к вывескам, их размещению и эксплуатации, установкой и эксплуатацией рекламной конструкции, размещением архитектурно-художественной подсветки, размещением указателей с наименованием улиц, номерами домов (зданий), не соответствующих установленным требованиям)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8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Графические изображения Стандартных требований</a:t>
            </a:r>
            <a:endParaRPr lang="ru-RU" dirty="0"/>
          </a:p>
          <a:p>
            <a:pPr algn="ctr"/>
            <a:r>
              <a:rPr lang="ru-RU" b="1" dirty="0"/>
              <a:t>к вывескам, их размещению и эксплуатации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8" y="1668804"/>
            <a:ext cx="4180318" cy="49204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16566" y="1065394"/>
            <a:ext cx="8782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Вывеска состоит из графической и (или) текстовой частей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81" y="1600981"/>
            <a:ext cx="4087634" cy="25604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34" y="3949326"/>
            <a:ext cx="4838518" cy="27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Графические изображения Стандартных требований</a:t>
            </a:r>
            <a:endParaRPr lang="ru-RU" dirty="0"/>
          </a:p>
          <a:p>
            <a:pPr algn="ctr"/>
            <a:r>
              <a:rPr lang="ru-RU" b="1" dirty="0"/>
              <a:t>к вывескам, их размещению и эксплуатации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6566" y="1065394"/>
            <a:ext cx="8782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Размеры текстовой части настенной и консольной конструкции </a:t>
            </a:r>
          </a:p>
        </p:txBody>
      </p:sp>
      <p:pic>
        <p:nvPicPr>
          <p:cNvPr id="10" name="Рисунок 9" descr="base_23920_141306_328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6" y="1791477"/>
            <a:ext cx="9162661" cy="3526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9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Графические изображения Стандартных требований</a:t>
            </a:r>
            <a:endParaRPr lang="ru-RU" dirty="0"/>
          </a:p>
          <a:p>
            <a:pPr algn="ctr"/>
            <a:r>
              <a:rPr lang="ru-RU" b="1" dirty="0"/>
              <a:t>к вывескам, их размещению и эксплуатации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1169" y="1265294"/>
            <a:ext cx="8782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Расположение нескольких вывесок:</a:t>
            </a:r>
          </a:p>
        </p:txBody>
      </p:sp>
      <p:pic>
        <p:nvPicPr>
          <p:cNvPr id="7" name="Рисунок 6" descr="base_23920_141306_328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6" y="1957240"/>
            <a:ext cx="4376059" cy="363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base_23920_141306_328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99" y="1957240"/>
            <a:ext cx="4077478" cy="301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228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Графические изображения Стандартных требований</a:t>
            </a:r>
            <a:endParaRPr lang="ru-RU" dirty="0"/>
          </a:p>
          <a:p>
            <a:pPr algn="ctr"/>
            <a:r>
              <a:rPr lang="ru-RU" b="1" dirty="0"/>
              <a:t>к вывескам, их размещению и эксплуатации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6566" y="1065394"/>
            <a:ext cx="8782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Расположение нескольких вывесок:</a:t>
            </a:r>
          </a:p>
        </p:txBody>
      </p:sp>
      <p:pic>
        <p:nvPicPr>
          <p:cNvPr id="8" name="Рисунок 7" descr="base_23920_141306_32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5" y="1731609"/>
            <a:ext cx="4644479" cy="407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base_23920_141306_328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44" y="1731609"/>
            <a:ext cx="4138433" cy="3615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365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Графические изображения Стандартных требований</a:t>
            </a:r>
            <a:endParaRPr lang="ru-RU" dirty="0"/>
          </a:p>
          <a:p>
            <a:pPr algn="ctr"/>
            <a:r>
              <a:rPr lang="ru-RU" b="1" dirty="0"/>
              <a:t>к вывескам, их размещению и эксплуатации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6566" y="1065394"/>
            <a:ext cx="8782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Расположение нескольких вывесок: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66" y="1600981"/>
            <a:ext cx="8587399" cy="43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Места допустимого (недопустимого) размещения вывесок</a:t>
            </a:r>
            <a:endParaRPr lang="ru-RU" dirty="0"/>
          </a:p>
          <a:p>
            <a:pPr algn="ctr"/>
            <a:r>
              <a:rPr lang="ru-RU" b="1" dirty="0"/>
              <a:t>на различных типах козырьков крылец и (или) входных групп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603" y="1151947"/>
            <a:ext cx="7378349" cy="58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F0EE4B8-F6C5-47F6-A097-F97801CE8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969" y="2525916"/>
            <a:ext cx="7766936" cy="122823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Рекламные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3267984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Места допустимого (недопустимого) размещения вывесок</a:t>
            </a:r>
            <a:endParaRPr lang="ru-RU" dirty="0"/>
          </a:p>
          <a:p>
            <a:pPr algn="ctr"/>
            <a:r>
              <a:rPr lang="ru-RU" b="1" dirty="0"/>
              <a:t>на различных типах козырьков крылец и (или) входных групп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2" y="899139"/>
            <a:ext cx="9253455" cy="273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88" y="2971800"/>
            <a:ext cx="9162661" cy="37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486074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вывесок, нарушающих архитектурный облик здания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9" y="1219631"/>
            <a:ext cx="4830894" cy="3179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93" y="1219631"/>
            <a:ext cx="4876177" cy="32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07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7869" y="1083975"/>
            <a:ext cx="3241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допустимое расположение вывесок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12" descr="base_23920_141306_328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1604962"/>
            <a:ext cx="4571999" cy="24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032" y="1147762"/>
            <a:ext cx="5386998" cy="49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7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82" y="1414945"/>
            <a:ext cx="5083101" cy="4062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648" y="1509227"/>
            <a:ext cx="4487320" cy="31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82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04" y="1136952"/>
            <a:ext cx="8108302" cy="46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1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04" y="948711"/>
            <a:ext cx="8179212" cy="55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7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9" y="1221499"/>
            <a:ext cx="9944424" cy="39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7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14" y="1078940"/>
            <a:ext cx="6301521" cy="6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04" y="1092887"/>
            <a:ext cx="8095237" cy="54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53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804" y="579379"/>
            <a:ext cx="852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размещения вывесок на зданиях различного назначения и типа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04" y="1104596"/>
            <a:ext cx="7887602" cy="56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3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A85BE0-AED4-492D-BBC8-78167D86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9906" y="252808"/>
            <a:ext cx="8007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Основные понятия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B1B25C-9FDF-4889-AB24-84A6BAB83296}"/>
              </a:ext>
            </a:extLst>
          </p:cNvPr>
          <p:cNvSpPr/>
          <p:nvPr/>
        </p:nvSpPr>
        <p:spPr>
          <a:xfrm>
            <a:off x="407349" y="1089084"/>
            <a:ext cx="9162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Реклама</a:t>
            </a:r>
            <a:r>
              <a:rPr lang="ru-RU" dirty="0"/>
              <a:t>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D5307A-FAEC-4764-83F7-3414E76D1D9B}"/>
              </a:ext>
            </a:extLst>
          </p:cNvPr>
          <p:cNvSpPr/>
          <p:nvPr/>
        </p:nvSpPr>
        <p:spPr>
          <a:xfrm>
            <a:off x="407349" y="2417803"/>
            <a:ext cx="9059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Рекламные конструкции </a:t>
            </a:r>
            <a:r>
              <a:rPr lang="ru-RU" dirty="0"/>
              <a:t>- технические средства стабильного территориального размещения, монтируемые,  располагаемые на внешних стенах, крышах и иных конструктивных элементах зданий, строений, сооружений или вне их, а также остановочных пунктов движения общественного транспорта, которые устанавливает владелец рекламной конструкции, являющийся рекламораспространителем.</a:t>
            </a:r>
          </a:p>
          <a:p>
            <a:pPr algn="just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EAB5AF-F3ED-4CE3-A2A2-6C299A090CC1}"/>
              </a:ext>
            </a:extLst>
          </p:cNvPr>
          <p:cNvSpPr/>
          <p:nvPr/>
        </p:nvSpPr>
        <p:spPr>
          <a:xfrm>
            <a:off x="407349" y="3982006"/>
            <a:ext cx="905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Владелец рекламной конструкции </a:t>
            </a:r>
            <a:r>
              <a:rPr lang="ru-RU" dirty="0"/>
              <a:t>(физическое или юридическое лицо) - собственник рекламной конструкции либо иное лицо, обладающее вещным правом на рекламную конструкцию или правом владения и пользования рекламной конструкцией на основании договора с ее собственником.</a:t>
            </a:r>
          </a:p>
        </p:txBody>
      </p:sp>
    </p:spTree>
    <p:extLst>
      <p:ext uri="{BB962C8B-B14F-4D97-AF65-F5344CB8AC3E}">
        <p14:creationId xmlns:p14="http://schemas.microsoft.com/office/powerpoint/2010/main" val="3628495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2474" y="923675"/>
            <a:ext cx="88827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Правила размещения информационных конструкций устанавливаются </a:t>
            </a:r>
            <a:r>
              <a:rPr lang="ru-RU" b="1" dirty="0"/>
              <a:t>Стандартными требованиями к вывескам</a:t>
            </a:r>
            <a:r>
              <a:rPr lang="ru-RU" dirty="0"/>
              <a:t>, их размещению и эксплуатации.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фасада здания, строения, сооружения (изменение архитектурных элементов фасада, архитектурного решения фасада, размещение вывески, не соответствующей Стандартным требованиям к вывескам, их размещению и эксплуатации (далее - Стандартные требования), установка и эксплуатация рекламной конструкции, размещение архитектурно-художественной подсветки, размещение указателей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наименованием улиц и номерами домов (зданий), не соответствующих установленным требованиям) допускается при условии разработки проекта колерного паспорта.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Колерный паспорт подлежит согласованию с отделом градостроительства 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архитектуры.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согласования колерного паспорта является: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соблюдение требований к содержанию колерного паспорта, соблюдение требований законодательства об объектах культурного наследия, соответствие архитектурного решения объекта капитального строительства внешнему архитектурному облику сложившейся застройки, соответствие требованиям раздела 14 Правил.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48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E02CCB15-C544-4254-82A3-760EDBD72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869" y="4338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1087" y="1540639"/>
            <a:ext cx="3952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Изменение колерного паспорта осуществляется путем разработки нового колерного паспорта.</a:t>
            </a:r>
          </a:p>
          <a:p>
            <a:pPr algn="just"/>
            <a:r>
              <a:rPr lang="ru-RU" dirty="0"/>
              <a:t>Разработка колерного паспорта в черно-белом цвете не допускается.</a:t>
            </a:r>
          </a:p>
          <a:p>
            <a:pPr algn="just"/>
            <a:r>
              <a:rPr lang="ru-RU" dirty="0"/>
              <a:t>Один экземпляр согласованного колерного паспорта хранится в отделе градостроительства и архитектуры администрации </a:t>
            </a:r>
            <a:r>
              <a:rPr lang="ru-RU" dirty="0" err="1"/>
              <a:t>Краснокамского</a:t>
            </a:r>
            <a:r>
              <a:rPr lang="ru-RU" dirty="0"/>
              <a:t> городского округа.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760" t="10442" r="20870" b="42106"/>
          <a:stretch/>
        </p:blipFill>
        <p:spPr>
          <a:xfrm>
            <a:off x="4513378" y="1540639"/>
            <a:ext cx="5440797" cy="3183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68" t="73726" r="2160" b="2641"/>
          <a:stretch/>
        </p:blipFill>
        <p:spPr>
          <a:xfrm>
            <a:off x="337137" y="4724433"/>
            <a:ext cx="7306590" cy="18486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8450" y="760113"/>
            <a:ext cx="895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Требования к содержанию колерного паспорта установлены приложением 3 к Правилам.</a:t>
            </a:r>
          </a:p>
          <a:p>
            <a:pPr algn="just"/>
            <a:r>
              <a:rPr lang="ru-RU" dirty="0"/>
              <a:t>Разработка колерного паспорта оформляется на стандартных листах бумаги формата А3.</a:t>
            </a:r>
          </a:p>
        </p:txBody>
      </p:sp>
    </p:spTree>
    <p:extLst>
      <p:ext uri="{BB962C8B-B14F-4D97-AF65-F5344CB8AC3E}">
        <p14:creationId xmlns:p14="http://schemas.microsoft.com/office/powerpoint/2010/main" val="82212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FBC0A2-275B-477F-870D-AFDA732F8E15}"/>
              </a:ext>
            </a:extLst>
          </p:cNvPr>
          <p:cNvSpPr/>
          <p:nvPr/>
        </p:nvSpPr>
        <p:spPr>
          <a:xfrm>
            <a:off x="271604" y="389299"/>
            <a:ext cx="9180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Рекламные конструкции на территории Краснокамского городского округа размещаются в соответствии с Федеральным законом от 13.03.2006 № 38-ФЗ «О рекламе».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Основанием для установки и эксплуатации рекламной конструкции является разрешение, выданное уполномоченным органом администрации Краснокамского городского округа.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dirty="0"/>
              <a:t>Рекламные конструкции и места их установки на территории Краснокамского городского округа должны соответствовать документам территориального планирования, внешнему архитектурному облику сложившейся застройки, требованиям градостроительных норм и правил, требованиям безопасности.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41AC06-165D-4DDD-9DD1-B221F6165DF1}"/>
              </a:ext>
            </a:extLst>
          </p:cNvPr>
          <p:cNvSpPr/>
          <p:nvPr/>
        </p:nvSpPr>
        <p:spPr>
          <a:xfrm>
            <a:off x="271604" y="3428350"/>
            <a:ext cx="8999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Рекламные конструкции должны соответствовать техническим нормам и требованиям к конструкциям соответствующего типа и вида, должны быть безопасны, спроектированы, изготовлены и установлены в соответствии с действующими строительными нормами и правилами, государственными стандартами, техническими регламентами и другими нормативными актами, содержащими требования для конструкций данного типа.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5AC77F-42F8-4E36-91C6-90F432DE4E90}"/>
              </a:ext>
            </a:extLst>
          </p:cNvPr>
          <p:cNvSpPr/>
          <p:nvPr/>
        </p:nvSpPr>
        <p:spPr>
          <a:xfrm>
            <a:off x="271604" y="5021634"/>
            <a:ext cx="8999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Владельцы рекламных конструкций должны следить за техническим и эстетическим состоянием рекламной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68705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9672C196-E5D0-499A-8628-B971CDA8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6995"/>
            <a:ext cx="8596668" cy="55343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 целью исключения визуального шума установлены требования к рекламным конструкциям предусмотренным для размещения на фасаде здания, строения сооружения.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7" name="Объект 3">
            <a:extLst>
              <a:ext uri="{FF2B5EF4-FFF2-40B4-BE49-F238E27FC236}">
                <a16:creationId xmlns:a16="http://schemas.microsoft.com/office/drawing/2014/main" id="{D8E79F29-C30E-46CE-BFCC-B24958165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" t="2181" b="7453"/>
          <a:stretch/>
        </p:blipFill>
        <p:spPr>
          <a:xfrm>
            <a:off x="915341" y="1551284"/>
            <a:ext cx="2813746" cy="23486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3A7598-DB31-413E-A880-AB79640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76" t="59187" r="35176" b="9941"/>
          <a:stretch/>
        </p:blipFill>
        <p:spPr>
          <a:xfrm>
            <a:off x="5748953" y="1286373"/>
            <a:ext cx="2622487" cy="29250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CB96C3-29DA-466A-99F7-C1663082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28" t="1469" r="32168" b="79622"/>
          <a:stretch/>
        </p:blipFill>
        <p:spPr>
          <a:xfrm>
            <a:off x="679010" y="4383311"/>
            <a:ext cx="3286408" cy="1932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0E4E0E-36A5-459D-A872-76A33E5E0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30549" r="34207" b="43198"/>
          <a:stretch/>
        </p:blipFill>
        <p:spPr>
          <a:xfrm>
            <a:off x="5748952" y="4383311"/>
            <a:ext cx="2622487" cy="23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150C67-99B6-4D5B-A4DB-7FD718AB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62954"/>
            <a:ext cx="8709856" cy="1287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Нестационарные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торговые объекты</a:t>
            </a:r>
          </a:p>
        </p:txBody>
      </p:sp>
    </p:spTree>
    <p:extLst>
      <p:ext uri="{BB962C8B-B14F-4D97-AF65-F5344CB8AC3E}">
        <p14:creationId xmlns:p14="http://schemas.microsoft.com/office/powerpoint/2010/main" val="189273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D775B2A-BC14-444C-A92B-59E37BF7F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443" y="542676"/>
            <a:ext cx="8596668" cy="595879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Нестационарный торговый объект </a:t>
            </a:r>
            <a:r>
              <a:rPr lang="ru-RU" sz="1800" dirty="0">
                <a:solidFill>
                  <a:schemeClr val="tx1"/>
                </a:solidFill>
              </a:rPr>
              <a:t>— торговый объект, представляющий собой временное сооружение или временную конструкцию, не связанные прочно с земельным участком вне зависимости от наличия или отсутствия подключения (технологического присоединения) к сетям инженерно-технического обеспечения, в том числе передвижное сооружение;</a:t>
            </a:r>
          </a:p>
          <a:p>
            <a:r>
              <a:rPr lang="ru-RU" sz="1800" dirty="0">
                <a:solidFill>
                  <a:schemeClr val="tx1"/>
                </a:solidFill>
              </a:rPr>
              <a:t>Внешний вид нестационарных торговых объектов, расположенных на земельных участках, которые находятся в муниципальной собственности и собственность на которые не разграничена, в зданиях, строениях и сооружениях, находящихся в муниципальной собственности, должен соответствовать типовым проектам.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Типовые проекты нестационарных объектов, используемых для осуществления торговой деятельности по оказанию услуг населению, включая услуги общественного питания, устанавливают общие архитектурные решения внешнего вида, общие требования к параметрам, конструкциям и материалам, применяемым при изготовлении и отделке нестационарных торговых объектов а также к цветовому решению, установке вывески, дополнительные требования к нестационарным торговым объектам.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Типовые проекты установлены для видов нестационарных торговых объектов: «киоск», «павильон», «торговый автомат (вендинговый автомат) по продаже питьевой воды», «палатка».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0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977392D9-1B80-461D-AA9A-53CB6A490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201" y="404995"/>
            <a:ext cx="8158848" cy="576843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Основные требования к параметрам нестационарных торговых объектов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411262D-E1AA-4EF7-9A49-12ABEB990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6021"/>
              </p:ext>
            </p:extLst>
          </p:nvPr>
        </p:nvGraphicFramePr>
        <p:xfrm>
          <a:off x="2697933" y="1124030"/>
          <a:ext cx="4173384" cy="4609939"/>
        </p:xfrm>
        <a:graphic>
          <a:graphicData uri="http://schemas.openxmlformats.org/drawingml/2006/table">
            <a:tbl>
              <a:tblPr firstRow="1" firstCol="1" bandRow="1"/>
              <a:tblGrid>
                <a:gridCol w="744762">
                  <a:extLst>
                    <a:ext uri="{9D8B030D-6E8A-4147-A177-3AD203B41FA5}">
                      <a16:colId xmlns:a16="http://schemas.microsoft.com/office/drawing/2014/main" val="155321876"/>
                    </a:ext>
                  </a:extLst>
                </a:gridCol>
                <a:gridCol w="903678">
                  <a:extLst>
                    <a:ext uri="{9D8B030D-6E8A-4147-A177-3AD203B41FA5}">
                      <a16:colId xmlns:a16="http://schemas.microsoft.com/office/drawing/2014/main" val="1729661081"/>
                    </a:ext>
                  </a:extLst>
                </a:gridCol>
                <a:gridCol w="454514">
                  <a:extLst>
                    <a:ext uri="{9D8B030D-6E8A-4147-A177-3AD203B41FA5}">
                      <a16:colId xmlns:a16="http://schemas.microsoft.com/office/drawing/2014/main" val="3661581506"/>
                    </a:ext>
                  </a:extLst>
                </a:gridCol>
                <a:gridCol w="580495">
                  <a:extLst>
                    <a:ext uri="{9D8B030D-6E8A-4147-A177-3AD203B41FA5}">
                      <a16:colId xmlns:a16="http://schemas.microsoft.com/office/drawing/2014/main" val="686857517"/>
                    </a:ext>
                  </a:extLst>
                </a:gridCol>
                <a:gridCol w="1489935">
                  <a:extLst>
                    <a:ext uri="{9D8B030D-6E8A-4147-A177-3AD203B41FA5}">
                      <a16:colId xmlns:a16="http://schemas.microsoft.com/office/drawing/2014/main" val="3044178219"/>
                    </a:ext>
                  </a:extLst>
                </a:gridCol>
              </a:tblGrid>
              <a:tr h="285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Специализация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461188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киоск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1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кв.м.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- 3,0 м, ширина - 2,0 м, высота - 2,6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53484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киоск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1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кв.м.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- 3,6 м, ширина - 2,5 м, высота - 2,6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2483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киоск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2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кв.м.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- 3,0 м, ширина - 2,0 м, высота - 2,6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912581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киоск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3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- 3,6 м, ширина - 2,5 м, высота - 2,6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4881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павильон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1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кв.м.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- 7,5 м, ширина - 4,0 м, высота - 3,2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309293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павильон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2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кв.м.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- 7,0 м, ширина - 4,0 м, высота - 3,2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97709"/>
                  </a:ext>
                </a:extLst>
              </a:tr>
              <a:tr h="10223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торговый автомат (вендинговый автомат) по продаже питьевой воды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1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 кв.м.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- 4,21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797437"/>
                  </a:ext>
                </a:extLst>
              </a:tr>
              <a:tr h="10223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торговый автомат (вендинговый автомат) по продаже питьевой воды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2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 кв.м.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- 4,21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082257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палатка 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1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кв. 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- 3,0 м, ширина - 2,0 м, высота в коньке - 2,2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68425"/>
                  </a:ext>
                </a:extLst>
              </a:tr>
              <a:tr h="285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палатка 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2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кв. м.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- 3,0 м, ширина - 3,0 м, высота в коньке - 2,2 м</a:t>
                      </a:r>
                    </a:p>
                  </a:txBody>
                  <a:tcPr marL="37299" marR="3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27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253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EDF0E9"/>
      </a:accent1>
      <a:accent2>
        <a:srgbClr val="FADAB5"/>
      </a:accent2>
      <a:accent3>
        <a:srgbClr val="F7C89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1519</TotalTime>
  <Words>1381</Words>
  <Application>Microsoft Office PowerPoint</Application>
  <PresentationFormat>Широкоэкранный</PresentationFormat>
  <Paragraphs>137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Times New Roman</vt:lpstr>
      <vt:lpstr>Wingdings 3</vt:lpstr>
      <vt:lpstr>Аспект</vt:lpstr>
      <vt:lpstr>Общественные обсуждения по проекту решения  Думы Краснокамского городского округа  «О внесении изменений в Правила благоустройства территории Краснокамского городского округа, утвержденные решением Краснокамской городской Думы от 24.04.2019 № 61» </vt:lpstr>
      <vt:lpstr>Презентация PowerPoint</vt:lpstr>
      <vt:lpstr>Рекламные  конструкции</vt:lpstr>
      <vt:lpstr>Презентация PowerPoint</vt:lpstr>
      <vt:lpstr>Презентация PowerPoint</vt:lpstr>
      <vt:lpstr>Презентация PowerPoint</vt:lpstr>
      <vt:lpstr>Нестационарные  торговые объекты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решения Думы  Краснокамского городского округа «О внесении изменений в Правила благоустройства территории Краснокамского городского округа, утвержденные решением Краснокамской городской Думы от 24.04.2019 № 61</dc:title>
  <dc:creator>user</dc:creator>
  <cp:lastModifiedBy>user</cp:lastModifiedBy>
  <cp:revision>65</cp:revision>
  <cp:lastPrinted>2021-06-15T08:34:27Z</cp:lastPrinted>
  <dcterms:created xsi:type="dcterms:W3CDTF">2021-05-20T08:35:40Z</dcterms:created>
  <dcterms:modified xsi:type="dcterms:W3CDTF">2021-06-15T08:35:30Z</dcterms:modified>
</cp:coreProperties>
</file>