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9"/>
  </p:notesMasterIdLst>
  <p:sldIdLst>
    <p:sldId id="256" r:id="rId2"/>
    <p:sldId id="257" r:id="rId3"/>
    <p:sldId id="258" r:id="rId4"/>
    <p:sldId id="265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164898599893664"/>
          <c:y val="0.14403310155945651"/>
          <c:w val="0.82262754133225313"/>
          <c:h val="0.751712096707551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средства краевого бюджета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%">
                  <c:v>0.9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средства местного бюджета 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2546957631891803"/>
                  <c:y val="-5.0834934341928394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40 100,00</a:t>
                    </a:r>
                    <a:r>
                      <a:rPr lang="ru-RU" sz="1400" b="1" baseline="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ru-RU" sz="1400" b="1" baseline="0" dirty="0" err="1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руб</a:t>
                    </a:r>
                    <a:endParaRPr lang="ru-RU" sz="14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765273311897105"/>
                      <c:h val="0.10554722638680658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 formatCode="0%">
                  <c:v>0.1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1066072"/>
        <c:axId val="111074648"/>
      </c:barChart>
      <c:catAx>
        <c:axId val="1110660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1074648"/>
        <c:crosses val="autoZero"/>
        <c:auto val="1"/>
        <c:lblAlgn val="ctr"/>
        <c:lblOffset val="100"/>
        <c:noMultiLvlLbl val="0"/>
      </c:catAx>
      <c:valAx>
        <c:axId val="111074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 smtClean="0"/>
                  <a:t>100</a:t>
                </a:r>
                <a:r>
                  <a:rPr lang="ru-RU" baseline="0" dirty="0" smtClean="0"/>
                  <a:t> %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1066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delete val="1"/>
      </c:legendEntry>
      <c:layout>
        <c:manualLayout>
          <c:xMode val="edge"/>
          <c:yMode val="edge"/>
          <c:x val="0.34481727726156419"/>
          <c:y val="0.28575759364412284"/>
          <c:w val="0.55967169011892748"/>
          <c:h val="0.209076848181952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денежные средства населения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126835349866142E-2"/>
                  <c:y val="-4.0122803483077354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39 298,00 </a:t>
                    </a:r>
                    <a:r>
                      <a:rPr lang="ru-RU" sz="1400" b="1" dirty="0" err="1" smtClean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руб</a:t>
                    </a:r>
                    <a:endParaRPr lang="ru-RU" sz="1400" b="1" dirty="0">
                      <a:solidFill>
                        <a:srgbClr val="C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%">
                  <c:v>0.98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Денежные средства бюджета муниципального образования 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4766348852214601E-2"/>
                  <c:y val="-0.13888662744142166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40,10 </a:t>
                    </a:r>
                    <a:r>
                      <a:rPr lang="ru-RU" sz="1400" b="1" dirty="0" err="1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руб</a:t>
                    </a:r>
                    <a:endParaRPr lang="ru-RU" sz="1400" b="1" dirty="0">
                      <a:solidFill>
                        <a:srgbClr val="00206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00206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 formatCode="0.00%">
                  <c:v>1E-3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Прочие денежные средства 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1855800018435074E-2"/>
                  <c:y val="-2.1604586490887798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baseline="0" dirty="0" smtClean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761,90 </a:t>
                    </a:r>
                    <a:r>
                      <a:rPr lang="ru-RU" sz="1400" b="1" baseline="0" dirty="0" err="1" smtClean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руб</a:t>
                    </a:r>
                    <a:endParaRPr lang="ru-RU" sz="1400" b="1" baseline="0" dirty="0">
                      <a:solidFill>
                        <a:srgbClr val="00B05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00B05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 formatCode="0.00%">
                  <c:v>1.9E-2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1862384"/>
        <c:axId val="111932640"/>
      </c:barChart>
      <c:catAx>
        <c:axId val="11186238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1932640"/>
        <c:crosses val="autoZero"/>
        <c:auto val="1"/>
        <c:lblAlgn val="ctr"/>
        <c:lblOffset val="100"/>
        <c:noMultiLvlLbl val="0"/>
      </c:catAx>
      <c:valAx>
        <c:axId val="111932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dirty="0" smtClean="0"/>
                  <a:t>100 %</a:t>
                </a:r>
                <a:endParaRPr lang="ru-RU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1862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rgbClr val="C00000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rgbClr val="00B050"/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51818512719866894"/>
          <c:y val="0.14087308289672545"/>
          <c:w val="0.48181487280133112"/>
          <c:h val="0.430702134479680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0.19139</cdr:x>
      <cdr:y>0.1995</cdr:y>
    </cdr:from>
    <cdr:to>
      <cdr:x>0.3766</cdr:x>
      <cdr:y>0.41539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44937" y="84498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0.15982</cdr:x>
      <cdr:y>0.13326</cdr:y>
    </cdr:from>
    <cdr:to>
      <cdr:x>0.34503</cdr:x>
      <cdr:y>0.34915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89073" y="56442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360 900,00 </a:t>
          </a:r>
          <a:r>
            <a:rPr lang="ru-RU" sz="1400" b="1" dirty="0" err="1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руб</a:t>
          </a:r>
          <a:endParaRPr lang="ru-RU" sz="1400" b="1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AB3CA-E6AD-40B6-BBA6-F890479A6710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BEA70E-1E5D-4744-B4F4-F123920588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415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BEA70E-1E5D-4744-B4F4-F1239205881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97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6E19-5080-40E1-9363-4B7C99E06E27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825F-371F-4596-8C23-EB45B85E768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0411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6E19-5080-40E1-9363-4B7C99E06E27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825F-371F-4596-8C23-EB45B85E7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7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6E19-5080-40E1-9363-4B7C99E06E27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825F-371F-4596-8C23-EB45B85E7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517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6E19-5080-40E1-9363-4B7C99E06E27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825F-371F-4596-8C23-EB45B85E7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875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6E19-5080-40E1-9363-4B7C99E06E27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825F-371F-4596-8C23-EB45B85E7681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200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6E19-5080-40E1-9363-4B7C99E06E27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825F-371F-4596-8C23-EB45B85E7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468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6E19-5080-40E1-9363-4B7C99E06E27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825F-371F-4596-8C23-EB45B85E7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774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6E19-5080-40E1-9363-4B7C99E06E27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825F-371F-4596-8C23-EB45B85E7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328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6E19-5080-40E1-9363-4B7C99E06E27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825F-371F-4596-8C23-EB45B85E7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28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7526E19-5080-40E1-9363-4B7C99E06E27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26825F-371F-4596-8C23-EB45B85E7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882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26E19-5080-40E1-9363-4B7C99E06E27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6825F-371F-4596-8C23-EB45B85E76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541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7526E19-5080-40E1-9363-4B7C99E06E27}" type="datetimeFigureOut">
              <a:rPr lang="ru-RU" smtClean="0"/>
              <a:t>17.09.2019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526825F-371F-4596-8C23-EB45B85E7681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70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public185493285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vk.com/public185493285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svetarukar@mail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112295"/>
            <a:ext cx="10058400" cy="421281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r>
              <a:rPr lang="ru-RU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инициативного бюджетирования</a:t>
            </a:r>
            <a:br>
              <a:rPr lang="ru-RU" sz="4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спортивной площадки «Спорт и успех для всех</a:t>
            </a:r>
            <a: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  <a:br>
              <a:rPr lang="ru-RU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реализации проекта: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Краснокамск, ул. К. Либкнехта, д. 19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проекта:</a:t>
            </a:r>
          </a:p>
          <a:p>
            <a:pPr algn="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Рочева Надежда Ивановна</a:t>
            </a:r>
          </a:p>
          <a:p>
            <a:pPr algn="r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05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278" y="996982"/>
            <a:ext cx="10058400" cy="2194560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проблемы: </a:t>
            </a:r>
            <a:b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итогам мониторинга состояния придомовых территорий на предмет имеющихся спортивных и игровых комплексов были сделаны выводы, что спортивные площадки на территории микрорайона Гознак отсутствуют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Из 12 многоквартирных домов, расположенных рядом, лишь у 2-х на придомовой территории установлены единичные игровые модули.  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Стадион находится на удалённом расстоянии (2 км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Единственная спортивная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площадка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(площадью 1 100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находящаяся по адресу ул. К Либкнехту, д.19 требует реконструкцию и обновление спортивного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89" y="3714841"/>
            <a:ext cx="3394465" cy="2545848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284" y="3714840"/>
            <a:ext cx="3394465" cy="2545849"/>
          </a:xfr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4079" y="3714841"/>
            <a:ext cx="3149574" cy="254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83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725" y="168442"/>
            <a:ext cx="11614484" cy="1159844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Проекта-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спортивной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площадки,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включающей в себя спортивные и игровые  модули для привлечения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детей, подростков и взрослых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занятиям спортом с целью  организации здорового и безопасного досуга на территории микрорайона Гознак.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2925" y="1845734"/>
            <a:ext cx="11462085" cy="4023360"/>
          </a:xfrm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endParaRPr lang="ru-RU" sz="2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создать многофункциональную спортивную площадку во дворе дома № 19 по ул. К. Либкнехта площадью 1 100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.;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организовать работы по благоустройству территории площадки и провести планировку, размещение приобретенного оборудования для возможности заниматься спортом разным возрастным  категориям жителей;</a:t>
            </a:r>
          </a:p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осветить ход реализации проекта «Создание спортивной площадки «Спорт и успех для всех!» в газетах «Наш город Краснокамск», «Вечерний Краснокамск», на официальном сайте Краснокамского городского округа, в социальных сетях (ВКонтакте </a:t>
            </a:r>
            <a:r>
              <a:rPr lang="ru-RU" sz="22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https://vk.com/public185493285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Инстаграм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0001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607015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стоимость </a:t>
            </a:r>
            <a:r>
              <a:rPr 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– 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401 000,00  </a:t>
            </a:r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51708" y="987136"/>
            <a:ext cx="4937760" cy="765397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финансирования между краевым и местным бюджетом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86853010"/>
              </p:ext>
            </p:extLst>
          </p:nvPr>
        </p:nvGraphicFramePr>
        <p:xfrm>
          <a:off x="152343" y="1939780"/>
          <a:ext cx="4440439" cy="4336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789420" y="1001694"/>
            <a:ext cx="4937760" cy="73628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финансирования внутри местного бюджета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704564685"/>
              </p:ext>
            </p:extLst>
          </p:nvPr>
        </p:nvGraphicFramePr>
        <p:xfrm>
          <a:off x="5788025" y="1752532"/>
          <a:ext cx="5945188" cy="5105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0502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0863" y="0"/>
            <a:ext cx="10058400" cy="1315179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Дизайн – проект спортивной площадки</a:t>
            </a:r>
            <a:b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5028" t="6585" r="5507" b="7414"/>
          <a:stretch/>
        </p:blipFill>
        <p:spPr>
          <a:xfrm>
            <a:off x="319017" y="776329"/>
            <a:ext cx="4499811" cy="3224463"/>
          </a:xfrm>
          <a:prstGeom prst="rect">
            <a:avLst/>
          </a:prstGeom>
        </p:spPr>
      </p:pic>
      <p:sp>
        <p:nvSpPr>
          <p:cNvPr id="10" name="Объект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57596" y="4531347"/>
            <a:ext cx="58774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Футбольное поле огорожено сеткой, на спортивной 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площадке размещены новые спортивные и игровые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комплексы,  а так же ранее установленные и </a:t>
            </a:r>
          </a:p>
          <a:p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отремонтированные спортивные объекты</a:t>
            </a:r>
          </a:p>
          <a:p>
            <a:endParaRPr lang="ru-RU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540" y="1269149"/>
            <a:ext cx="6218516" cy="4144515"/>
          </a:xfrm>
        </p:spPr>
      </p:pic>
    </p:spTree>
    <p:extLst>
      <p:ext uri="{BB962C8B-B14F-4D97-AF65-F5344CB8AC3E}">
        <p14:creationId xmlns:p14="http://schemas.microsoft.com/office/powerpoint/2010/main" val="133733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659881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Информационное освещение инициативы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7280" y="1933074"/>
            <a:ext cx="10058400" cy="3815704"/>
          </a:xfrm>
        </p:spPr>
        <p:txBody>
          <a:bodyPr>
            <a:normAutofit fontScale="85000" lnSpcReduction="10000"/>
          </a:bodyPr>
          <a:lstStyle/>
          <a:p>
            <a:pPr lvl="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реализации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размещена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газете «Наш город Краснокамск», «Вечерний Краснокамск» (2 статьи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lvl="0" indent="0">
              <a:buNone/>
            </a:pP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Опубликованы 4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 ВК   на странице ТОС «Гознак-1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(ВКонтакте </a:t>
            </a:r>
            <a:r>
              <a:rPr lang="ru-RU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https://vk.com/public185493285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Инстаграм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lvl="0" indent="0">
              <a:buNone/>
            </a:pP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публикация на сайте официальном сайте Краснокамского городского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округа </a:t>
            </a:r>
          </a:p>
          <a:p>
            <a:pPr marL="0" lvl="0" indent="0">
              <a:buNone/>
            </a:pP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Подготовлены буклеты и информационные листки для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жителей </a:t>
            </a:r>
            <a:r>
              <a:rPr lang="ru-RU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микрорайона </a:t>
            </a:r>
            <a:r>
              <a:rPr lang="ru-RU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Гознак.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lvl="0">
              <a:buFont typeface="Wingdings" panose="05000000000000000000" pitchFamily="2" charset="2"/>
              <a:buChar char="v"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16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643839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 инициативной группы</a:t>
            </a:r>
            <a:endParaRPr lang="ru-RU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12168" y="1845734"/>
            <a:ext cx="7114674" cy="402336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Пермский край, г. Краснокамск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К. Либкнехта 19-32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Контактный телефон: 890973311744</a:t>
            </a:r>
          </a:p>
          <a:p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svetarukar</a:t>
            </a: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@</a:t>
            </a:r>
            <a:r>
              <a:rPr lang="en-US" sz="3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mail</a:t>
            </a: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sz="3200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19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330</TotalTime>
  <Words>222</Words>
  <Application>Microsoft Office PowerPoint</Application>
  <PresentationFormat>Широкоэкранный</PresentationFormat>
  <Paragraphs>39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Calibri</vt:lpstr>
      <vt:lpstr>Calibri Light</vt:lpstr>
      <vt:lpstr>Times New Roman</vt:lpstr>
      <vt:lpstr>Wingdings</vt:lpstr>
      <vt:lpstr>Ретро</vt:lpstr>
      <vt:lpstr>Проект инициативного бюджетирования «Создание спортивной площадки «Спорт и успех для всех!»  Место реализации проекта:  г. Краснокамск, ул. К. Либкнехта, д. 19</vt:lpstr>
      <vt:lpstr> Описание проблемы:  - По итогам мониторинга состояния придомовых территорий на предмет имеющихся спортивных и игровых комплексов были сделаны выводы, что спортивные площадки на территории микрорайона Гознак отсутствуют.   - Из 12 многоквартирных домов, расположенных рядом, лишь у 2-х на придомовой территории установлены единичные игровые модули.    - Стадион находится на удалённом расстоянии (2 км)  - Единственная спортивная площадка (площадью 1 100 кв.м.), находящаяся по адресу ул. К Либкнехту, д.19 требует реконструкцию и обновление спортивного оборудования.</vt:lpstr>
      <vt:lpstr>Цель Проекта- создание спортивной площадки, включающей в себя спортивные и игровые  модули для привлечения детей, подростков и взрослых к занятиям спортом с целью  организации здорового и безопасного досуга на территории микрорайона Гознак.</vt:lpstr>
      <vt:lpstr>Общая стоимость Проекта – 401 000,00  руб.</vt:lpstr>
      <vt:lpstr>Дизайн – проект спортивной площадки  </vt:lpstr>
      <vt:lpstr>Информационное освещение инициативы</vt:lpstr>
      <vt:lpstr>Контакты инициативной группы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инициативного бюджетирования  «Создание спортивной площадки «Спорт и успех для всех!» </dc:title>
  <dc:creator>user2</dc:creator>
  <cp:lastModifiedBy>user2</cp:lastModifiedBy>
  <cp:revision>35</cp:revision>
  <dcterms:created xsi:type="dcterms:W3CDTF">2019-09-17T04:46:57Z</dcterms:created>
  <dcterms:modified xsi:type="dcterms:W3CDTF">2019-09-17T10:20:33Z</dcterms:modified>
</cp:coreProperties>
</file>