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66" r:id="rId3"/>
    <p:sldId id="268" r:id="rId4"/>
    <p:sldId id="271" r:id="rId5"/>
    <p:sldId id="275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0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3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6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5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9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3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6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5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15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B7E2611-760F-4E6B-BE51-CC78D8A7D774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37DE03D-3CBA-4723-98DE-7923F527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9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57D77-0D9E-4C17-8050-C86EEBB19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37322"/>
            <a:ext cx="7120098" cy="887895"/>
          </a:xfrm>
        </p:spPr>
        <p:txBody>
          <a:bodyPr/>
          <a:lstStyle/>
          <a:p>
            <a:pPr algn="ctr"/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9F6142-A2B6-4989-8CBF-28CED15BB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4" y="2146853"/>
            <a:ext cx="11754678" cy="1470991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ru-RU" sz="4000" b="1" dirty="0"/>
              <a:t>ПРОЕКТ </a:t>
            </a:r>
          </a:p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ru-RU" sz="4000" b="1" dirty="0"/>
              <a:t>инициативного бюджетирования </a:t>
            </a:r>
          </a:p>
          <a:p>
            <a:pPr algn="ctr">
              <a:spcBef>
                <a:spcPts val="0"/>
              </a:spcBef>
            </a:pPr>
            <a:r>
              <a:rPr lang="ru-RU" sz="5400" b="1" dirty="0"/>
              <a:t>«Обустройство мини-футбольного поля </a:t>
            </a:r>
          </a:p>
          <a:p>
            <a:pPr algn="ctr">
              <a:spcBef>
                <a:spcPts val="0"/>
              </a:spcBef>
            </a:pPr>
            <a:r>
              <a:rPr lang="ru-RU" sz="5400" b="1" dirty="0"/>
              <a:t>«Футбол-игра на  все времена» </a:t>
            </a:r>
          </a:p>
          <a:p>
            <a:pPr algn="ctr"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4000" dirty="0"/>
              <a:t>г. Краснокамск, ул.50 лет Октября, 3 - 4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83946-EB76-42F6-BB8F-AEF5F8EC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41853"/>
            <a:ext cx="1798982" cy="17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3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9">
            <a:extLst>
              <a:ext uri="{FF2B5EF4-FFF2-40B4-BE49-F238E27FC236}">
                <a16:creationId xmlns:a16="http://schemas.microsoft.com/office/drawing/2014/main" id="{BDDE95A6-2449-4B4F-9197-E156193BA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0" y="1467259"/>
            <a:ext cx="5890310" cy="36676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BB821-6818-470B-94C5-9861FEF1A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298174"/>
            <a:ext cx="10782300" cy="868017"/>
          </a:xfrm>
        </p:spPr>
        <p:txBody>
          <a:bodyPr/>
          <a:lstStyle/>
          <a:p>
            <a:r>
              <a:rPr lang="ru-RU" sz="3200" b="1" u="sng" dirty="0">
                <a:solidFill>
                  <a:schemeClr val="bg1"/>
                </a:solidFill>
              </a:rPr>
              <a:t>Описание проблемы: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C8EAC6-7331-438F-8202-454B4F330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1285461"/>
            <a:ext cx="10782300" cy="5274365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10000"/>
              </a:lnSpc>
            </a:pPr>
            <a:r>
              <a:rPr lang="ru-RU" sz="3600" dirty="0"/>
              <a:t>                                         Обустроенная площадка</a:t>
            </a:r>
          </a:p>
          <a:p>
            <a:pPr algn="r">
              <a:lnSpc>
                <a:spcPct val="110000"/>
              </a:lnSpc>
            </a:pPr>
            <a:r>
              <a:rPr lang="ru-RU" sz="3600" dirty="0"/>
              <a:t>                                         для мини-футбола </a:t>
            </a:r>
          </a:p>
          <a:p>
            <a:pPr algn="r">
              <a:lnSpc>
                <a:spcPct val="110000"/>
              </a:lnSpc>
            </a:pPr>
            <a:r>
              <a:rPr lang="ru-RU" sz="3600" dirty="0"/>
              <a:t>                                         создаст все условия для </a:t>
            </a:r>
          </a:p>
          <a:p>
            <a:pPr algn="r">
              <a:lnSpc>
                <a:spcPct val="110000"/>
              </a:lnSpc>
            </a:pPr>
            <a:r>
              <a:rPr lang="ru-RU" sz="3600" dirty="0"/>
              <a:t>                                         физического развития </a:t>
            </a:r>
          </a:p>
          <a:p>
            <a:pPr algn="r">
              <a:lnSpc>
                <a:spcPct val="110000"/>
              </a:lnSpc>
            </a:pPr>
            <a:r>
              <a:rPr lang="ru-RU" sz="3600" dirty="0"/>
              <a:t>                                         всех возрастов и поможет           родителям  лучше</a:t>
            </a:r>
          </a:p>
          <a:p>
            <a:pPr algn="r">
              <a:lnSpc>
                <a:spcPct val="110000"/>
              </a:lnSpc>
            </a:pPr>
            <a:r>
              <a:rPr lang="ru-RU" sz="3600" dirty="0"/>
              <a:t>контролировать детей. </a:t>
            </a:r>
          </a:p>
          <a:p>
            <a:pPr algn="ctr">
              <a:lnSpc>
                <a:spcPct val="110000"/>
              </a:lnSpc>
            </a:pPr>
            <a:r>
              <a:rPr lang="ru-RU" sz="3600" dirty="0"/>
              <a:t>                Мини-футбольное поле будет функционировать круглогодично.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F83946-EB76-42F6-BB8F-AEF5F8EC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60" y="4922110"/>
            <a:ext cx="1450482" cy="14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2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83946-EB76-42F6-BB8F-AEF5F8EC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015" y="218661"/>
            <a:ext cx="1355127" cy="1355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058B4-C82D-4499-B74F-5B25FAE1A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373487"/>
            <a:ext cx="10920984" cy="2202287"/>
          </a:xfrm>
        </p:spPr>
        <p:txBody>
          <a:bodyPr/>
          <a:lstStyle/>
          <a:p>
            <a:br>
              <a:rPr lang="ru-RU" sz="2800" b="1" u="sng" dirty="0">
                <a:solidFill>
                  <a:schemeClr val="bg1"/>
                </a:solidFill>
              </a:rPr>
            </a:br>
            <a:br>
              <a:rPr lang="ru-RU" sz="2800" b="1" u="sng" dirty="0">
                <a:solidFill>
                  <a:schemeClr val="bg1"/>
                </a:solidFill>
              </a:rPr>
            </a:br>
            <a:br>
              <a:rPr lang="ru-RU" sz="2800" b="1" u="sng" dirty="0">
                <a:solidFill>
                  <a:schemeClr val="bg1"/>
                </a:solidFill>
              </a:rPr>
            </a:br>
            <a:br>
              <a:rPr lang="ru-RU" sz="2800" b="1" u="sng" dirty="0">
                <a:solidFill>
                  <a:schemeClr val="bg1"/>
                </a:solidFill>
              </a:rPr>
            </a:br>
            <a:r>
              <a:rPr lang="ru-RU" sz="2800" b="1" u="sng" dirty="0">
                <a:solidFill>
                  <a:schemeClr val="bg1"/>
                </a:solidFill>
              </a:rPr>
              <a:t>Цель Проекта: </a:t>
            </a:r>
            <a:br>
              <a:rPr lang="ru-RU" sz="2800" b="1" u="sng" dirty="0">
                <a:solidFill>
                  <a:schemeClr val="bg1"/>
                </a:solidFill>
              </a:rPr>
            </a:b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Обустройство мини-футбольного поля с целью создания условий безопасности для окружающих и укрепления здоровья подрастающего поколения и взрослого населения микрорайона «Кама»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DCBB4B-84C1-4796-A6A4-328B1C097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2252869"/>
            <a:ext cx="10920984" cy="4386470"/>
          </a:xfrm>
        </p:spPr>
        <p:txBody>
          <a:bodyPr>
            <a:normAutofit fontScale="32500" lnSpcReduction="20000"/>
          </a:bodyPr>
          <a:lstStyle/>
          <a:p>
            <a:r>
              <a:rPr lang="ru-RU" sz="8600" b="1" u="sng" dirty="0"/>
              <a:t>Задачи Проекта:</a:t>
            </a:r>
            <a:r>
              <a:rPr lang="ru-RU" sz="8600" dirty="0"/>
              <a:t>	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ru-RU" sz="8600" dirty="0"/>
              <a:t>Подготовить территорию для установки приобретённых конструкций (демонтаж старого оборудования);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ru-RU" sz="8600" dirty="0"/>
              <a:t>Установить новое современное ограждение «Оригинал» высотой 3 метра и заменить сетку на воротах;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ru-RU" sz="8600" dirty="0"/>
              <a:t>Осветить ход реализации проекта в СМИ, на официальном сайте администрации Краснокамского городского округа, в социальных сетях (</a:t>
            </a:r>
            <a:r>
              <a:rPr lang="ru-RU" sz="8600" dirty="0" err="1"/>
              <a:t>ВКонтакте</a:t>
            </a:r>
            <a:r>
              <a:rPr lang="ru-RU" sz="8600" dirty="0"/>
              <a:t>, Фейсбук, Одноклассники), Краснокамском ТВ;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ru-RU" sz="8600" dirty="0"/>
              <a:t>Организовать торжественное открытие площадки и провести соревнования между дворовыми командами, как среди детей, так и взрослых.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94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83946-EB76-42F6-BB8F-AEF5F8EC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686" y="164580"/>
            <a:ext cx="1501999" cy="1501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386366"/>
            <a:ext cx="10782300" cy="759854"/>
          </a:xfrm>
        </p:spPr>
        <p:txBody>
          <a:bodyPr/>
          <a:lstStyle/>
          <a:p>
            <a:r>
              <a:rPr lang="ru-RU" sz="4000" b="1" u="sng" dirty="0"/>
              <a:t>Смета проекта: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125" y="1300766"/>
            <a:ext cx="11423560" cy="51644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sz="3600" dirty="0"/>
              <a:t>Общая стоимость проекта – 356 500,00 рублей (100%):</a:t>
            </a:r>
          </a:p>
          <a:p>
            <a:pPr>
              <a:lnSpc>
                <a:spcPct val="110000"/>
              </a:lnSpc>
            </a:pPr>
            <a:r>
              <a:rPr lang="ru-RU" dirty="0"/>
              <a:t>Средства краевого </a:t>
            </a:r>
            <a:r>
              <a:rPr lang="ru-RU" dirty="0" err="1"/>
              <a:t>софинансирования</a:t>
            </a:r>
            <a:r>
              <a:rPr lang="ru-RU" dirty="0"/>
              <a:t> – 320 850,00 рублей (90%);</a:t>
            </a:r>
          </a:p>
          <a:p>
            <a:pPr>
              <a:lnSpc>
                <a:spcPct val="110000"/>
              </a:lnSpc>
            </a:pPr>
            <a:r>
              <a:rPr lang="ru-RU" dirty="0"/>
              <a:t>Средства местного бюджета – 35 650,00 рублей (10%), 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из них: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dirty="0"/>
              <a:t>  Средства бюджета муниципального образования –   35,65 рубля (0,1%);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dirty="0"/>
              <a:t>  Средства населения – 34 758,75 рублей (97,5%);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dirty="0"/>
              <a:t>  Средства ТОС, юридических лиц, индивидуальных предпринимателей, общественных организаций  - 855,60 рублей (2,4%)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:a16="http://schemas.microsoft.com/office/drawing/2014/main" id="{F57937C4-A49D-41A0-9580-7CB0F6CF9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2780905"/>
            <a:ext cx="5694570" cy="36708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8"/>
            <a:ext cx="10782300" cy="865150"/>
          </a:xfrm>
        </p:spPr>
        <p:txBody>
          <a:bodyPr/>
          <a:lstStyle/>
          <a:p>
            <a:r>
              <a:rPr lang="ru-RU" sz="4800" b="1" u="sng" dirty="0">
                <a:solidFill>
                  <a:schemeClr val="bg1"/>
                </a:solidFill>
              </a:rPr>
              <a:t>Дизайн проекта: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2" y="1893194"/>
            <a:ext cx="11116657" cy="39596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u="sng" dirty="0"/>
              <a:t>Мини-футбольное поле после реализации проекта.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/>
              <a:t>Установлено ограждение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/>
              <a:t>«Оригинал» и заменена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/>
              <a:t>сетка на воротах.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F83946-EB76-42F6-BB8F-AEF5F8EC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805" y="267611"/>
            <a:ext cx="1450482" cy="14504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851523"/>
          </a:xfrm>
        </p:spPr>
        <p:txBody>
          <a:bodyPr/>
          <a:lstStyle/>
          <a:p>
            <a:r>
              <a:rPr lang="ru-RU" sz="4400" b="1" dirty="0"/>
              <a:t>Информационное освещение инициативы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2" y="2189407"/>
            <a:ext cx="10897716" cy="41341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83946-EB76-42F6-BB8F-AEF5F8EC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868" y="293369"/>
            <a:ext cx="1450482" cy="1450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11" y="3679064"/>
            <a:ext cx="995967" cy="99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1" y="3691943"/>
            <a:ext cx="918693" cy="918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72" y="3718776"/>
            <a:ext cx="904739" cy="904739"/>
          </a:xfrm>
          <a:prstGeom prst="rect">
            <a:avLst/>
          </a:prstGeom>
        </p:spPr>
      </p:pic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7" y="4043965"/>
            <a:ext cx="5579455" cy="140379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34" y="1868510"/>
            <a:ext cx="4997172" cy="15240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E:\ФУТБОЛ\Картинка Вечернимй Краснокамс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7511" y="4919729"/>
            <a:ext cx="5712719" cy="1437068"/>
          </a:xfrm>
          <a:prstGeom prst="rect">
            <a:avLst/>
          </a:prstGeom>
          <a:noFill/>
        </p:spPr>
      </p:pic>
      <p:pic>
        <p:nvPicPr>
          <p:cNvPr id="11" name="Picture 7" descr="C:\Users\317PC\Desktop\GFTg01YeUt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2262063"/>
            <a:ext cx="3483043" cy="1535382"/>
          </a:xfrm>
          <a:prstGeom prst="rect">
            <a:avLst/>
          </a:prstGeom>
          <a:noFill/>
          <a:ln>
            <a:solidFill>
              <a:srgbClr val="F7A20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437881"/>
            <a:ext cx="10782300" cy="3915177"/>
          </a:xfrm>
        </p:spPr>
        <p:txBody>
          <a:bodyPr/>
          <a:lstStyle/>
          <a:p>
            <a:br>
              <a:rPr lang="ru-RU" sz="5400" dirty="0">
                <a:solidFill>
                  <a:schemeClr val="tx2"/>
                </a:solidFill>
              </a:rPr>
            </a:br>
            <a:br>
              <a:rPr lang="ru-RU" sz="5400" dirty="0">
                <a:solidFill>
                  <a:schemeClr val="tx2"/>
                </a:solidFill>
              </a:rPr>
            </a:br>
            <a:br>
              <a:rPr lang="ru-RU" sz="5400" dirty="0">
                <a:solidFill>
                  <a:schemeClr val="tx2"/>
                </a:solidFill>
              </a:rPr>
            </a:br>
            <a:br>
              <a:rPr lang="ru-RU" sz="5400" dirty="0">
                <a:solidFill>
                  <a:schemeClr val="tx2"/>
                </a:solidFill>
              </a:rPr>
            </a:br>
            <a:r>
              <a:rPr lang="ru-RU" sz="4000" b="1" u="sng" dirty="0">
                <a:solidFill>
                  <a:schemeClr val="bg1"/>
                </a:solidFill>
              </a:rPr>
              <a:t>Руководитель инициативной группы: </a:t>
            </a:r>
            <a:br>
              <a:rPr lang="ru-RU" sz="5400" dirty="0">
                <a:solidFill>
                  <a:schemeClr val="bg1"/>
                </a:solidFill>
              </a:rPr>
            </a:br>
            <a:br>
              <a:rPr lang="ru-RU" sz="5400" dirty="0">
                <a:solidFill>
                  <a:schemeClr val="bg1"/>
                </a:solidFill>
              </a:rPr>
            </a:br>
            <a:r>
              <a:rPr lang="ru-RU" sz="5400" b="1" dirty="0">
                <a:solidFill>
                  <a:schemeClr val="bg1"/>
                </a:solidFill>
              </a:rPr>
              <a:t>Елена Юрьевна Карташова</a:t>
            </a:r>
            <a:br>
              <a:rPr lang="ru-RU" sz="5400" dirty="0">
                <a:solidFill>
                  <a:schemeClr val="bg1"/>
                </a:solidFill>
              </a:rPr>
            </a:br>
            <a:br>
              <a:rPr lang="ru-RU" sz="5400" dirty="0">
                <a:solidFill>
                  <a:schemeClr val="bg1"/>
                </a:solidFill>
              </a:rPr>
            </a:br>
            <a:r>
              <a:rPr lang="ru-RU" sz="5400" dirty="0">
                <a:solidFill>
                  <a:schemeClr val="bg1"/>
                </a:solidFill>
              </a:rPr>
              <a:t>г. Краснокамск, ул. Калинина, 9</a:t>
            </a:r>
            <a:br>
              <a:rPr lang="ru-RU" sz="54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контактный телефон:   </a:t>
            </a:r>
            <a:r>
              <a:rPr lang="ru-RU" sz="5400" dirty="0">
                <a:solidFill>
                  <a:schemeClr val="bg1"/>
                </a:solidFill>
              </a:rPr>
              <a:t>8-922-30-83-548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2" y="4906850"/>
            <a:ext cx="9228201" cy="945945"/>
          </a:xfrm>
        </p:spPr>
        <p:txBody>
          <a:bodyPr/>
          <a:lstStyle/>
          <a:p>
            <a:r>
              <a:rPr lang="en-US" dirty="0"/>
              <a:t>E-mail</a:t>
            </a:r>
            <a:r>
              <a:rPr lang="ru-RU" dirty="0"/>
              <a:t>:</a:t>
            </a:r>
            <a:r>
              <a:rPr lang="en-US" dirty="0"/>
              <a:t>  </a:t>
            </a:r>
            <a:r>
              <a:rPr lang="en-US" sz="4000" dirty="0"/>
              <a:t>e.kartashowa@mail.ru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83946-EB76-42F6-BB8F-AEF5F8EC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868" y="293369"/>
            <a:ext cx="1450482" cy="14504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365</TotalTime>
  <Words>170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 Light</vt:lpstr>
      <vt:lpstr>Wingdings</vt:lpstr>
      <vt:lpstr>Метрополия</vt:lpstr>
      <vt:lpstr>Презентация PowerPoint</vt:lpstr>
      <vt:lpstr>Описание проблемы:</vt:lpstr>
      <vt:lpstr>    Цель Проекта:   Обустройство мини-футбольного поля с целью создания условий безопасности для окружающих и укрепления здоровья подрастающего поколения и взрослого населения микрорайона «Кама» </vt:lpstr>
      <vt:lpstr>Смета проекта:</vt:lpstr>
      <vt:lpstr>Дизайн проекта:</vt:lpstr>
      <vt:lpstr>Информационное освещение инициативы</vt:lpstr>
      <vt:lpstr>    Руководитель инициативной группы:   Елена Юрьевна Карташова  г. Краснокамск, ул. Калинина, 9 контактный телефон:   8-922-30-83-548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2019-09-15T18:25:58Z</dcterms:created>
  <dcterms:modified xsi:type="dcterms:W3CDTF">2019-09-17T20:16:12Z</dcterms:modified>
</cp:coreProperties>
</file>