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58" r:id="rId5"/>
    <p:sldId id="263" r:id="rId6"/>
    <p:sldId id="265" r:id="rId7"/>
    <p:sldId id="266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9425" autoAdjust="0"/>
  </p:normalViewPr>
  <p:slideViewPr>
    <p:cSldViewPr>
      <p:cViewPr varScale="1">
        <p:scale>
          <a:sx n="116" d="100"/>
          <a:sy n="116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E72B6-EA28-467E-9B32-438FC55A571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C459E-5A8B-4118-B5E0-4BFF9D1CF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C459E-5A8B-4118-B5E0-4BFF9D1CF3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C459E-5A8B-4118-B5E0-4BFF9D1CF3E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C459E-5A8B-4118-B5E0-4BFF9D1CF3E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C459E-5A8B-4118-B5E0-4BFF9D1CF3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lemasova@yandex.r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с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413" y="500042"/>
            <a:ext cx="8392065" cy="5929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b="1" dirty="0" smtClean="0"/>
              <a:t>Реконструкция стадиона </a:t>
            </a:r>
            <a:br>
              <a:rPr lang="ru-RU" b="1" dirty="0" smtClean="0"/>
            </a:br>
            <a:r>
              <a:rPr lang="ru-RU" b="1" dirty="0" smtClean="0"/>
              <a:t>МАОУ СОШ № 10</a:t>
            </a:r>
            <a:br>
              <a:rPr lang="ru-RU" b="1" dirty="0" smtClean="0"/>
            </a:br>
            <a:r>
              <a:rPr lang="ru-RU" b="1" dirty="0" smtClean="0"/>
              <a:t>"Спорт-это модно"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4500594" cy="857256"/>
          </a:xfrm>
        </p:spPr>
        <p:txBody>
          <a:bodyPr>
            <a:normAutofit lnSpcReduction="10000"/>
          </a:bodyPr>
          <a:lstStyle/>
          <a:p>
            <a:endParaRPr lang="ru-RU" sz="1600" i="1" dirty="0" smtClean="0">
              <a:solidFill>
                <a:srgbClr val="002060"/>
              </a:solidFill>
            </a:endParaRPr>
          </a:p>
          <a:p>
            <a:r>
              <a:rPr lang="ru-RU" sz="1600" i="1" dirty="0" smtClean="0">
                <a:solidFill>
                  <a:srgbClr val="002060"/>
                </a:solidFill>
              </a:rPr>
              <a:t>Руководитель проекта 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Алемасова</a:t>
            </a:r>
            <a:r>
              <a:rPr lang="ru-RU" sz="1600" dirty="0" smtClean="0">
                <a:solidFill>
                  <a:srgbClr val="002060"/>
                </a:solidFill>
              </a:rPr>
              <a:t> Елена Владимировна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2970" y="3264728"/>
            <a:ext cx="4791030" cy="359327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1876"/>
            <a:ext cx="4981499" cy="3736124"/>
          </a:xfrm>
          <a:prstGeom prst="rect">
            <a:avLst/>
          </a:prstGeom>
        </p:spPr>
      </p:pic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190998" y="0"/>
            <a:ext cx="4953002" cy="3714752"/>
          </a:xfr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81499" cy="3736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Текущее состояние стадиона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н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57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14291"/>
            <a:ext cx="6900882" cy="48577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Цель Проекта:</a:t>
            </a:r>
          </a:p>
          <a:p>
            <a:r>
              <a:rPr lang="ru-RU" dirty="0" smtClean="0"/>
              <a:t>	</a:t>
            </a:r>
            <a:r>
              <a:rPr lang="ru-RU" sz="2400" dirty="0" smtClean="0"/>
              <a:t>Реконструкция (обустройство) стадиона МАОУ СОШ № 10, расположенного по адресу </a:t>
            </a:r>
            <a:r>
              <a:rPr lang="ru-RU" sz="2400" dirty="0" err="1" smtClean="0"/>
              <a:t>Краснокамский</a:t>
            </a:r>
            <a:r>
              <a:rPr lang="ru-RU" sz="2400" dirty="0" smtClean="0"/>
              <a:t> городской округ, Краснокамск, ул.Чапаева, 35</a:t>
            </a:r>
          </a:p>
          <a:p>
            <a:pPr>
              <a:buNone/>
            </a:pPr>
            <a:r>
              <a:rPr lang="ru-RU" sz="2400" dirty="0" smtClean="0"/>
              <a:t>	Площадь стадиона -  4795 м2 (70м*68м)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dirty="0" smtClean="0"/>
              <a:t>	Обеспечение условий для развития на территории городского округа физической культуры и массового спорта, организация проведения официальных физкультурно-оздоровительных и спортивных мероприятий городского округа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3300" b="1" dirty="0" smtClean="0"/>
              <a:t>Задачи Проекта:</a:t>
            </a:r>
          </a:p>
          <a:p>
            <a:r>
              <a:rPr lang="ru-RU" sz="2700" u="sng" dirty="0" smtClean="0"/>
              <a:t>1. Провести </a:t>
            </a:r>
            <a:r>
              <a:rPr lang="ru-RU" sz="2700" u="sng" dirty="0" err="1" smtClean="0"/>
              <a:t>благоустроительные</a:t>
            </a:r>
            <a:r>
              <a:rPr lang="ru-RU" sz="2700" u="sng" dirty="0" smtClean="0"/>
              <a:t> работы на стадионе </a:t>
            </a:r>
          </a:p>
          <a:p>
            <a:pPr>
              <a:buNone/>
            </a:pPr>
            <a:r>
              <a:rPr lang="ru-RU" sz="2400" dirty="0" smtClean="0"/>
              <a:t>(Выровнять поверхность поля общей площадью 4795 кв.м (70*68,5 кв.м), </a:t>
            </a:r>
          </a:p>
          <a:p>
            <a:pPr>
              <a:buNone/>
            </a:pPr>
            <a:r>
              <a:rPr lang="ru-RU" sz="2400" dirty="0" smtClean="0"/>
              <a:t>выделить участки под футбольное (30*38 кв.м.) и волейбольные (18*19 кв.м) поля. </a:t>
            </a:r>
          </a:p>
          <a:p>
            <a:pPr>
              <a:buNone/>
            </a:pPr>
            <a:r>
              <a:rPr lang="ru-RU" sz="2400" dirty="0" smtClean="0"/>
              <a:t>Асфальтировать баскетбольную площадку общей площадью 420 кв.м (28*15 кв.м) </a:t>
            </a:r>
          </a:p>
          <a:p>
            <a:pPr>
              <a:buNone/>
            </a:pPr>
            <a:r>
              <a:rPr lang="ru-RU" sz="2400" dirty="0" smtClean="0"/>
              <a:t>Заменить асфальтовое покрытие беговой дорожки длиной 220 кв.м. и шириной 3 кв.м. (площадь 660 кв.м.)</a:t>
            </a:r>
          </a:p>
          <a:p>
            <a:r>
              <a:rPr lang="ru-RU" sz="2700" u="sng" dirty="0" smtClean="0"/>
              <a:t>2. Приобрести и установить спортивные сооружения и малые архитектурные формы</a:t>
            </a:r>
          </a:p>
          <a:p>
            <a:pPr>
              <a:buNone/>
            </a:pPr>
            <a:r>
              <a:rPr lang="ru-RU" sz="2400" dirty="0" smtClean="0"/>
              <a:t>(Баскетбольные щиты, Волейбольная стойка, Ворота футбольные, </a:t>
            </a:r>
            <a:r>
              <a:rPr lang="ru-RU" sz="2400" dirty="0" err="1" smtClean="0"/>
              <a:t>рукоход</a:t>
            </a:r>
            <a:r>
              <a:rPr lang="ru-RU" sz="2400" dirty="0" smtClean="0"/>
              <a:t> двухуровневый, брусья разновысотные, тройная лавка для пресса, комплекс из турников с лавками для пресса, турники со шведской стенкой, лабиринт, 10 скамеек, 2 урны).</a:t>
            </a:r>
          </a:p>
          <a:p>
            <a:r>
              <a:rPr lang="ru-RU" sz="2700" u="sng" dirty="0" smtClean="0"/>
              <a:t>3. Осветить в СМИ информацию о реализации проекта. </a:t>
            </a:r>
            <a:endParaRPr lang="ru-RU" sz="27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52"/>
          <a:ext cx="822960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114440"/>
                <a:gridCol w="500066"/>
                <a:gridCol w="1357322"/>
                <a:gridCol w="1142972"/>
                <a:gridCol w="1028700"/>
                <a:gridCol w="471534"/>
                <a:gridCol w="1585866"/>
              </a:tblGrid>
              <a:tr h="84665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Наименование работ и затрат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Кол-во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Цена (руб.)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Наименование работ и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Кол-во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Цена (руб.)</a:t>
                      </a:r>
                      <a:endParaRPr lang="ru-RU" sz="1000" dirty="0"/>
                    </a:p>
                  </a:txBody>
                  <a:tcPr/>
                </a:tc>
              </a:tr>
              <a:tr h="795222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Баскетбольный щит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 * 2 =32 666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Турники со шведской стенкой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10278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Волейбольная стойка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Лабиринт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67753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Ворота футбольные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 * 2 = 32 666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Скамейка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066 * 10 = 70 660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95222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Рукоход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двухуровневый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066 * 2 = 6 132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95222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Брусья разновысотные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Волейбольная сетка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95222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Тройная лавка для пресса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Сетка футбольная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000 *2 = 4 000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123847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Комплекс из турников с лавками для пресса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</a:t>
                      </a:r>
                      <a:endParaRPr lang="ru-RU" sz="13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383 103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4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1000132" cy="714380"/>
          </a:xfrm>
          <a:prstGeom prst="rect">
            <a:avLst/>
          </a:prstGeom>
        </p:spPr>
      </p:pic>
      <p:pic>
        <p:nvPicPr>
          <p:cNvPr id="6" name="Picture 98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6" y="1714488"/>
            <a:ext cx="1071570" cy="668846"/>
          </a:xfrm>
          <a:prstGeom prst="rect">
            <a:avLst/>
          </a:prstGeom>
        </p:spPr>
      </p:pic>
      <p:pic>
        <p:nvPicPr>
          <p:cNvPr id="7" name="Picture 1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34" y="2357430"/>
            <a:ext cx="1000132" cy="785818"/>
          </a:xfrm>
          <a:prstGeom prst="rect">
            <a:avLst/>
          </a:prstGeom>
        </p:spPr>
      </p:pic>
      <p:pic>
        <p:nvPicPr>
          <p:cNvPr id="8" name="Picture 146"/>
          <p:cNvPicPr/>
          <p:nvPr/>
        </p:nvPicPr>
        <p:blipFill>
          <a:blip r:embed="rId6"/>
          <a:stretch>
            <a:fillRect/>
          </a:stretch>
        </p:blipFill>
        <p:spPr>
          <a:xfrm>
            <a:off x="428596" y="3143248"/>
            <a:ext cx="1071570" cy="714380"/>
          </a:xfrm>
          <a:prstGeom prst="rect">
            <a:avLst/>
          </a:prstGeom>
        </p:spPr>
      </p:pic>
      <p:pic>
        <p:nvPicPr>
          <p:cNvPr id="9" name="Picture 170"/>
          <p:cNvPicPr/>
          <p:nvPr/>
        </p:nvPicPr>
        <p:blipFill>
          <a:blip r:embed="rId7"/>
          <a:stretch>
            <a:fillRect/>
          </a:stretch>
        </p:blipFill>
        <p:spPr>
          <a:xfrm>
            <a:off x="285720" y="3857628"/>
            <a:ext cx="1214446" cy="785818"/>
          </a:xfrm>
          <a:prstGeom prst="rect">
            <a:avLst/>
          </a:prstGeom>
        </p:spPr>
      </p:pic>
      <p:pic>
        <p:nvPicPr>
          <p:cNvPr id="10" name="Picture 194"/>
          <p:cNvPicPr/>
          <p:nvPr/>
        </p:nvPicPr>
        <p:blipFill>
          <a:blip r:embed="rId8"/>
          <a:stretch>
            <a:fillRect/>
          </a:stretch>
        </p:blipFill>
        <p:spPr>
          <a:xfrm>
            <a:off x="357158" y="4643446"/>
            <a:ext cx="1143008" cy="785818"/>
          </a:xfrm>
          <a:prstGeom prst="rect">
            <a:avLst/>
          </a:prstGeom>
        </p:spPr>
      </p:pic>
      <p:pic>
        <p:nvPicPr>
          <p:cNvPr id="11" name="Picture 218"/>
          <p:cNvPicPr/>
          <p:nvPr/>
        </p:nvPicPr>
        <p:blipFill>
          <a:blip r:embed="rId9"/>
          <a:stretch>
            <a:fillRect/>
          </a:stretch>
        </p:blipFill>
        <p:spPr>
          <a:xfrm>
            <a:off x="428596" y="5429264"/>
            <a:ext cx="1071570" cy="857256"/>
          </a:xfrm>
          <a:prstGeom prst="rect">
            <a:avLst/>
          </a:prstGeom>
        </p:spPr>
      </p:pic>
      <p:pic>
        <p:nvPicPr>
          <p:cNvPr id="12" name="Picture 245"/>
          <p:cNvPicPr/>
          <p:nvPr/>
        </p:nvPicPr>
        <p:blipFill>
          <a:blip r:embed="rId10"/>
          <a:stretch>
            <a:fillRect/>
          </a:stretch>
        </p:blipFill>
        <p:spPr>
          <a:xfrm>
            <a:off x="4500562" y="1000108"/>
            <a:ext cx="1138238" cy="714380"/>
          </a:xfrm>
          <a:prstGeom prst="rect">
            <a:avLst/>
          </a:prstGeom>
        </p:spPr>
      </p:pic>
      <p:pic>
        <p:nvPicPr>
          <p:cNvPr id="13" name="Picture 384"/>
          <p:cNvPicPr/>
          <p:nvPr/>
        </p:nvPicPr>
        <p:blipFill>
          <a:blip r:embed="rId11"/>
          <a:stretch>
            <a:fillRect/>
          </a:stretch>
        </p:blipFill>
        <p:spPr>
          <a:xfrm>
            <a:off x="4500562" y="1643050"/>
            <a:ext cx="1138238" cy="714380"/>
          </a:xfrm>
          <a:prstGeom prst="rect">
            <a:avLst/>
          </a:prstGeom>
        </p:spPr>
      </p:pic>
      <p:pic>
        <p:nvPicPr>
          <p:cNvPr id="14" name="Picture 408"/>
          <p:cNvPicPr/>
          <p:nvPr/>
        </p:nvPicPr>
        <p:blipFill>
          <a:blip r:embed="rId12"/>
          <a:stretch>
            <a:fillRect/>
          </a:stretch>
        </p:blipFill>
        <p:spPr>
          <a:xfrm>
            <a:off x="4500562" y="2357430"/>
            <a:ext cx="1143008" cy="714380"/>
          </a:xfrm>
          <a:prstGeom prst="rect">
            <a:avLst/>
          </a:prstGeom>
        </p:spPr>
      </p:pic>
      <p:pic>
        <p:nvPicPr>
          <p:cNvPr id="16" name="Picture 432"/>
          <p:cNvPicPr/>
          <p:nvPr/>
        </p:nvPicPr>
        <p:blipFill>
          <a:blip r:embed="rId13"/>
          <a:stretch>
            <a:fillRect/>
          </a:stretch>
        </p:blipFill>
        <p:spPr>
          <a:xfrm>
            <a:off x="4500562" y="3143248"/>
            <a:ext cx="1143008" cy="714380"/>
          </a:xfrm>
          <a:prstGeom prst="rect">
            <a:avLst/>
          </a:prstGeom>
        </p:spPr>
      </p:pic>
      <p:pic>
        <p:nvPicPr>
          <p:cNvPr id="17" name="Picture 4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00562" y="3857628"/>
            <a:ext cx="1143008" cy="857256"/>
          </a:xfrm>
          <a:prstGeom prst="rect">
            <a:avLst/>
          </a:prstGeom>
        </p:spPr>
      </p:pic>
      <p:pic>
        <p:nvPicPr>
          <p:cNvPr id="18" name="Picture 4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00562" y="4572008"/>
            <a:ext cx="114300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200" dirty="0" smtClean="0"/>
              <a:t>Виды источников </a:t>
            </a:r>
            <a:r>
              <a:rPr lang="ru-RU" sz="2200" dirty="0" err="1" smtClean="0"/>
              <a:t>софинансирования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проекта инициативного </a:t>
            </a:r>
            <a:r>
              <a:rPr lang="ru-RU" sz="2200" dirty="0" err="1" smtClean="0"/>
              <a:t>бюджетирования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1300" b="1" dirty="0" smtClean="0"/>
              <a:t> 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000107"/>
          <a:ext cx="8258205" cy="537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4429156"/>
                <a:gridCol w="1071570"/>
                <a:gridCol w="1071570"/>
                <a:gridCol w="1185842"/>
              </a:tblGrid>
              <a:tr h="5339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Вид источника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Сумма, рублей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2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Общая стоимость Проекта,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1 939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851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571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средства краевого бюджета (не более 90%/50%)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1 745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865,90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571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средства местного бюджета (не менее 10%/50%),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193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985,10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59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1.2.1.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Денежные средства населения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075,31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0,0985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9,84999%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44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1.2.2.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Денежные средства бюджета муниципального образования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939,86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1815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1.2.3.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Денежные средства юридических лиц, индивидуальных предпринимателей, общественных организаций, за исключением денежных средств предприятий и организаций муниципальной формы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собственности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969,93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0,0005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3д спортивная п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-1"/>
            <a:ext cx="6786578" cy="4798591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3"/>
          <a:srcRect l="30287" t="51126" r="27213" b="28366"/>
          <a:stretch/>
        </p:blipFill>
        <p:spPr>
          <a:xfrm>
            <a:off x="0" y="3714752"/>
            <a:ext cx="4286248" cy="314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357158" y="428604"/>
            <a:ext cx="1857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План</a:t>
            </a:r>
          </a:p>
          <a:p>
            <a:pPr algn="ctr"/>
            <a:r>
              <a:rPr lang="ru-RU" sz="3000" dirty="0" smtClean="0"/>
              <a:t>стадиона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1903" y="3244334"/>
            <a:ext cx="508107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</a:t>
            </a:r>
            <a:r>
              <a:rPr lang="ru-RU" sz="3000" dirty="0" smtClean="0"/>
              <a:t>Гимнастический </a:t>
            </a:r>
            <a:r>
              <a:rPr lang="ru-RU" sz="3000" dirty="0" smtClean="0"/>
              <a:t>городок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Информационное освещение инициативы 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000240"/>
            <a:ext cx="5072098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Социальные сети</a:t>
            </a:r>
          </a:p>
          <a:p>
            <a:r>
              <a:rPr lang="ru-RU" dirty="0" smtClean="0"/>
              <a:t>Местное телевидение</a:t>
            </a:r>
          </a:p>
          <a:p>
            <a:r>
              <a:rPr lang="ru-RU" dirty="0" smtClean="0"/>
              <a:t>Местная газета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инициативной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Руководитель проекта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представитель инициативной группы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Алемасова</a:t>
            </a:r>
            <a:r>
              <a:rPr lang="ru-RU" dirty="0" smtClean="0">
                <a:solidFill>
                  <a:srgbClr val="002060"/>
                </a:solidFill>
              </a:rPr>
              <a:t> Елена Владимировна 89197101453</a:t>
            </a:r>
          </a:p>
          <a:p>
            <a:r>
              <a:rPr lang="en-US" dirty="0" err="1" smtClean="0">
                <a:solidFill>
                  <a:srgbClr val="002060"/>
                </a:solidFill>
                <a:hlinkClick r:id="rId3"/>
              </a:rPr>
              <a:t>lalemasova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@</a:t>
            </a:r>
            <a:r>
              <a:rPr lang="en-US" dirty="0" err="1" smtClean="0">
                <a:solidFill>
                  <a:srgbClr val="002060"/>
                </a:solidFill>
                <a:hlinkClick r:id="rId3"/>
              </a:rPr>
              <a:t>yandex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hlinkClick r:id="rId3"/>
              </a:rPr>
              <a:t>ru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Краснокамский</a:t>
            </a:r>
            <a:r>
              <a:rPr lang="ru-RU" dirty="0" smtClean="0">
                <a:solidFill>
                  <a:srgbClr val="002060"/>
                </a:solidFill>
              </a:rPr>
              <a:t> городской округ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2654296"/>
          </a:xfrm>
        </p:spPr>
        <p:txBody>
          <a:bodyPr>
            <a:normAutofit/>
          </a:bodyPr>
          <a:lstStyle/>
          <a:p>
            <a:r>
              <a:rPr lang="ru-RU" sz="5000" b="1" dirty="0" smtClean="0"/>
              <a:t>Спасибо </a:t>
            </a:r>
            <a:br>
              <a:rPr lang="ru-RU" sz="5000" b="1" dirty="0" smtClean="0"/>
            </a:br>
            <a:r>
              <a:rPr lang="ru-RU" sz="5000" b="1" dirty="0" smtClean="0"/>
              <a:t>за внимание</a:t>
            </a:r>
            <a:br>
              <a:rPr lang="ru-RU" sz="5000" b="1" dirty="0" smtClean="0"/>
            </a:br>
            <a:endParaRPr lang="ru-RU" sz="5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272</Words>
  <PresentationFormat>Экран (4:3)</PresentationFormat>
  <Paragraphs>129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"Реконструкция стадиона  МАОУ СОШ № 10 "Спорт-это модно" </vt:lpstr>
      <vt:lpstr>                 Текущее состояние стадиона</vt:lpstr>
      <vt:lpstr>Слайд 3</vt:lpstr>
      <vt:lpstr>Слайд 4</vt:lpstr>
      <vt:lpstr>  Виды источников софинансирования  проекта инициативного бюджетирования     </vt:lpstr>
      <vt:lpstr>Слайд 6</vt:lpstr>
      <vt:lpstr>Информационное освещение инициативы  </vt:lpstr>
      <vt:lpstr>Контакты инициативной группы</vt:lpstr>
      <vt:lpstr>Спасибо 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"Реконструкция стадиона МАОУ СОШ № 10"Спорт-это модно" </dc:title>
  <dc:creator>Bugalter</dc:creator>
  <cp:lastModifiedBy>Bugalter</cp:lastModifiedBy>
  <cp:revision>43</cp:revision>
  <dcterms:created xsi:type="dcterms:W3CDTF">2019-09-17T03:58:50Z</dcterms:created>
  <dcterms:modified xsi:type="dcterms:W3CDTF">2019-09-17T10:42:41Z</dcterms:modified>
</cp:coreProperties>
</file>