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15"/>
  </p:notesMasterIdLst>
  <p:sldIdLst>
    <p:sldId id="256" r:id="rId2"/>
    <p:sldId id="268" r:id="rId3"/>
    <p:sldId id="279" r:id="rId4"/>
    <p:sldId id="280" r:id="rId5"/>
    <p:sldId id="276" r:id="rId6"/>
    <p:sldId id="281" r:id="rId7"/>
    <p:sldId id="271" r:id="rId8"/>
    <p:sldId id="260" r:id="rId9"/>
    <p:sldId id="269" r:id="rId10"/>
    <p:sldId id="257" r:id="rId11"/>
    <p:sldId id="289" r:id="rId12"/>
    <p:sldId id="290" r:id="rId13"/>
    <p:sldId id="291"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798BA10-A6E1-40B8-9D38-CC4B373B541E}">
          <p14:sldIdLst>
            <p14:sldId id="256"/>
            <p14:sldId id="268"/>
            <p14:sldId id="279"/>
            <p14:sldId id="280"/>
            <p14:sldId id="276"/>
            <p14:sldId id="281"/>
            <p14:sldId id="271"/>
            <p14:sldId id="260"/>
            <p14:sldId id="269"/>
            <p14:sldId id="257"/>
            <p14:sldId id="289"/>
            <p14:sldId id="290"/>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94673" autoAdjust="0"/>
  </p:normalViewPr>
  <p:slideViewPr>
    <p:cSldViewPr snapToGrid="0">
      <p:cViewPr varScale="1">
        <p:scale>
          <a:sx n="101" d="100"/>
          <a:sy n="101" d="100"/>
        </p:scale>
        <p:origin x="774"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55813B-5B8D-4FA3-925D-E9698C9B1D1D}" type="datetimeFigureOut">
              <a:rPr lang="ru-RU" smtClean="0"/>
              <a:t>11.07.2023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E9CC6-828D-485C-BDBC-6528E1680B09}" type="slidenum">
              <a:rPr lang="ru-RU" smtClean="0"/>
              <a:t>‹#›</a:t>
            </a:fld>
            <a:endParaRPr lang="ru-RU"/>
          </a:p>
        </p:txBody>
      </p:sp>
    </p:spTree>
    <p:extLst>
      <p:ext uri="{BB962C8B-B14F-4D97-AF65-F5344CB8AC3E}">
        <p14:creationId xmlns:p14="http://schemas.microsoft.com/office/powerpoint/2010/main" val="285776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A141D1B-B74B-401D-AC6F-6A7C166B6360}" type="slidenum">
              <a:rPr lang="ru-RU" smtClean="0"/>
              <a:t>2</a:t>
            </a:fld>
            <a:endParaRPr lang="ru-RU"/>
          </a:p>
        </p:txBody>
      </p:sp>
    </p:spTree>
    <p:extLst>
      <p:ext uri="{BB962C8B-B14F-4D97-AF65-F5344CB8AC3E}">
        <p14:creationId xmlns:p14="http://schemas.microsoft.com/office/powerpoint/2010/main" val="2845030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463036-9DE2-4FDF-9549-BC11C772244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A288692-5FB1-4A9E-AC09-75E0F538B8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B1C83EF-C4EE-4CE0-B7E7-F26371039BC5}"/>
              </a:ext>
            </a:extLst>
          </p:cNvPr>
          <p:cNvSpPr>
            <a:spLocks noGrp="1"/>
          </p:cNvSpPr>
          <p:nvPr>
            <p:ph type="dt" sz="half" idx="10"/>
          </p:nvPr>
        </p:nvSpPr>
        <p:spPr/>
        <p:txBody>
          <a:bodyPr/>
          <a:lstStyle/>
          <a:p>
            <a:fld id="{7E3A4993-665D-4ED6-823B-B24161478195}" type="datetimeFigureOut">
              <a:rPr lang="ru-RU" smtClean="0"/>
              <a:t>11.07.2023</a:t>
            </a:fld>
            <a:endParaRPr lang="ru-RU"/>
          </a:p>
        </p:txBody>
      </p:sp>
      <p:sp>
        <p:nvSpPr>
          <p:cNvPr id="5" name="Нижний колонтитул 4">
            <a:extLst>
              <a:ext uri="{FF2B5EF4-FFF2-40B4-BE49-F238E27FC236}">
                <a16:creationId xmlns:a16="http://schemas.microsoft.com/office/drawing/2014/main" id="{E5A1268B-C5A3-4129-9D1B-B31C7107A3E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5A82A6F-7238-4038-94F5-C5D9AA80D6B9}"/>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73800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F52E86-AA07-4585-A86A-8EF296D9C9A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B97395D-40D7-48B1-9B37-47C5E1CE6F4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A4EF390-8C75-4423-A6EB-834A50DD13DE}"/>
              </a:ext>
            </a:extLst>
          </p:cNvPr>
          <p:cNvSpPr>
            <a:spLocks noGrp="1"/>
          </p:cNvSpPr>
          <p:nvPr>
            <p:ph type="dt" sz="half" idx="10"/>
          </p:nvPr>
        </p:nvSpPr>
        <p:spPr/>
        <p:txBody>
          <a:bodyPr/>
          <a:lstStyle/>
          <a:p>
            <a:fld id="{7E3A4993-665D-4ED6-823B-B24161478195}" type="datetimeFigureOut">
              <a:rPr lang="ru-RU" smtClean="0"/>
              <a:t>11.07.2023</a:t>
            </a:fld>
            <a:endParaRPr lang="ru-RU"/>
          </a:p>
        </p:txBody>
      </p:sp>
      <p:sp>
        <p:nvSpPr>
          <p:cNvPr id="5" name="Нижний колонтитул 4">
            <a:extLst>
              <a:ext uri="{FF2B5EF4-FFF2-40B4-BE49-F238E27FC236}">
                <a16:creationId xmlns:a16="http://schemas.microsoft.com/office/drawing/2014/main" id="{F388E11F-D598-4552-BBC7-55672F10BAD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DEF4B29-EDAE-4348-8EF9-AB87F32B2668}"/>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357243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CA86087-23E7-41F0-AA28-F3D3A486DB6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89BE0FE-D4C4-4AD2-A3A9-534E136F8BD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2471531-ECDC-4EDA-A331-18D55B017985}"/>
              </a:ext>
            </a:extLst>
          </p:cNvPr>
          <p:cNvSpPr>
            <a:spLocks noGrp="1"/>
          </p:cNvSpPr>
          <p:nvPr>
            <p:ph type="dt" sz="half" idx="10"/>
          </p:nvPr>
        </p:nvSpPr>
        <p:spPr/>
        <p:txBody>
          <a:bodyPr/>
          <a:lstStyle/>
          <a:p>
            <a:fld id="{7E3A4993-665D-4ED6-823B-B24161478195}" type="datetimeFigureOut">
              <a:rPr lang="ru-RU" smtClean="0"/>
              <a:t>11.07.2023</a:t>
            </a:fld>
            <a:endParaRPr lang="ru-RU"/>
          </a:p>
        </p:txBody>
      </p:sp>
      <p:sp>
        <p:nvSpPr>
          <p:cNvPr id="5" name="Нижний колонтитул 4">
            <a:extLst>
              <a:ext uri="{FF2B5EF4-FFF2-40B4-BE49-F238E27FC236}">
                <a16:creationId xmlns:a16="http://schemas.microsoft.com/office/drawing/2014/main" id="{74758F91-CE73-4C08-AC5C-F6F82FCDD38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AC4EEB5-AB48-4633-90FB-5D805126A641}"/>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119188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025B7F-507D-407D-BF83-79842E28A97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7E78792-4536-49D1-ADA5-2DC7BAA2923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6F43230-4679-49F9-BA7B-F57109732622}"/>
              </a:ext>
            </a:extLst>
          </p:cNvPr>
          <p:cNvSpPr>
            <a:spLocks noGrp="1"/>
          </p:cNvSpPr>
          <p:nvPr>
            <p:ph type="dt" sz="half" idx="10"/>
          </p:nvPr>
        </p:nvSpPr>
        <p:spPr/>
        <p:txBody>
          <a:bodyPr/>
          <a:lstStyle/>
          <a:p>
            <a:fld id="{7E3A4993-665D-4ED6-823B-B24161478195}" type="datetimeFigureOut">
              <a:rPr lang="ru-RU" smtClean="0"/>
              <a:t>11.07.2023</a:t>
            </a:fld>
            <a:endParaRPr lang="ru-RU"/>
          </a:p>
        </p:txBody>
      </p:sp>
      <p:sp>
        <p:nvSpPr>
          <p:cNvPr id="5" name="Нижний колонтитул 4">
            <a:extLst>
              <a:ext uri="{FF2B5EF4-FFF2-40B4-BE49-F238E27FC236}">
                <a16:creationId xmlns:a16="http://schemas.microsoft.com/office/drawing/2014/main" id="{E603FA34-37F5-44BE-8B65-DCC0AAA7A37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0A9B03D-2F08-443D-AFDC-45AA4B18FB7D}"/>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342105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D1BFF0-8398-435A-AA1B-28383422167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9E2B7FF-D2EF-42CA-865B-A96E5E578E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D8DDAA9-58F4-4FB7-9369-C6478C798759}"/>
              </a:ext>
            </a:extLst>
          </p:cNvPr>
          <p:cNvSpPr>
            <a:spLocks noGrp="1"/>
          </p:cNvSpPr>
          <p:nvPr>
            <p:ph type="dt" sz="half" idx="10"/>
          </p:nvPr>
        </p:nvSpPr>
        <p:spPr/>
        <p:txBody>
          <a:bodyPr/>
          <a:lstStyle/>
          <a:p>
            <a:fld id="{7E3A4993-665D-4ED6-823B-B24161478195}" type="datetimeFigureOut">
              <a:rPr lang="ru-RU" smtClean="0"/>
              <a:t>11.07.2023</a:t>
            </a:fld>
            <a:endParaRPr lang="ru-RU"/>
          </a:p>
        </p:txBody>
      </p:sp>
      <p:sp>
        <p:nvSpPr>
          <p:cNvPr id="5" name="Нижний колонтитул 4">
            <a:extLst>
              <a:ext uri="{FF2B5EF4-FFF2-40B4-BE49-F238E27FC236}">
                <a16:creationId xmlns:a16="http://schemas.microsoft.com/office/drawing/2014/main" id="{09EBA373-4F07-4808-A791-FE71E9170D7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9CF95BC-7CC6-4EA9-BF85-90E64DD9A9EF}"/>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214672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D87001-B721-4C4A-AE15-180F0A116FF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23BB7A9-AB72-44D4-B629-A9554BCC908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5890246-558E-4647-923D-ED1788CAB61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9063562-8F96-481A-983C-4E56AA7E05C0}"/>
              </a:ext>
            </a:extLst>
          </p:cNvPr>
          <p:cNvSpPr>
            <a:spLocks noGrp="1"/>
          </p:cNvSpPr>
          <p:nvPr>
            <p:ph type="dt" sz="half" idx="10"/>
          </p:nvPr>
        </p:nvSpPr>
        <p:spPr/>
        <p:txBody>
          <a:bodyPr/>
          <a:lstStyle/>
          <a:p>
            <a:fld id="{7E3A4993-665D-4ED6-823B-B24161478195}" type="datetimeFigureOut">
              <a:rPr lang="ru-RU" smtClean="0"/>
              <a:t>11.07.2023</a:t>
            </a:fld>
            <a:endParaRPr lang="ru-RU"/>
          </a:p>
        </p:txBody>
      </p:sp>
      <p:sp>
        <p:nvSpPr>
          <p:cNvPr id="6" name="Нижний колонтитул 5">
            <a:extLst>
              <a:ext uri="{FF2B5EF4-FFF2-40B4-BE49-F238E27FC236}">
                <a16:creationId xmlns:a16="http://schemas.microsoft.com/office/drawing/2014/main" id="{EA8D6171-61A3-4D27-AD3B-3540FC15247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79896EB-6E25-4F2E-9B29-EDF2EFE2B13B}"/>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116013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E78E2B-4F76-4608-83D0-C8DCEDFE9B4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C8553FF3-583B-4642-A315-3BF085460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F308833-B196-4CF3-B40C-92C7C28A718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FAB067A-0FAA-4C22-AFF2-908EAC672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4CD408B-4DB7-4D89-9F67-CB3EE197756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39A6ED3-0F3C-4E93-AA09-D31B24D52868}"/>
              </a:ext>
            </a:extLst>
          </p:cNvPr>
          <p:cNvSpPr>
            <a:spLocks noGrp="1"/>
          </p:cNvSpPr>
          <p:nvPr>
            <p:ph type="dt" sz="half" idx="10"/>
          </p:nvPr>
        </p:nvSpPr>
        <p:spPr/>
        <p:txBody>
          <a:bodyPr/>
          <a:lstStyle/>
          <a:p>
            <a:fld id="{7E3A4993-665D-4ED6-823B-B24161478195}" type="datetimeFigureOut">
              <a:rPr lang="ru-RU" smtClean="0"/>
              <a:t>11.07.2023</a:t>
            </a:fld>
            <a:endParaRPr lang="ru-RU"/>
          </a:p>
        </p:txBody>
      </p:sp>
      <p:sp>
        <p:nvSpPr>
          <p:cNvPr id="8" name="Нижний колонтитул 7">
            <a:extLst>
              <a:ext uri="{FF2B5EF4-FFF2-40B4-BE49-F238E27FC236}">
                <a16:creationId xmlns:a16="http://schemas.microsoft.com/office/drawing/2014/main" id="{9DA26D8C-2DE0-47D5-BDD5-80D9348C413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CEA198D-F46E-4D03-B811-4991FC8279B1}"/>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3026584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EA9415-CFD6-4BDF-9CC7-D88222CACA8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AF9AABD-AE77-4A57-8DF2-BDEFF4B2A016}"/>
              </a:ext>
            </a:extLst>
          </p:cNvPr>
          <p:cNvSpPr>
            <a:spLocks noGrp="1"/>
          </p:cNvSpPr>
          <p:nvPr>
            <p:ph type="dt" sz="half" idx="10"/>
          </p:nvPr>
        </p:nvSpPr>
        <p:spPr/>
        <p:txBody>
          <a:bodyPr/>
          <a:lstStyle/>
          <a:p>
            <a:fld id="{7E3A4993-665D-4ED6-823B-B24161478195}" type="datetimeFigureOut">
              <a:rPr lang="ru-RU" smtClean="0"/>
              <a:t>11.07.2023</a:t>
            </a:fld>
            <a:endParaRPr lang="ru-RU"/>
          </a:p>
        </p:txBody>
      </p:sp>
      <p:sp>
        <p:nvSpPr>
          <p:cNvPr id="4" name="Нижний колонтитул 3">
            <a:extLst>
              <a:ext uri="{FF2B5EF4-FFF2-40B4-BE49-F238E27FC236}">
                <a16:creationId xmlns:a16="http://schemas.microsoft.com/office/drawing/2014/main" id="{9D941FAC-3698-438E-8900-4029F0E77CE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A236FDC-88F0-49EE-BE67-D695D29CD510}"/>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342083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0C00B2D-685C-4D53-871C-7009EF67A7BE}"/>
              </a:ext>
            </a:extLst>
          </p:cNvPr>
          <p:cNvSpPr>
            <a:spLocks noGrp="1"/>
          </p:cNvSpPr>
          <p:nvPr>
            <p:ph type="dt" sz="half" idx="10"/>
          </p:nvPr>
        </p:nvSpPr>
        <p:spPr/>
        <p:txBody>
          <a:bodyPr/>
          <a:lstStyle/>
          <a:p>
            <a:fld id="{7E3A4993-665D-4ED6-823B-B24161478195}" type="datetimeFigureOut">
              <a:rPr lang="ru-RU" smtClean="0"/>
              <a:t>11.07.2023</a:t>
            </a:fld>
            <a:endParaRPr lang="ru-RU"/>
          </a:p>
        </p:txBody>
      </p:sp>
      <p:sp>
        <p:nvSpPr>
          <p:cNvPr id="3" name="Нижний колонтитул 2">
            <a:extLst>
              <a:ext uri="{FF2B5EF4-FFF2-40B4-BE49-F238E27FC236}">
                <a16:creationId xmlns:a16="http://schemas.microsoft.com/office/drawing/2014/main" id="{77486E1C-2E3C-4ABF-8294-740D63B33F6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4066CAA1-13CE-4D5B-B93C-99B1169B9640}"/>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405517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B2A2C4-9AC7-49C2-8AB8-7D16524D331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E955FE8-0255-4A85-934E-9F066867D8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1DEE612-1B73-432E-B9EE-3B022118F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2E20336-1CAC-4D11-839D-DC510BDCA6E2}"/>
              </a:ext>
            </a:extLst>
          </p:cNvPr>
          <p:cNvSpPr>
            <a:spLocks noGrp="1"/>
          </p:cNvSpPr>
          <p:nvPr>
            <p:ph type="dt" sz="half" idx="10"/>
          </p:nvPr>
        </p:nvSpPr>
        <p:spPr/>
        <p:txBody>
          <a:bodyPr/>
          <a:lstStyle/>
          <a:p>
            <a:fld id="{7E3A4993-665D-4ED6-823B-B24161478195}" type="datetimeFigureOut">
              <a:rPr lang="ru-RU" smtClean="0"/>
              <a:t>11.07.2023</a:t>
            </a:fld>
            <a:endParaRPr lang="ru-RU"/>
          </a:p>
        </p:txBody>
      </p:sp>
      <p:sp>
        <p:nvSpPr>
          <p:cNvPr id="6" name="Нижний колонтитул 5">
            <a:extLst>
              <a:ext uri="{FF2B5EF4-FFF2-40B4-BE49-F238E27FC236}">
                <a16:creationId xmlns:a16="http://schemas.microsoft.com/office/drawing/2014/main" id="{0A5A0912-DA1F-41A0-9DD1-84F8D3F9374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46A0124-B6F1-4B4B-B47E-5C8365AC74BA}"/>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428986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D6547C-7A46-4BF2-A5CE-4F154A5B1A0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B915CDD-C1A3-4890-987C-47CA0D1FF0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4D065FB-1AAC-4E04-9308-CCF8DA4D4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DB24A06-34B3-46E7-B165-E05DF3A35BAB}"/>
              </a:ext>
            </a:extLst>
          </p:cNvPr>
          <p:cNvSpPr>
            <a:spLocks noGrp="1"/>
          </p:cNvSpPr>
          <p:nvPr>
            <p:ph type="dt" sz="half" idx="10"/>
          </p:nvPr>
        </p:nvSpPr>
        <p:spPr/>
        <p:txBody>
          <a:bodyPr/>
          <a:lstStyle/>
          <a:p>
            <a:fld id="{7E3A4993-665D-4ED6-823B-B24161478195}" type="datetimeFigureOut">
              <a:rPr lang="ru-RU" smtClean="0"/>
              <a:t>11.07.2023</a:t>
            </a:fld>
            <a:endParaRPr lang="ru-RU"/>
          </a:p>
        </p:txBody>
      </p:sp>
      <p:sp>
        <p:nvSpPr>
          <p:cNvPr id="6" name="Нижний колонтитул 5">
            <a:extLst>
              <a:ext uri="{FF2B5EF4-FFF2-40B4-BE49-F238E27FC236}">
                <a16:creationId xmlns:a16="http://schemas.microsoft.com/office/drawing/2014/main" id="{06380CBE-EA0C-405A-901E-AB25302BBC2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4B1EB88-7171-4B36-9AB2-F4F3CDA0E9EF}"/>
              </a:ext>
            </a:extLst>
          </p:cNvPr>
          <p:cNvSpPr>
            <a:spLocks noGrp="1"/>
          </p:cNvSpPr>
          <p:nvPr>
            <p:ph type="sldNum" sz="quarter" idx="12"/>
          </p:nvPr>
        </p:nvSpPr>
        <p:spPr/>
        <p:txBody>
          <a:bodyPr/>
          <a:lstStyle/>
          <a:p>
            <a:fld id="{A7A2471A-8405-494C-8EF0-7FFDE95FBA87}" type="slidenum">
              <a:rPr lang="ru-RU" smtClean="0"/>
              <a:t>‹#›</a:t>
            </a:fld>
            <a:endParaRPr lang="ru-RU"/>
          </a:p>
        </p:txBody>
      </p:sp>
    </p:spTree>
    <p:extLst>
      <p:ext uri="{BB962C8B-B14F-4D97-AF65-F5344CB8AC3E}">
        <p14:creationId xmlns:p14="http://schemas.microsoft.com/office/powerpoint/2010/main" val="231962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F8A13C-0ECC-4F9E-B685-F8C0599504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40DBEC29-EB6B-47F8-8B80-742EC194C6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5879A2-1CBD-446C-81C2-24555CF506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A4993-665D-4ED6-823B-B24161478195}" type="datetimeFigureOut">
              <a:rPr lang="ru-RU" smtClean="0"/>
              <a:t>11.07.2023</a:t>
            </a:fld>
            <a:endParaRPr lang="ru-RU"/>
          </a:p>
        </p:txBody>
      </p:sp>
      <p:sp>
        <p:nvSpPr>
          <p:cNvPr id="5" name="Нижний колонтитул 4">
            <a:extLst>
              <a:ext uri="{FF2B5EF4-FFF2-40B4-BE49-F238E27FC236}">
                <a16:creationId xmlns:a16="http://schemas.microsoft.com/office/drawing/2014/main" id="{528A7343-2CF4-47B6-AE09-E136F3ABA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22FCF18-9F0E-4143-B7D5-78D61A0F55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2471A-8405-494C-8EF0-7FFDE95FBA87}" type="slidenum">
              <a:rPr lang="ru-RU" smtClean="0"/>
              <a:t>‹#›</a:t>
            </a:fld>
            <a:endParaRPr lang="ru-RU"/>
          </a:p>
        </p:txBody>
      </p:sp>
    </p:spTree>
    <p:extLst>
      <p:ext uri="{BB962C8B-B14F-4D97-AF65-F5344CB8AC3E}">
        <p14:creationId xmlns:p14="http://schemas.microsoft.com/office/powerpoint/2010/main" val="216211343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arget="../media/image2.png" Type="http://schemas.openxmlformats.org/officeDocument/2006/relationships/image"/><Relationship Id="rId2" Target="../media/image4.jpe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6.png"/><Relationship Id="rId18" Type="http://schemas.microsoft.com/office/2007/relationships/hdphoto" Target="../media/hdphoto11.wdp"/><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5.png"/><Relationship Id="rId17" Type="http://schemas.openxmlformats.org/officeDocument/2006/relationships/image" Target="../media/image18.png"/><Relationship Id="rId2" Type="http://schemas.openxmlformats.org/officeDocument/2006/relationships/image" Target="../media/image9.png"/><Relationship Id="rId16" Type="http://schemas.microsoft.com/office/2007/relationships/hdphoto" Target="../media/hdphoto10.wdp"/><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7.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3.png"/><Relationship Id="rId14" Type="http://schemas.microsoft.com/office/2007/relationships/hdphoto" Target="../media/hdphoto9.wdp"/></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2.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16.wdp"/><Relationship Id="rId18" Type="http://schemas.openxmlformats.org/officeDocument/2006/relationships/image" Target="../media/image27.png"/><Relationship Id="rId3" Type="http://schemas.microsoft.com/office/2007/relationships/hdphoto" Target="../media/hdphoto13.wdp"/><Relationship Id="rId21" Type="http://schemas.microsoft.com/office/2007/relationships/hdphoto" Target="../media/hdphoto19.wdp"/><Relationship Id="rId7" Type="http://schemas.openxmlformats.org/officeDocument/2006/relationships/image" Target="../media/image23.png"/><Relationship Id="rId12" Type="http://schemas.openxmlformats.org/officeDocument/2006/relationships/image" Target="../media/image25.png"/><Relationship Id="rId17" Type="http://schemas.microsoft.com/office/2007/relationships/hdphoto" Target="../media/hdphoto17.wdp"/><Relationship Id="rId2" Type="http://schemas.openxmlformats.org/officeDocument/2006/relationships/image" Target="../media/image20.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14.wdp"/><Relationship Id="rId11" Type="http://schemas.microsoft.com/office/2007/relationships/hdphoto" Target="../media/hdphoto15.wdp"/><Relationship Id="rId5" Type="http://schemas.openxmlformats.org/officeDocument/2006/relationships/image" Target="../media/image22.png"/><Relationship Id="rId15" Type="http://schemas.microsoft.com/office/2007/relationships/hdphoto" Target="../media/hdphoto11.wdp"/><Relationship Id="rId10" Type="http://schemas.openxmlformats.org/officeDocument/2006/relationships/image" Target="../media/image24.png"/><Relationship Id="rId19" Type="http://schemas.microsoft.com/office/2007/relationships/hdphoto" Target="../media/hdphoto18.wdp"/><Relationship Id="rId4" Type="http://schemas.openxmlformats.org/officeDocument/2006/relationships/image" Target="../media/image21.png"/><Relationship Id="rId9" Type="http://schemas.openxmlformats.org/officeDocument/2006/relationships/image" Target="../media/image9.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7273ED-8463-45E0-A38C-76FEE69BD203}"/>
              </a:ext>
            </a:extLst>
          </p:cNvPr>
          <p:cNvSpPr>
            <a:spLocks noGrp="1"/>
          </p:cNvSpPr>
          <p:nvPr>
            <p:ph type="ctrTitle"/>
          </p:nvPr>
        </p:nvSpPr>
        <p:spPr>
          <a:xfrm>
            <a:off x="1524000" y="1954467"/>
            <a:ext cx="9393936" cy="1858581"/>
          </a:xfrm>
        </p:spPr>
        <p:txBody>
          <a:bodyPr>
            <a:noAutofit/>
          </a:bodyPr>
          <a:lstStyle/>
          <a:p>
            <a:pPr algn="l"/>
            <a:r>
              <a:rPr lang="ru-RU" sz="3600" b="1" dirty="0"/>
              <a:t>Обращение с твердыми коммунальными отходами </a:t>
            </a:r>
            <a:br>
              <a:rPr lang="ru-RU" sz="3600" b="1" dirty="0"/>
            </a:br>
            <a:br>
              <a:rPr lang="ru-RU" sz="3600" b="1" dirty="0"/>
            </a:br>
            <a:r>
              <a:rPr lang="ru-RU" sz="3600" b="1" dirty="0">
                <a:solidFill>
                  <a:srgbClr val="FF0000"/>
                </a:solidFill>
              </a:rPr>
              <a:t>Садоводческие кооперативы, </a:t>
            </a:r>
            <a:br>
              <a:rPr lang="ru-RU" sz="3600" b="1" dirty="0">
                <a:solidFill>
                  <a:srgbClr val="FF0000"/>
                </a:solidFill>
              </a:rPr>
            </a:br>
            <a:r>
              <a:rPr lang="ru-RU" sz="3600" b="1" dirty="0">
                <a:solidFill>
                  <a:srgbClr val="FF0000"/>
                </a:solidFill>
              </a:rPr>
              <a:t>садово-огородные товарищества</a:t>
            </a:r>
            <a:br>
              <a:rPr lang="ru-RU" sz="3600" b="1" dirty="0"/>
            </a:br>
            <a:endParaRPr lang="ru-RU" sz="3600" b="1" dirty="0"/>
          </a:p>
        </p:txBody>
      </p:sp>
      <p:sp>
        <p:nvSpPr>
          <p:cNvPr id="4" name="Подзаголовок 2">
            <a:extLst>
              <a:ext uri="{FF2B5EF4-FFF2-40B4-BE49-F238E27FC236}">
                <a16:creationId xmlns:a16="http://schemas.microsoft.com/office/drawing/2014/main" id="{7AAEACBF-C742-4916-B02C-37756699BF34}"/>
              </a:ext>
            </a:extLst>
          </p:cNvPr>
          <p:cNvSpPr txBox="1">
            <a:spLocks/>
          </p:cNvSpPr>
          <p:nvPr/>
        </p:nvSpPr>
        <p:spPr>
          <a:xfrm>
            <a:off x="1524000" y="5544787"/>
            <a:ext cx="7417058" cy="518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ru-RU" sz="1600" dirty="0">
              <a:solidFill>
                <a:schemeClr val="bg1">
                  <a:lumMod val="50000"/>
                </a:schemeClr>
              </a:solidFill>
            </a:endParaRPr>
          </a:p>
        </p:txBody>
      </p:sp>
    </p:spTree>
    <p:extLst>
      <p:ext uri="{BB962C8B-B14F-4D97-AF65-F5344CB8AC3E}">
        <p14:creationId xmlns:p14="http://schemas.microsoft.com/office/powerpoint/2010/main" val="265482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93CC71-E42E-42BB-9790-EBB47D351BED}"/>
              </a:ext>
            </a:extLst>
          </p:cNvPr>
          <p:cNvSpPr>
            <a:spLocks noGrp="1"/>
          </p:cNvSpPr>
          <p:nvPr>
            <p:ph type="title"/>
          </p:nvPr>
        </p:nvSpPr>
        <p:spPr/>
        <p:txBody>
          <a:bodyPr/>
          <a:lstStyle/>
          <a:p>
            <a:r>
              <a:rPr lang="ru-RU" dirty="0"/>
              <a:t>Основные требованиях к контейнерным площадкам</a:t>
            </a:r>
          </a:p>
        </p:txBody>
      </p:sp>
      <p:sp>
        <p:nvSpPr>
          <p:cNvPr id="6" name="TextBox 5">
            <a:extLst>
              <a:ext uri="{FF2B5EF4-FFF2-40B4-BE49-F238E27FC236}">
                <a16:creationId xmlns:a16="http://schemas.microsoft.com/office/drawing/2014/main" id="{622A07F6-49C1-45AD-87D5-5A50C736BEBF}"/>
              </a:ext>
            </a:extLst>
          </p:cNvPr>
          <p:cNvSpPr txBox="1"/>
          <p:nvPr/>
        </p:nvSpPr>
        <p:spPr>
          <a:xfrm>
            <a:off x="932155" y="4665256"/>
            <a:ext cx="2963696" cy="523220"/>
          </a:xfrm>
          <a:prstGeom prst="rect">
            <a:avLst/>
          </a:prstGeom>
          <a:noFill/>
        </p:spPr>
        <p:txBody>
          <a:bodyPr wrap="none" rtlCol="0">
            <a:spAutoFit/>
          </a:bodyPr>
          <a:lstStyle/>
          <a:p>
            <a:r>
              <a:rPr lang="ru-RU" sz="1400" dirty="0"/>
              <a:t>твердое покрытие</a:t>
            </a:r>
          </a:p>
          <a:p>
            <a:pPr algn="ctr"/>
            <a:r>
              <a:rPr lang="ru-RU" sz="1400" dirty="0"/>
              <a:t>(асфальтовое, бетонное) с уклоном  </a:t>
            </a:r>
          </a:p>
        </p:txBody>
      </p:sp>
      <p:sp>
        <p:nvSpPr>
          <p:cNvPr id="7" name="Прямоугольник 6">
            <a:extLst>
              <a:ext uri="{FF2B5EF4-FFF2-40B4-BE49-F238E27FC236}">
                <a16:creationId xmlns:a16="http://schemas.microsoft.com/office/drawing/2014/main" id="{D442980A-021C-400B-B092-563E08B0CF69}"/>
              </a:ext>
            </a:extLst>
          </p:cNvPr>
          <p:cNvSpPr/>
          <p:nvPr/>
        </p:nvSpPr>
        <p:spPr>
          <a:xfrm>
            <a:off x="872043" y="3055253"/>
            <a:ext cx="4905574" cy="523220"/>
          </a:xfrm>
          <a:prstGeom prst="rect">
            <a:avLst/>
          </a:prstGeom>
          <a:noFill/>
        </p:spPr>
        <p:txBody>
          <a:bodyPr wrap="none" rtlCol="0">
            <a:spAutoFit/>
          </a:bodyPr>
          <a:lstStyle/>
          <a:p>
            <a:r>
              <a:rPr lang="ru-RU" sz="1400" dirty="0"/>
              <a:t>ограждение,</a:t>
            </a:r>
          </a:p>
          <a:p>
            <a:r>
              <a:rPr lang="ru-RU" sz="1400" dirty="0"/>
              <a:t>обеспечивающее предупреждение распространения отходов</a:t>
            </a:r>
          </a:p>
        </p:txBody>
      </p:sp>
      <p:sp>
        <p:nvSpPr>
          <p:cNvPr id="8" name="Прямоугольник 7">
            <a:extLst>
              <a:ext uri="{FF2B5EF4-FFF2-40B4-BE49-F238E27FC236}">
                <a16:creationId xmlns:a16="http://schemas.microsoft.com/office/drawing/2014/main" id="{DA007C83-A52A-4AFC-BFE5-5FEC804D502A}"/>
              </a:ext>
            </a:extLst>
          </p:cNvPr>
          <p:cNvSpPr/>
          <p:nvPr/>
        </p:nvSpPr>
        <p:spPr>
          <a:xfrm>
            <a:off x="838200" y="2170506"/>
            <a:ext cx="4832349" cy="523220"/>
          </a:xfrm>
          <a:prstGeom prst="rect">
            <a:avLst/>
          </a:prstGeom>
          <a:noFill/>
        </p:spPr>
        <p:txBody>
          <a:bodyPr wrap="none" rtlCol="0">
            <a:spAutoFit/>
          </a:bodyPr>
          <a:lstStyle/>
          <a:p>
            <a:r>
              <a:rPr lang="ru-RU" sz="1400" dirty="0"/>
              <a:t>количество контейнеров</a:t>
            </a:r>
          </a:p>
          <a:p>
            <a:r>
              <a:rPr lang="ru-RU" sz="1400" dirty="0"/>
              <a:t>исходя из численности населения и нормативов накопления</a:t>
            </a:r>
          </a:p>
        </p:txBody>
      </p:sp>
      <p:pic>
        <p:nvPicPr>
          <p:cNvPr id="12" name="Объект 11">
            <a:extLst>
              <a:ext uri="{FF2B5EF4-FFF2-40B4-BE49-F238E27FC236}">
                <a16:creationId xmlns:a16="http://schemas.microsoft.com/office/drawing/2014/main" id="{00822B65-C92F-4740-A314-702B8D2349B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9988" b="89888" l="8167" r="95250">
                        <a14:foregroundMark x1="11750" y1="53308" x2="11750" y2="53308"/>
                        <a14:foregroundMark x1="10500" y1="61798" x2="9833" y2="62047"/>
                        <a14:foregroundMark x1="8167" y1="63046" x2="8167" y2="59301"/>
                        <a14:foregroundMark x1="92583" y1="74032" x2="92583" y2="74032"/>
                        <a14:foregroundMark x1="95250" y1="74032" x2="95250" y2="74032"/>
                      </a14:backgroundRemoval>
                    </a14:imgEffect>
                  </a14:imgLayer>
                </a14:imgProps>
              </a:ext>
              <a:ext uri="{28A0092B-C50C-407E-A947-70E740481C1C}">
                <a14:useLocalDpi xmlns:a14="http://schemas.microsoft.com/office/drawing/2010/main" val="0"/>
              </a:ext>
            </a:extLst>
          </a:blip>
          <a:stretch>
            <a:fillRect/>
          </a:stretch>
        </p:blipFill>
        <p:spPr>
          <a:xfrm>
            <a:off x="5403600" y="1816747"/>
            <a:ext cx="6518858" cy="4351338"/>
          </a:xfrm>
        </p:spPr>
      </p:pic>
      <p:sp>
        <p:nvSpPr>
          <p:cNvPr id="13" name="Прямоугольник 12">
            <a:extLst>
              <a:ext uri="{FF2B5EF4-FFF2-40B4-BE49-F238E27FC236}">
                <a16:creationId xmlns:a16="http://schemas.microsoft.com/office/drawing/2014/main" id="{32A98583-DD34-4D1E-8103-784CB096E90D}"/>
              </a:ext>
            </a:extLst>
          </p:cNvPr>
          <p:cNvSpPr/>
          <p:nvPr/>
        </p:nvSpPr>
        <p:spPr>
          <a:xfrm>
            <a:off x="872043" y="3965664"/>
            <a:ext cx="2068708" cy="307777"/>
          </a:xfrm>
          <a:prstGeom prst="rect">
            <a:avLst/>
          </a:prstGeom>
          <a:noFill/>
        </p:spPr>
        <p:txBody>
          <a:bodyPr wrap="none" rtlCol="0">
            <a:spAutoFit/>
          </a:bodyPr>
          <a:lstStyle/>
          <a:p>
            <a:r>
              <a:rPr lang="ru-RU" sz="1400" dirty="0"/>
              <a:t>не более 8 контейнеров </a:t>
            </a:r>
          </a:p>
        </p:txBody>
      </p:sp>
      <p:cxnSp>
        <p:nvCxnSpPr>
          <p:cNvPr id="17" name="Соединитель: уступ 16">
            <a:extLst>
              <a:ext uri="{FF2B5EF4-FFF2-40B4-BE49-F238E27FC236}">
                <a16:creationId xmlns:a16="http://schemas.microsoft.com/office/drawing/2014/main" id="{0ABDC308-D234-4BB7-9B55-E652564C950F}"/>
              </a:ext>
            </a:extLst>
          </p:cNvPr>
          <p:cNvCxnSpPr>
            <a:cxnSpLocks/>
          </p:cNvCxnSpPr>
          <p:nvPr/>
        </p:nvCxnSpPr>
        <p:spPr>
          <a:xfrm>
            <a:off x="932155" y="2700967"/>
            <a:ext cx="4969953" cy="485387"/>
          </a:xfrm>
          <a:prstGeom prst="bentConnector3">
            <a:avLst>
              <a:gd name="adj1" fmla="val 92870"/>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Соединитель: уступ 19">
            <a:extLst>
              <a:ext uri="{FF2B5EF4-FFF2-40B4-BE49-F238E27FC236}">
                <a16:creationId xmlns:a16="http://schemas.microsoft.com/office/drawing/2014/main" id="{60F6D3F6-57C4-4886-ADA8-C50DC241D6AD}"/>
              </a:ext>
            </a:extLst>
          </p:cNvPr>
          <p:cNvCxnSpPr>
            <a:cxnSpLocks/>
          </p:cNvCxnSpPr>
          <p:nvPr/>
        </p:nvCxnSpPr>
        <p:spPr>
          <a:xfrm flipV="1">
            <a:off x="932155" y="4295138"/>
            <a:ext cx="5325770" cy="1"/>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Соединитель: уступ 24">
            <a:extLst>
              <a:ext uri="{FF2B5EF4-FFF2-40B4-BE49-F238E27FC236}">
                <a16:creationId xmlns:a16="http://schemas.microsoft.com/office/drawing/2014/main" id="{BA547CB2-0103-4A84-816C-97C7066C15F2}"/>
              </a:ext>
            </a:extLst>
          </p:cNvPr>
          <p:cNvCxnSpPr>
            <a:cxnSpLocks/>
          </p:cNvCxnSpPr>
          <p:nvPr/>
        </p:nvCxnSpPr>
        <p:spPr>
          <a:xfrm flipV="1">
            <a:off x="932155" y="3607332"/>
            <a:ext cx="5072405" cy="1"/>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9" name="Соединитель: уступ 48">
            <a:extLst>
              <a:ext uri="{FF2B5EF4-FFF2-40B4-BE49-F238E27FC236}">
                <a16:creationId xmlns:a16="http://schemas.microsoft.com/office/drawing/2014/main" id="{1CEB34D4-DCCD-4728-B71F-73FE1F6CD62E}"/>
              </a:ext>
            </a:extLst>
          </p:cNvPr>
          <p:cNvCxnSpPr/>
          <p:nvPr/>
        </p:nvCxnSpPr>
        <p:spPr>
          <a:xfrm flipV="1">
            <a:off x="932155" y="4934990"/>
            <a:ext cx="5072405" cy="229371"/>
          </a:xfrm>
          <a:prstGeom prst="bentConnector3">
            <a:avLst>
              <a:gd name="adj1" fmla="val 59013"/>
            </a:avLst>
          </a:prstGeom>
          <a:ln>
            <a:tailEnd type="triangle"/>
          </a:ln>
        </p:spPr>
        <p:style>
          <a:lnRef idx="1">
            <a:schemeClr val="accent2"/>
          </a:lnRef>
          <a:fillRef idx="0">
            <a:schemeClr val="accent2"/>
          </a:fillRef>
          <a:effectRef idx="0">
            <a:schemeClr val="accent2"/>
          </a:effectRef>
          <a:fontRef idx="minor">
            <a:schemeClr val="tx1"/>
          </a:fontRef>
        </p:style>
      </p:cxnSp>
      <p:sp>
        <p:nvSpPr>
          <p:cNvPr id="52" name="Правая фигурная скобка 51">
            <a:extLst>
              <a:ext uri="{FF2B5EF4-FFF2-40B4-BE49-F238E27FC236}">
                <a16:creationId xmlns:a16="http://schemas.microsoft.com/office/drawing/2014/main" id="{DCE3D109-095C-48AC-A410-D77FC7663EEA}"/>
              </a:ext>
            </a:extLst>
          </p:cNvPr>
          <p:cNvSpPr/>
          <p:nvPr/>
        </p:nvSpPr>
        <p:spPr>
          <a:xfrm rot="5400000">
            <a:off x="7406258" y="3959916"/>
            <a:ext cx="229364" cy="2636520"/>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ru-RU"/>
          </a:p>
        </p:txBody>
      </p:sp>
      <p:sp>
        <p:nvSpPr>
          <p:cNvPr id="53" name="Прямоугольник 52">
            <a:extLst>
              <a:ext uri="{FF2B5EF4-FFF2-40B4-BE49-F238E27FC236}">
                <a16:creationId xmlns:a16="http://schemas.microsoft.com/office/drawing/2014/main" id="{090861D3-B728-4699-B4A8-EB8FA4A4EDBA}"/>
              </a:ext>
            </a:extLst>
          </p:cNvPr>
          <p:cNvSpPr/>
          <p:nvPr/>
        </p:nvSpPr>
        <p:spPr>
          <a:xfrm>
            <a:off x="6004560" y="5509496"/>
            <a:ext cx="3970189" cy="523220"/>
          </a:xfrm>
          <a:prstGeom prst="rect">
            <a:avLst/>
          </a:prstGeom>
          <a:noFill/>
        </p:spPr>
        <p:txBody>
          <a:bodyPr wrap="none" rtlCol="0">
            <a:spAutoFit/>
          </a:bodyPr>
          <a:lstStyle/>
          <a:p>
            <a:r>
              <a:rPr lang="ru-RU" sz="1400" dirty="0"/>
              <a:t>При раздельном сборе не более 12 контейнеров,</a:t>
            </a:r>
          </a:p>
          <a:p>
            <a:r>
              <a:rPr lang="ru-RU" sz="1400" dirty="0"/>
              <a:t>из которых 4 - для раздельного накопления ТКО </a:t>
            </a:r>
          </a:p>
        </p:txBody>
      </p:sp>
    </p:spTree>
    <p:extLst>
      <p:ext uri="{BB962C8B-B14F-4D97-AF65-F5344CB8AC3E}">
        <p14:creationId xmlns:p14="http://schemas.microsoft.com/office/powerpoint/2010/main" val="149262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0094C3-7F7B-428A-B17C-E75D00D0EBB7}"/>
              </a:ext>
            </a:extLst>
          </p:cNvPr>
          <p:cNvSpPr>
            <a:spLocks noGrp="1"/>
          </p:cNvSpPr>
          <p:nvPr>
            <p:ph type="title"/>
          </p:nvPr>
        </p:nvSpPr>
        <p:spPr>
          <a:xfrm>
            <a:off x="838200" y="435006"/>
            <a:ext cx="10515600" cy="7537141"/>
          </a:xfrm>
        </p:spPr>
        <p:txBody>
          <a:bodyPr>
            <a:normAutofit/>
          </a:bodyPr>
          <a:lstStyle/>
          <a:p>
            <a:pPr lvl="0"/>
            <a:br>
              <a:rPr lang="ru-RU" sz="4000" b="1" dirty="0"/>
            </a:br>
            <a:r>
              <a:rPr lang="ru-RU" sz="2200" b="1" dirty="0"/>
              <a:t> </a:t>
            </a:r>
            <a:r>
              <a:rPr lang="ru-RU" sz="2700" b="1" dirty="0"/>
              <a:t>Кто обязан обустроить КП. Предоставление контейнеров.</a:t>
            </a:r>
            <a:br>
              <a:rPr lang="ru-RU" sz="2000" dirty="0"/>
            </a:br>
            <a:r>
              <a:rPr lang="ru-RU" sz="2000" dirty="0"/>
              <a:t>В соответствии с Постановлением Правительства РФ № 1039, обязанность создания, обустройства и содержания МНО </a:t>
            </a:r>
            <a:r>
              <a:rPr lang="ru-RU" sz="2000" b="1" dirty="0"/>
              <a:t>лежит на администрациях, собственниках земельных участков, СНТ.</a:t>
            </a:r>
            <a:r>
              <a:rPr lang="ru-RU" sz="2000" dirty="0"/>
              <a:t> Реестр мест накопления МНО ведут администрации. Контейнеры на контейнерные площадки устанавливают собственники, так же можно обратиться к Региональному оператору с просьбой о предоставлении контейнера, но Региональный оператор предоставляет контейнеры только в рамках 1% от валовой выручки и только на площадки оборудованные в соответствии с </a:t>
            </a:r>
            <a:r>
              <a:rPr lang="ru-RU" sz="2000" dirty="0" err="1"/>
              <a:t>СанПином</a:t>
            </a:r>
            <a:r>
              <a:rPr lang="ru-RU" sz="2000" dirty="0"/>
              <a:t> и внесенными в реестр МНО.</a:t>
            </a:r>
            <a:br>
              <a:rPr lang="ru-RU" sz="2000" dirty="0"/>
            </a:br>
            <a:br>
              <a:rPr lang="ru-RU" dirty="0"/>
            </a:br>
            <a:r>
              <a:rPr lang="ru-RU" sz="2700" dirty="0"/>
              <a:t> </a:t>
            </a:r>
            <a:r>
              <a:rPr lang="ru-RU" sz="2700" b="1" dirty="0"/>
              <a:t>Вывоз КГО.</a:t>
            </a:r>
            <a:br>
              <a:rPr lang="ru-RU" dirty="0"/>
            </a:br>
            <a:r>
              <a:rPr lang="ru-RU" sz="2000" dirty="0"/>
              <a:t>Крупногабаритные отходы (КГО), от юридических лиц </a:t>
            </a:r>
            <a:r>
              <a:rPr lang="ru-RU" sz="2000" b="1" dirty="0"/>
              <a:t>не включены в норму</a:t>
            </a:r>
            <a:r>
              <a:rPr lang="ru-RU" sz="2000" dirty="0"/>
              <a:t> накопления. Соответственно вывоз КГО Региональным оператором может осуществляться только с МНО (КП) внесенных в реестр мест накопления и оборудованных отсеком для КГО, в объемах соответствующих разовому вывозу контейнеров, установленных на контейнерной площадке (МНО), за отдельную платную заявку.</a:t>
            </a:r>
            <a:br>
              <a:rPr lang="ru-RU" dirty="0"/>
            </a:br>
            <a:br>
              <a:rPr lang="ru-RU" dirty="0"/>
            </a:br>
            <a:endParaRPr lang="ru-RU" dirty="0"/>
          </a:p>
        </p:txBody>
      </p:sp>
      <p:sp>
        <p:nvSpPr>
          <p:cNvPr id="3" name="Прямоугольник 2">
            <a:extLst>
              <a:ext uri="{FF2B5EF4-FFF2-40B4-BE49-F238E27FC236}">
                <a16:creationId xmlns:a16="http://schemas.microsoft.com/office/drawing/2014/main" id="{BF21A4DE-FA32-47A3-B1DF-349101578A60}"/>
              </a:ext>
            </a:extLst>
          </p:cNvPr>
          <p:cNvSpPr/>
          <p:nvPr/>
        </p:nvSpPr>
        <p:spPr>
          <a:xfrm>
            <a:off x="1191574" y="388442"/>
            <a:ext cx="8949122" cy="769441"/>
          </a:xfrm>
          <a:prstGeom prst="rect">
            <a:avLst/>
          </a:prstGeom>
        </p:spPr>
        <p:txBody>
          <a:bodyPr wrap="square">
            <a:spAutoFit/>
          </a:bodyPr>
          <a:lstStyle/>
          <a:p>
            <a:r>
              <a:rPr lang="ru-RU" sz="4400" dirty="0">
                <a:latin typeface="+mj-lt"/>
              </a:rPr>
              <a:t>Информация для потребителей </a:t>
            </a:r>
          </a:p>
        </p:txBody>
      </p:sp>
      <p:pic>
        <p:nvPicPr>
          <p:cNvPr id="9" name="Рисунок 8">
            <a:extLst>
              <a:ext uri="{FF2B5EF4-FFF2-40B4-BE49-F238E27FC236}">
                <a16:creationId xmlns:a16="http://schemas.microsoft.com/office/drawing/2014/main" id="{61E138E2-4EA3-469A-82AC-0A24A2B70858}"/>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7104" y="4426307"/>
            <a:ext cx="760000" cy="760000"/>
          </a:xfrm>
          <a:prstGeom prst="rect">
            <a:avLst/>
          </a:prstGeom>
        </p:spPr>
      </p:pic>
      <p:pic>
        <p:nvPicPr>
          <p:cNvPr id="10" name="Рисунок 9">
            <a:extLst>
              <a:ext uri="{FF2B5EF4-FFF2-40B4-BE49-F238E27FC236}">
                <a16:creationId xmlns:a16="http://schemas.microsoft.com/office/drawing/2014/main" id="{16D8879D-ABCD-4821-8C05-675A9E9694E4}"/>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7104" y="1422552"/>
            <a:ext cx="760000" cy="760000"/>
          </a:xfrm>
          <a:prstGeom prst="rect">
            <a:avLst/>
          </a:prstGeom>
        </p:spPr>
      </p:pic>
    </p:spTree>
    <p:extLst>
      <p:ext uri="{BB962C8B-B14F-4D97-AF65-F5344CB8AC3E}">
        <p14:creationId xmlns:p14="http://schemas.microsoft.com/office/powerpoint/2010/main" val="794702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4FD0360C-FC46-4415-9F7B-2389610C7E1C}"/>
              </a:ext>
            </a:extLst>
          </p:cNvPr>
          <p:cNvSpPr>
            <a:spLocks noGrp="1"/>
          </p:cNvSpPr>
          <p:nvPr>
            <p:ph type="body" idx="1"/>
          </p:nvPr>
        </p:nvSpPr>
        <p:spPr>
          <a:xfrm>
            <a:off x="877824" y="1874520"/>
            <a:ext cx="10469626" cy="4215131"/>
          </a:xfrm>
        </p:spPr>
        <p:txBody>
          <a:bodyPr>
            <a:normAutofit/>
          </a:bodyPr>
          <a:lstStyle/>
          <a:p>
            <a:endParaRPr lang="ru-RU" dirty="0"/>
          </a:p>
          <a:p>
            <a:endParaRPr lang="ru-RU" sz="2200" dirty="0"/>
          </a:p>
        </p:txBody>
      </p:sp>
      <p:sp>
        <p:nvSpPr>
          <p:cNvPr id="5" name="Прямоугольник 4">
            <a:extLst>
              <a:ext uri="{FF2B5EF4-FFF2-40B4-BE49-F238E27FC236}">
                <a16:creationId xmlns:a16="http://schemas.microsoft.com/office/drawing/2014/main" id="{02452D54-5413-4D34-9E7E-A4BECC7147E1}"/>
              </a:ext>
            </a:extLst>
          </p:cNvPr>
          <p:cNvSpPr/>
          <p:nvPr/>
        </p:nvSpPr>
        <p:spPr>
          <a:xfrm>
            <a:off x="1191574" y="388442"/>
            <a:ext cx="8949122" cy="769441"/>
          </a:xfrm>
          <a:prstGeom prst="rect">
            <a:avLst/>
          </a:prstGeom>
        </p:spPr>
        <p:txBody>
          <a:bodyPr wrap="square">
            <a:spAutoFit/>
          </a:bodyPr>
          <a:lstStyle/>
          <a:p>
            <a:r>
              <a:rPr lang="ru-RU" sz="4400" dirty="0">
                <a:latin typeface="+mj-lt"/>
              </a:rPr>
              <a:t>Информация для потребителей </a:t>
            </a:r>
          </a:p>
        </p:txBody>
      </p:sp>
      <p:sp>
        <p:nvSpPr>
          <p:cNvPr id="6" name="Прямоугольник 5">
            <a:extLst>
              <a:ext uri="{FF2B5EF4-FFF2-40B4-BE49-F238E27FC236}">
                <a16:creationId xmlns:a16="http://schemas.microsoft.com/office/drawing/2014/main" id="{CB3F6FBA-8142-42EA-8B4D-3F66DB82C212}"/>
              </a:ext>
            </a:extLst>
          </p:cNvPr>
          <p:cNvSpPr/>
          <p:nvPr/>
        </p:nvSpPr>
        <p:spPr>
          <a:xfrm>
            <a:off x="1191573" y="1720645"/>
            <a:ext cx="10341665" cy="4401205"/>
          </a:xfrm>
          <a:prstGeom prst="rect">
            <a:avLst/>
          </a:prstGeom>
        </p:spPr>
        <p:txBody>
          <a:bodyPr wrap="square">
            <a:spAutoFit/>
          </a:bodyPr>
          <a:lstStyle/>
          <a:p>
            <a:r>
              <a:rPr lang="ru-RU" sz="2000" dirty="0">
                <a:latin typeface="+mj-lt"/>
              </a:rPr>
              <a:t> </a:t>
            </a:r>
            <a:r>
              <a:rPr lang="ru-RU" sz="2000" b="1" dirty="0">
                <a:latin typeface="+mj-lt"/>
              </a:rPr>
              <a:t>Нет возможности заключения договоров с каждым участником СНТ</a:t>
            </a:r>
            <a:br>
              <a:rPr lang="ru-RU" sz="2000" dirty="0">
                <a:latin typeface="+mj-lt"/>
              </a:rPr>
            </a:br>
            <a:r>
              <a:rPr lang="ru-RU" sz="2000" dirty="0">
                <a:latin typeface="+mj-lt"/>
              </a:rPr>
              <a:t>В соответствии с п. 7 ст. 10 Федерального закона от 29 июля 2017 г. «О ведении</a:t>
            </a:r>
            <a:r>
              <a:rPr lang="en-US" sz="2000" dirty="0">
                <a:latin typeface="+mj-lt"/>
              </a:rPr>
              <a:t> </a:t>
            </a:r>
            <a:r>
              <a:rPr lang="ru-RU" sz="2000" dirty="0">
                <a:latin typeface="+mj-lt"/>
              </a:rPr>
              <a:t>гражданами садоводства и огородничества для собственных нужд и о</a:t>
            </a:r>
            <a:r>
              <a:rPr lang="en-US" sz="2000" dirty="0">
                <a:latin typeface="+mj-lt"/>
              </a:rPr>
              <a:t> </a:t>
            </a:r>
            <a:r>
              <a:rPr lang="ru-RU" sz="2000" dirty="0">
                <a:latin typeface="+mj-lt"/>
              </a:rPr>
              <a:t>внесении изменений в отдельные законодательные акты РФ» № 217-ФЗ со дня</a:t>
            </a:r>
            <a:r>
              <a:rPr lang="en-US" sz="2000" dirty="0">
                <a:latin typeface="+mj-lt"/>
              </a:rPr>
              <a:t> </a:t>
            </a:r>
            <a:r>
              <a:rPr lang="ru-RU" sz="2000" dirty="0">
                <a:latin typeface="+mj-lt"/>
              </a:rPr>
              <a:t>государственной регистрации товарищества, как юридического лица, граждане, принявшие решение об учреждении товарищества (учредители), являются его членами.</a:t>
            </a:r>
            <a:br>
              <a:rPr lang="ru-RU" sz="2000" dirty="0">
                <a:latin typeface="+mj-lt"/>
              </a:rPr>
            </a:br>
            <a:r>
              <a:rPr lang="ru-RU" sz="2000" b="1" dirty="0">
                <a:latin typeface="+mj-lt"/>
              </a:rPr>
              <a:t>Законодательством не предусмотрено заключение прямых договоров с членами СНТ</a:t>
            </a:r>
            <a:r>
              <a:rPr lang="ru-RU" sz="2000" dirty="0">
                <a:latin typeface="+mj-lt"/>
              </a:rPr>
              <a:t>. Также согласно ст. 123.12 Гражданского Кодекса РФ товарищество собственников недвижимости (садовых домов, садовых или огородных земельных участков) не отвечает по обязательствам своих членов. Члены товарищества собственников недвижимости не отвечают по его обязательствам.</a:t>
            </a:r>
            <a:br>
              <a:rPr lang="ru-RU" sz="2000" dirty="0">
                <a:latin typeface="+mj-lt"/>
              </a:rPr>
            </a:br>
            <a:r>
              <a:rPr lang="ru-RU" sz="2000" b="1" u="sng" dirty="0">
                <a:latin typeface="+mj-lt"/>
              </a:rPr>
              <a:t>Таким образом, обязанность по заключению договора на оказание услуг по обращению с ТКО лежит на СНТ, как на юридическом лице. </a:t>
            </a:r>
            <a:br>
              <a:rPr lang="ru-RU" sz="2000" dirty="0">
                <a:latin typeface="+mj-lt"/>
              </a:rPr>
            </a:br>
            <a:endParaRPr lang="ru-RU" sz="2000" dirty="0">
              <a:latin typeface="+mj-lt"/>
            </a:endParaRPr>
          </a:p>
        </p:txBody>
      </p:sp>
      <p:pic>
        <p:nvPicPr>
          <p:cNvPr id="8" name="Объект 4">
            <a:extLst>
              <a:ext uri="{FF2B5EF4-FFF2-40B4-BE49-F238E27FC236}">
                <a16:creationId xmlns:a16="http://schemas.microsoft.com/office/drawing/2014/main" id="{C6943BA4-9246-4890-9EF1-A3EE00AD47EE}"/>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0679" y="2972375"/>
            <a:ext cx="1438882" cy="1438882"/>
          </a:xfrm>
          <a:prstGeom prst="rect">
            <a:avLst/>
          </a:prstGeom>
        </p:spPr>
      </p:pic>
    </p:spTree>
    <p:extLst>
      <p:ext uri="{BB962C8B-B14F-4D97-AF65-F5344CB8AC3E}">
        <p14:creationId xmlns:p14="http://schemas.microsoft.com/office/powerpoint/2010/main" val="131509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0168BD-11CD-47C9-A06A-C30C7B0E066F}"/>
              </a:ext>
            </a:extLst>
          </p:cNvPr>
          <p:cNvSpPr>
            <a:spLocks noGrp="1"/>
          </p:cNvSpPr>
          <p:nvPr>
            <p:ph type="title"/>
          </p:nvPr>
        </p:nvSpPr>
        <p:spPr/>
        <p:txBody>
          <a:bodyPr/>
          <a:lstStyle/>
          <a:p>
            <a:pPr algn="ctr"/>
            <a:r>
              <a:rPr lang="ru-RU" dirty="0"/>
              <a:t>Спасибо за внимание</a:t>
            </a:r>
          </a:p>
        </p:txBody>
      </p:sp>
    </p:spTree>
    <p:extLst>
      <p:ext uri="{BB962C8B-B14F-4D97-AF65-F5344CB8AC3E}">
        <p14:creationId xmlns:p14="http://schemas.microsoft.com/office/powerpoint/2010/main" val="222821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Заголовок 1"/>
          <p:cNvSpPr txBox="1">
            <a:spLocks/>
          </p:cNvSpPr>
          <p:nvPr/>
        </p:nvSpPr>
        <p:spPr>
          <a:xfrm>
            <a:off x="239350" y="164637"/>
            <a:ext cx="11599724" cy="813931"/>
          </a:xfrm>
          <a:prstGeom prst="rect">
            <a:avLst/>
          </a:prstGeom>
        </p:spPr>
        <p:txBody>
          <a:bodyPr vert="horz" lIns="91440" tIns="45720" rIns="91440" bIns="45720" rtlCol="0" anchor="ctr">
            <a:normAutofit fontScale="85000" lnSpcReduction="10000"/>
          </a:bodyPr>
          <a:lstStyle>
            <a:lvl1pPr>
              <a:lnSpc>
                <a:spcPct val="90000"/>
              </a:lnSpc>
              <a:spcBef>
                <a:spcPct val="0"/>
              </a:spcBef>
              <a:buNone/>
              <a:defRPr sz="4400">
                <a:latin typeface="+mj-lt"/>
                <a:ea typeface="+mj-ea"/>
                <a:cs typeface="+mj-cs"/>
              </a:defRPr>
            </a:lvl1pPr>
          </a:lstStyle>
          <a:p>
            <a:r>
              <a:rPr lang="ru-RU" dirty="0"/>
              <a:t>Основные изменения регионального оператора 2022 год</a:t>
            </a:r>
          </a:p>
        </p:txBody>
      </p:sp>
      <p:sp>
        <p:nvSpPr>
          <p:cNvPr id="31" name="Прямоугольник: скругленные углы 30"/>
          <p:cNvSpPr/>
          <p:nvPr/>
        </p:nvSpPr>
        <p:spPr>
          <a:xfrm>
            <a:off x="239350" y="978567"/>
            <a:ext cx="11170772" cy="5177799"/>
          </a:xfrm>
          <a:prstGeom prst="roundRect">
            <a:avLst/>
          </a:prstGeom>
        </p:spPr>
        <p:style>
          <a:lnRef idx="2">
            <a:schemeClr val="accent5"/>
          </a:lnRef>
          <a:fillRef idx="1">
            <a:schemeClr val="lt1"/>
          </a:fillRef>
          <a:effectRef idx="0">
            <a:schemeClr val="accent5"/>
          </a:effectRef>
          <a:fontRef idx="minor">
            <a:schemeClr val="dk1"/>
          </a:fontRef>
        </p:style>
        <p:txBody>
          <a:bodyPr wrap="square" lIns="91439" tIns="45719" rIns="91439" bIns="45719">
            <a:spAutoFit/>
          </a:bodyPr>
          <a:lstStyle/>
          <a:p>
            <a:pPr marL="380990" indent="-380990">
              <a:lnSpc>
                <a:spcPts val="2133"/>
              </a:lnSpc>
              <a:buFont typeface="Wingdings" panose="05000000000000000000" pitchFamily="2" charset="2"/>
              <a:buChar char="q"/>
            </a:pPr>
            <a:r>
              <a:rPr lang="ru-RU" sz="2133" b="1" dirty="0">
                <a:solidFill>
                  <a:srgbClr val="1F497D">
                    <a:lumMod val="75000"/>
                  </a:srgbClr>
                </a:solidFill>
              </a:rPr>
              <a:t>Наименование</a:t>
            </a:r>
            <a:r>
              <a:rPr lang="en-US" sz="2133" b="1" dirty="0">
                <a:solidFill>
                  <a:srgbClr val="1F497D">
                    <a:lumMod val="75000"/>
                  </a:srgbClr>
                </a:solidFill>
              </a:rPr>
              <a:t> </a:t>
            </a:r>
            <a:r>
              <a:rPr lang="ru-RU" sz="2133" b="1" dirty="0">
                <a:solidFill>
                  <a:srgbClr val="1F497D">
                    <a:lumMod val="75000"/>
                  </a:srgbClr>
                </a:solidFill>
              </a:rPr>
              <a:t>РО</a:t>
            </a:r>
            <a:r>
              <a:rPr lang="en-US" sz="2133" b="1" dirty="0">
                <a:solidFill>
                  <a:srgbClr val="1F497D">
                    <a:lumMod val="75000"/>
                  </a:srgbClr>
                </a:solidFill>
              </a:rPr>
              <a:t>:</a:t>
            </a:r>
            <a:br>
              <a:rPr lang="ru-RU" sz="2133" b="1" dirty="0">
                <a:solidFill>
                  <a:srgbClr val="1F497D">
                    <a:lumMod val="75000"/>
                  </a:srgbClr>
                </a:solidFill>
              </a:rPr>
            </a:br>
            <a:r>
              <a:rPr lang="ru-RU" sz="2267" dirty="0"/>
              <a:t>ПКГУП «Теплоэнерго»</a:t>
            </a:r>
          </a:p>
          <a:p>
            <a:pPr>
              <a:lnSpc>
                <a:spcPts val="2133"/>
              </a:lnSpc>
            </a:pPr>
            <a:r>
              <a:rPr lang="ru-RU" sz="2267" dirty="0"/>
              <a:t>С 05.05.2022 произошла реорганизация</a:t>
            </a:r>
          </a:p>
          <a:p>
            <a:pPr>
              <a:lnSpc>
                <a:spcPts val="2133"/>
              </a:lnSpc>
            </a:pPr>
            <a:r>
              <a:rPr lang="ru-RU" sz="2267" dirty="0"/>
              <a:t>       АО «ПРО ТКО»</a:t>
            </a:r>
            <a:br>
              <a:rPr lang="ru-RU" sz="2267" dirty="0"/>
            </a:br>
            <a:endParaRPr lang="en-US" sz="2267" dirty="0"/>
          </a:p>
          <a:p>
            <a:pPr marL="380990" indent="-380990">
              <a:lnSpc>
                <a:spcPts val="2133"/>
              </a:lnSpc>
              <a:buFont typeface="Wingdings" panose="05000000000000000000" pitchFamily="2" charset="2"/>
              <a:buChar char="q"/>
            </a:pPr>
            <a:r>
              <a:rPr lang="ru-RU" sz="2130" b="1" dirty="0">
                <a:solidFill>
                  <a:schemeClr val="accent1">
                    <a:lumMod val="50000"/>
                  </a:schemeClr>
                </a:solidFill>
              </a:rPr>
              <a:t>Нормативы накопления ТКО Садовые некоммерческие товарищества:</a:t>
            </a:r>
          </a:p>
          <a:p>
            <a:pPr>
              <a:lnSpc>
                <a:spcPts val="2133"/>
              </a:lnSpc>
            </a:pPr>
            <a:r>
              <a:rPr lang="ru-RU" sz="2130" b="1" dirty="0">
                <a:solidFill>
                  <a:schemeClr val="accent1">
                    <a:lumMod val="50000"/>
                  </a:schemeClr>
                </a:solidFill>
              </a:rPr>
              <a:t>     </a:t>
            </a:r>
            <a:r>
              <a:rPr lang="ru-RU" sz="2130" dirty="0">
                <a:solidFill>
                  <a:schemeClr val="tx1"/>
                </a:solidFill>
              </a:rPr>
              <a:t>с 01.01.2019-на одного участника норма накопления 73,66кг/год, с 04.10.2022-на одного участника </a:t>
            </a:r>
            <a:r>
              <a:rPr lang="en-US" sz="2130" dirty="0">
                <a:solidFill>
                  <a:schemeClr val="tx1"/>
                </a:solidFill>
              </a:rPr>
              <a:t>88</a:t>
            </a:r>
            <a:r>
              <a:rPr lang="ru-RU" sz="2130" dirty="0">
                <a:solidFill>
                  <a:schemeClr val="tx1"/>
                </a:solidFill>
              </a:rPr>
              <a:t>,18 кг/ год.</a:t>
            </a:r>
          </a:p>
          <a:p>
            <a:pPr>
              <a:lnSpc>
                <a:spcPts val="2133"/>
              </a:lnSpc>
            </a:pPr>
            <a:endParaRPr lang="ru-RU" sz="2130" dirty="0">
              <a:solidFill>
                <a:schemeClr val="tx1"/>
              </a:solidFill>
            </a:endParaRPr>
          </a:p>
          <a:p>
            <a:pPr>
              <a:lnSpc>
                <a:spcPts val="2133"/>
              </a:lnSpc>
            </a:pPr>
            <a:r>
              <a:rPr lang="ru-RU" sz="2130" dirty="0">
                <a:solidFill>
                  <a:schemeClr val="tx1"/>
                </a:solidFill>
              </a:rPr>
              <a:t>с 04.10.2022- Вступил в силу Приказ Региональной службы по тарифам Пермского края от </a:t>
            </a:r>
            <a:r>
              <a:rPr lang="ru-RU" sz="2130" dirty="0"/>
              <a:t>20.09.2022 № 24-04-01-04-245 «О внесении изменений в отдельные приказы Региональной службы по тарифам Пермского края по вопросу нормативов накопления твердых коммунальных отходов» </a:t>
            </a:r>
          </a:p>
          <a:p>
            <a:pPr>
              <a:lnSpc>
                <a:spcPts val="2133"/>
              </a:lnSpc>
            </a:pPr>
            <a:endParaRPr lang="ru-RU" sz="2130" dirty="0"/>
          </a:p>
          <a:p>
            <a:pPr>
              <a:lnSpc>
                <a:spcPts val="2133"/>
              </a:lnSpc>
            </a:pPr>
            <a:endParaRPr lang="ru-RU" sz="2000" dirty="0"/>
          </a:p>
          <a:p>
            <a:pPr>
              <a:lnSpc>
                <a:spcPts val="2133"/>
              </a:lnSpc>
            </a:pPr>
            <a:br>
              <a:rPr lang="ru-RU" sz="2267" dirty="0"/>
            </a:br>
            <a:endParaRPr lang="ru-RU" sz="2267" dirty="0"/>
          </a:p>
        </p:txBody>
      </p:sp>
      <p:sp>
        <p:nvSpPr>
          <p:cNvPr id="33" name="Номер слайда 1"/>
          <p:cNvSpPr txBox="1">
            <a:spLocks/>
          </p:cNvSpPr>
          <p:nvPr/>
        </p:nvSpPr>
        <p:spPr>
          <a:xfrm>
            <a:off x="9312785" y="6395008"/>
            <a:ext cx="2743200" cy="365125"/>
          </a:xfrm>
          <a:prstGeom prst="rect">
            <a:avLst/>
          </a:prstGeom>
        </p:spPr>
        <p:txBody>
          <a:bodyPr vert="horz" lIns="91439" tIns="45719" rIns="91439" bIns="45719"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1600" dirty="0"/>
          </a:p>
        </p:txBody>
      </p:sp>
      <p:pic>
        <p:nvPicPr>
          <p:cNvPr id="5" name="Рисунок 4">
            <a:extLst>
              <a:ext uri="{FF2B5EF4-FFF2-40B4-BE49-F238E27FC236}">
                <a16:creationId xmlns:a16="http://schemas.microsoft.com/office/drawing/2014/main" id="{21CE80A0-D7BA-4B27-A39C-445C2610785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7891" y1="27539" x2="37891" y2="27539"/>
                        <a14:foregroundMark x1="61426" y1="22168" x2="61426" y2="22168"/>
                        <a14:foregroundMark x1="73145" y1="34082" x2="73145" y2="34082"/>
                        <a14:foregroundMark x1="58691" y1="22461" x2="58691" y2="22461"/>
                        <a14:foregroundMark x1="28027" y1="39160" x2="28027" y2="39160"/>
                        <a14:foregroundMark x1="25977" y1="51855" x2="25977" y2="51855"/>
                        <a14:foregroundMark x1="75195" y1="54883" x2="75195" y2="54883"/>
                        <a14:foregroundMark x1="57129" y1="49609" x2="57129" y2="49609"/>
                        <a14:foregroundMark x1="73145" y1="52832" x2="73145" y2="52832"/>
                        <a14:foregroundMark x1="58691" y1="62500" x2="58691" y2="62500"/>
                        <a14:foregroundMark x1="42480" y1="59766" x2="42480" y2="59766"/>
                        <a14:foregroundMark x1="45215" y1="40234" x2="45215" y2="40234"/>
                        <a14:foregroundMark x1="51563" y1="33594" x2="51563" y2="33594"/>
                        <a14:foregroundMark x1="51855" y1="30859" x2="51855" y2="30859"/>
                        <a14:foregroundMark x1="59961" y1="32813" x2="59961" y2="32813"/>
                        <a14:foregroundMark x1="58398" y1="67871" x2="58398" y2="67871"/>
                        <a14:foregroundMark x1="42676" y1="69629" x2="42676" y2="69629"/>
                        <a14:foregroundMark x1="27734" y1="52148" x2="27734" y2="52148"/>
                        <a14:foregroundMark x1="27246" y1="38477" x2="27246" y2="38477"/>
                        <a14:foregroundMark x1="40723" y1="24512" x2="40723" y2="24512"/>
                        <a14:foregroundMark x1="38672" y1="24023" x2="38672" y2="24023"/>
                        <a14:foregroundMark x1="37109" y1="25293" x2="37109" y2="25293"/>
                        <a14:foregroundMark x1="40723" y1="28027" x2="40723" y2="28027"/>
                        <a14:foregroundMark x1="42969" y1="28027" x2="42969" y2="28027"/>
                        <a14:foregroundMark x1="42969" y1="27051" x2="41992" y2="26563"/>
                        <a14:foregroundMark x1="40137" y1="24512" x2="40137" y2="24512"/>
                        <a14:foregroundMark x1="38379" y1="24023" x2="38379" y2="24023"/>
                        <a14:foregroundMark x1="60156" y1="21973" x2="60156" y2="21973"/>
                        <a14:foregroundMark x1="60156" y1="21973" x2="60156" y2="21973"/>
                        <a14:foregroundMark x1="58203" y1="20703" x2="58203" y2="20703"/>
                        <a14:foregroundMark x1="56641" y1="20703" x2="56641" y2="20703"/>
                        <a14:foregroundMark x1="56152" y1="21484" x2="54395" y2="22949"/>
                        <a14:foregroundMark x1="52832" y1="23438" x2="52832" y2="23438"/>
                        <a14:foregroundMark x1="47266" y1="47266" x2="47266" y2="47266"/>
                        <a14:foregroundMark x1="42188" y1="54688" x2="42188" y2="54688"/>
                        <a14:foregroundMark x1="42969" y1="56934" x2="42969" y2="56934"/>
                        <a14:foregroundMark x1="53320" y1="36914" x2="53320" y2="36914"/>
                        <a14:foregroundMark x1="28809" y1="51074" x2="28809" y2="51074"/>
                        <a14:foregroundMark x1="31250" y1="52734" x2="31250" y2="52734"/>
                        <a14:foregroundMark x1="27148" y1="48828" x2="27148" y2="48828"/>
                        <a14:foregroundMark x1="29590" y1="39551" x2="29590" y2="39551"/>
                        <a14:foregroundMark x1="23828" y1="39844" x2="23828" y2="39844"/>
                        <a14:foregroundMark x1="27539" y1="37109" x2="27539" y2="37109"/>
                        <a14:foregroundMark x1="53418" y1="39258" x2="53418" y2="39258"/>
                        <a14:foregroundMark x1="49512" y1="35254" x2="49512" y2="35254"/>
                        <a14:foregroundMark x1="45703" y1="36133" x2="45703" y2="36133"/>
                        <a14:foregroundMark x1="59863" y1="39355" x2="59863" y2="39355"/>
                        <a14:foregroundMark x1="60352" y1="42969" x2="60352" y2="42969"/>
                        <a14:foregroundMark x1="62207" y1="43848" x2="62207" y2="43848"/>
                        <a14:foregroundMark x1="63574" y1="45801" x2="63574" y2="45801"/>
                        <a14:foregroundMark x1="36719" y1="51465" x2="36719" y2="51465"/>
                        <a14:foregroundMark x1="34180" y1="44629" x2="34180" y2="44629"/>
                        <a14:foregroundMark x1="50684" y1="54004" x2="50684" y2="54004"/>
                        <a14:foregroundMark x1="49609" y1="49805" x2="49609" y2="49805"/>
                        <a14:foregroundMark x1="52930" y1="49805" x2="52930" y2="49805"/>
                        <a14:foregroundMark x1="52441" y1="53711" x2="52441" y2="53711"/>
                        <a14:foregroundMark x1="73828" y1="53027" x2="73828" y2="53027"/>
                        <a14:foregroundMark x1="75000" y1="51660" x2="75000" y2="51660"/>
                        <a14:foregroundMark x1="76172" y1="53809" x2="76172" y2="53809"/>
                        <a14:foregroundMark x1="62988" y1="59277" x2="62988" y2="59277"/>
                        <a14:foregroundMark x1="54102" y1="58496" x2="54102" y2="58496"/>
                        <a14:foregroundMark x1="50684" y1="55762" x2="50684" y2="55762"/>
                        <a14:foregroundMark x1="36816" y1="53125" x2="36816" y2="53125"/>
                        <a14:foregroundMark x1="41309" y1="65039" x2="41309" y2="65039"/>
                        <a14:foregroundMark x1="36914" y1="64551" x2="36914" y2="64551"/>
                        <a14:foregroundMark x1="51074" y1="64941" x2="51074" y2="64941"/>
                        <a14:foregroundMark x1="61914" y1="65039" x2="61914" y2="65039"/>
                        <a14:foregroundMark x1="64453" y1="64941" x2="64453" y2="64941"/>
                        <a14:foregroundMark x1="68164" y1="67480" x2="68164" y2="67480"/>
                        <a14:foregroundMark x1="64648" y1="68457" x2="64648" y2="68457"/>
                        <a14:foregroundMark x1="60840" y1="68457" x2="60840" y2="68457"/>
                        <a14:foregroundMark x1="48828" y1="68457" x2="48828" y2="68457"/>
                        <a14:foregroundMark x1="35742" y1="68457" x2="35742" y2="68457"/>
                        <a14:foregroundMark x1="31836" y1="67676" x2="31836" y2="67676"/>
                        <a14:foregroundMark x1="33691" y1="66992" x2="33691" y2="66992"/>
                        <a14:foregroundMark x1="51367" y1="74219" x2="51367" y2="74219"/>
                        <a14:foregroundMark x1="53125" y1="74023" x2="53125" y2="74023"/>
                        <a14:foregroundMark x1="44629" y1="74121" x2="44629" y2="74121"/>
                        <a14:foregroundMark x1="53125" y1="75488" x2="53125" y2="75488"/>
                        <a14:foregroundMark x1="60645" y1="74316" x2="60645" y2="74316"/>
                        <a14:foregroundMark x1="45996" y1="73242" x2="45996" y2="73242"/>
                        <a14:foregroundMark x1="38281" y1="74219" x2="38281" y2="74219"/>
                        <a14:foregroundMark x1="48438" y1="74609" x2="48438" y2="74609"/>
                        <a14:foregroundMark x1="55566" y1="75195" x2="55762" y2="75195"/>
                        <a14:foregroundMark x1="67188" y1="73340" x2="67188" y2="73340"/>
                        <a14:foregroundMark x1="54199" y1="72949" x2="54199" y2="72949"/>
                        <a14:foregroundMark x1="49902" y1="72949" x2="49902" y2="72949"/>
                        <a14:foregroundMark x1="42773" y1="73633" x2="42188" y2="73730"/>
                        <a14:foregroundMark x1="38477" y1="73535" x2="38184" y2="73535"/>
                        <a14:foregroundMark x1="34766" y1="73242" x2="34570" y2="73340"/>
                        <a14:foregroundMark x1="34082" y1="73438" x2="33887" y2="73535"/>
                        <a14:foregroundMark x1="33496" y1="73535" x2="33496" y2="73535"/>
                        <a14:foregroundMark x1="50879" y1="49805" x2="50879" y2="49805"/>
                        <a14:foregroundMark x1="46094" y1="53320" x2="46094" y2="53320"/>
                        <a14:foregroundMark x1="46484" y1="55957" x2="46484" y2="55957"/>
                        <a14:foregroundMark x1="25781" y1="49023" x2="25781" y2="49023"/>
                        <a14:foregroundMark x1="26172" y1="37305" x2="26172" y2="37305"/>
                        <a14:foregroundMark x1="71387" y1="35938" x2="71387" y2="35938"/>
                        <a14:foregroundMark x1="67578" y1="36621" x2="67578" y2="36621"/>
                        <a14:foregroundMark x1="71191" y1="32813" x2="71191" y2="32813"/>
                        <a14:foregroundMark x1="69629" y1="31250" x2="69629" y2="31250"/>
                        <a14:foregroundMark x1="72363" y1="30469" x2="72363" y2="30469"/>
                        <a14:foregroundMark x1="73340" y1="32520" x2="73340" y2="32520"/>
                        <a14:foregroundMark x1="58594" y1="31738" x2="58594" y2="31738"/>
                        <a14:foregroundMark x1="53418" y1="31055" x2="53418" y2="31055"/>
                        <a14:foregroundMark x1="71094" y1="35059" x2="71094" y2="35059"/>
                        <a14:foregroundMark x1="74902" y1="31543" x2="74805" y2="32129"/>
                        <a14:foregroundMark x1="72754" y1="34668" x2="72754" y2="34668"/>
                        <a14:foregroundMark x1="60938" y1="35547" x2="60938" y2="35547"/>
                        <a14:foregroundMark x1="43750" y1="35254" x2="43750" y2="35254"/>
                        <a14:foregroundMark x1="58691" y1="73828" x2="58691" y2="73828"/>
                      </a14:backgroundRemoval>
                    </a14:imgEffect>
                  </a14:imgLayer>
                </a14:imgProps>
              </a:ext>
              <a:ext uri="{28A0092B-C50C-407E-A947-70E740481C1C}">
                <a14:useLocalDpi xmlns:a14="http://schemas.microsoft.com/office/drawing/2010/main" val="0"/>
              </a:ext>
            </a:extLst>
          </a:blip>
          <a:stretch>
            <a:fillRect/>
          </a:stretch>
        </p:blipFill>
        <p:spPr>
          <a:xfrm>
            <a:off x="4658205" y="4695554"/>
            <a:ext cx="1786589" cy="1786589"/>
          </a:xfrm>
          <a:prstGeom prst="rect">
            <a:avLst/>
          </a:prstGeom>
        </p:spPr>
      </p:pic>
    </p:spTree>
    <p:extLst>
      <p:ext uri="{BB962C8B-B14F-4D97-AF65-F5344CB8AC3E}">
        <p14:creationId xmlns:p14="http://schemas.microsoft.com/office/powerpoint/2010/main" val="3160889010"/>
      </p:ext>
    </p:extLst>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2F7B3D1-9606-4D70-B2A9-E3EEE546F0F4}"/>
              </a:ext>
            </a:extLst>
          </p:cNvPr>
          <p:cNvPicPr>
            <a:picLocks noChangeAspect="1"/>
          </p:cNvPicPr>
          <p:nvPr/>
        </p:nvPicPr>
        <p:blipFill>
          <a:blip r:embed="rId2"/>
          <a:stretch>
            <a:fillRect/>
          </a:stretch>
        </p:blipFill>
        <p:spPr>
          <a:xfrm>
            <a:off x="273287" y="600354"/>
            <a:ext cx="11918713" cy="987638"/>
          </a:xfrm>
          <a:prstGeom prst="rect">
            <a:avLst/>
          </a:prstGeom>
        </p:spPr>
      </p:pic>
      <p:sp>
        <p:nvSpPr>
          <p:cNvPr id="5" name="Объект 4">
            <a:extLst>
              <a:ext uri="{FF2B5EF4-FFF2-40B4-BE49-F238E27FC236}">
                <a16:creationId xmlns:a16="http://schemas.microsoft.com/office/drawing/2014/main" id="{FE7AF3EF-96ED-46FC-B8D5-3FF7C61C1AAB}"/>
              </a:ext>
            </a:extLst>
          </p:cNvPr>
          <p:cNvSpPr>
            <a:spLocks noGrp="1"/>
          </p:cNvSpPr>
          <p:nvPr>
            <p:ph idx="1"/>
          </p:nvPr>
        </p:nvSpPr>
        <p:spPr>
          <a:xfrm>
            <a:off x="384048" y="1706752"/>
            <a:ext cx="11585448" cy="4099489"/>
          </a:xfrm>
          <a:prstGeom prst="roundRect">
            <a:avLst/>
          </a:prstGeom>
        </p:spPr>
        <p:style>
          <a:lnRef idx="2">
            <a:schemeClr val="accent5"/>
          </a:lnRef>
          <a:fillRef idx="1">
            <a:schemeClr val="lt1"/>
          </a:fillRef>
          <a:effectRef idx="0">
            <a:schemeClr val="accent5"/>
          </a:effectRef>
          <a:fontRef idx="minor">
            <a:schemeClr val="dk1"/>
          </a:fontRef>
        </p:style>
        <p:txBody>
          <a:bodyPr bIns="45719" lIns="91439" rIns="91439" tIns="45719" wrap="square">
            <a:spAutoFit/>
          </a:bodyPr>
          <a:lstStyle/>
          <a:p>
            <a:pPr indent="0" marL="0">
              <a:lnSpc>
                <a:spcPts val="2133"/>
              </a:lnSpc>
              <a:buNone/>
            </a:pPr>
            <a:br>
              <a:rPr dirty="0" lang="ru-RU" sz="2267"/>
            </a:br>
            <a:endParaRPr dirty="0" lang="en-US" sz="2267"/>
          </a:p>
          <a:p>
            <a:pPr indent="-380990" marL="380990">
              <a:lnSpc>
                <a:spcPts val="2133"/>
              </a:lnSpc>
              <a:buFont charset="2" panose="05000000000000000000" pitchFamily="2" typeface="Wingdings"/>
              <a:buChar char="q"/>
            </a:pPr>
            <a:r>
              <a:rPr b="1" dirty="0" lang="ru-RU" sz="2130">
                <a:solidFill>
                  <a:schemeClr val="accent1">
                    <a:lumMod val="50000"/>
                  </a:schemeClr>
                </a:solidFill>
              </a:rPr>
              <a:t>Тарифы ТКО:</a:t>
            </a:r>
            <a:endParaRPr b="1" dirty="0" lang="ru-RU" sz="1400">
              <a:solidFill>
                <a:schemeClr val="accent1">
                  <a:lumMod val="50000"/>
                </a:schemeClr>
              </a:solidFill>
            </a:endParaRPr>
          </a:p>
          <a:p>
            <a:pPr>
              <a:lnSpc>
                <a:spcPts val="2133"/>
              </a:lnSpc>
            </a:pPr>
            <a:r>
              <a:rPr dirty="0" lang="ru-RU" sz="1400"/>
              <a:t>29 ноября 2022 года Министерством принято постановление № 27-о </a:t>
            </a:r>
            <a:br>
              <a:rPr dirty="0" lang="ru-RU" sz="1400"/>
            </a:br>
            <a:r>
              <a:rPr dirty="0" lang="ru-RU" sz="1400"/>
              <a:t>«О предельном едином тарифе регионального оператора по обращению с твердыми коммунальными отходами акционерного общества «Пермский региональный оператор ТКО» на территории Пермского края», которым установлен предельный единый тариф регионального оператора с 01 декабря 2022 года по 31 декабря 2027 года.</a:t>
            </a:r>
          </a:p>
          <a:p>
            <a:pPr>
              <a:lnSpc>
                <a:spcPts val="2133"/>
              </a:lnSpc>
            </a:pPr>
            <a:endParaRPr dirty="0" lang="ru-RU" sz="1400"/>
          </a:p>
          <a:p>
            <a:pPr>
              <a:lnSpc>
                <a:spcPts val="2133"/>
              </a:lnSpc>
            </a:pPr>
            <a:endParaRPr dirty="0" lang="ru-RU" sz="1400"/>
          </a:p>
          <a:p>
            <a:pPr indent="0" marL="0">
              <a:lnSpc>
                <a:spcPts val="2133"/>
              </a:lnSpc>
              <a:buNone/>
            </a:pPr>
            <a:br>
              <a:rPr dirty="0" lang="ru-RU" sz="2267"/>
            </a:br>
            <a:endParaRPr dirty="0" lang="ru-RU" sz="2267"/>
          </a:p>
        </p:txBody>
      </p:sp>
      <p:pic>
        <p:nvPicPr>
          <p:cNvPr id="2" name="Рисунок 1">
            <a:extLst>
              <a:ext uri="{FF2B5EF4-FFF2-40B4-BE49-F238E27FC236}">
                <a16:creationId xmlns:a16="http://schemas.microsoft.com/office/drawing/2014/main" id="{7FD79E6A-A7CB-4BDA-9654-7459473F385D}"/>
              </a:ext>
            </a:extLst>
          </p:cNvPr>
          <p:cNvPicPr>
            <a:picLocks noChangeAspect="1"/>
          </p:cNvPicPr>
          <p:nvPr/>
        </p:nvPicPr>
        <p:blipFill rotWithShape="1">
          <a:blip r:embed="rId3"/>
          <a:srcRect b="-255" r="-47"/>
          <a:stretch/>
        </p:blipFill>
        <p:spPr>
          <a:xfrm>
            <a:off x="2340864" y="4441826"/>
            <a:ext cx="7095744" cy="1005840"/>
          </a:xfrm>
          <a:prstGeom prst="rect">
            <a:avLst/>
          </a:prstGeom>
        </p:spPr>
      </p:pic>
    </p:spTree>
    <p:extLst>
      <p:ext uri="{BB962C8B-B14F-4D97-AF65-F5344CB8AC3E}">
        <p14:creationId xmlns:p14="http://schemas.microsoft.com/office/powerpoint/2010/main" val="4273518744"/>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9FA12F9-55D8-4111-883B-2D09526FFA69}"/>
              </a:ext>
            </a:extLst>
          </p:cNvPr>
          <p:cNvPicPr>
            <a:picLocks noChangeAspect="1"/>
          </p:cNvPicPr>
          <p:nvPr/>
        </p:nvPicPr>
        <p:blipFill rotWithShape="1">
          <a:blip r:embed="rId2"/>
          <a:srcRect b="-10" r="114"/>
          <a:stretch/>
        </p:blipFill>
        <p:spPr>
          <a:xfrm>
            <a:off x="5072695" y="1587992"/>
            <a:ext cx="2998838" cy="4114214"/>
          </a:xfrm>
          <a:prstGeom prst="rect">
            <a:avLst/>
          </a:prstGeom>
        </p:spPr>
      </p:pic>
      <p:pic>
        <p:nvPicPr>
          <p:cNvPr id="3" name="Рисунок 2">
            <a:extLst>
              <a:ext uri="{FF2B5EF4-FFF2-40B4-BE49-F238E27FC236}">
                <a16:creationId xmlns:a16="http://schemas.microsoft.com/office/drawing/2014/main" id="{279CEE06-638F-48CC-B9AD-EBFFCA7A2643}"/>
              </a:ext>
            </a:extLst>
          </p:cNvPr>
          <p:cNvPicPr>
            <a:picLocks noChangeAspect="1"/>
          </p:cNvPicPr>
          <p:nvPr/>
        </p:nvPicPr>
        <p:blipFill>
          <a:blip r:embed="rId3"/>
          <a:stretch>
            <a:fillRect/>
          </a:stretch>
        </p:blipFill>
        <p:spPr>
          <a:xfrm>
            <a:off x="273287" y="600354"/>
            <a:ext cx="11918713" cy="987638"/>
          </a:xfrm>
          <a:prstGeom prst="rect">
            <a:avLst/>
          </a:prstGeom>
        </p:spPr>
      </p:pic>
      <p:sp>
        <p:nvSpPr>
          <p:cNvPr id="2" name="Прямоугольник 1">
            <a:extLst>
              <a:ext uri="{FF2B5EF4-FFF2-40B4-BE49-F238E27FC236}">
                <a16:creationId xmlns:a16="http://schemas.microsoft.com/office/drawing/2014/main" id="{83D85686-DBBB-4AFE-977A-B533748C64AD}"/>
              </a:ext>
            </a:extLst>
          </p:cNvPr>
          <p:cNvSpPr/>
          <p:nvPr/>
        </p:nvSpPr>
        <p:spPr>
          <a:xfrm>
            <a:off x="629265" y="1435510"/>
            <a:ext cx="7086290" cy="361637"/>
          </a:xfrm>
          <a:prstGeom prst="rect">
            <a:avLst/>
          </a:prstGeom>
        </p:spPr>
        <p:txBody>
          <a:bodyPr wrap="square">
            <a:spAutoFit/>
          </a:bodyPr>
          <a:lstStyle/>
          <a:p>
            <a:pPr indent="-380990" marL="380990">
              <a:lnSpc>
                <a:spcPts val="2133"/>
              </a:lnSpc>
              <a:buFont charset="2" panose="05000000000000000000" pitchFamily="2" typeface="Wingdings"/>
              <a:buChar char="q"/>
            </a:pPr>
            <a:r>
              <a:rPr b="1" dirty="0" lang="ru-RU">
                <a:solidFill>
                  <a:schemeClr val="accent1">
                    <a:lumMod val="50000"/>
                  </a:schemeClr>
                </a:solidFill>
              </a:rPr>
              <a:t>Средняя плотность ТКО:</a:t>
            </a:r>
          </a:p>
        </p:txBody>
      </p:sp>
    </p:spTree>
    <p:extLst>
      <p:ext uri="{BB962C8B-B14F-4D97-AF65-F5344CB8AC3E}">
        <p14:creationId xmlns:p14="http://schemas.microsoft.com/office/powerpoint/2010/main" val="2657121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74D4C6-90EE-44F5-94F2-494D2395608A}"/>
              </a:ext>
            </a:extLst>
          </p:cNvPr>
          <p:cNvSpPr>
            <a:spLocks noGrp="1"/>
          </p:cNvSpPr>
          <p:nvPr>
            <p:ph type="title"/>
          </p:nvPr>
        </p:nvSpPr>
        <p:spPr/>
        <p:txBody>
          <a:bodyPr/>
          <a:lstStyle/>
          <a:p>
            <a:r>
              <a:rPr lang="ru-RU" dirty="0"/>
              <a:t>Учет и оплата услуги по обращению с ТКО</a:t>
            </a:r>
          </a:p>
        </p:txBody>
      </p:sp>
      <p:pic>
        <p:nvPicPr>
          <p:cNvPr id="5" name="Рисунок 4">
            <a:extLst>
              <a:ext uri="{FF2B5EF4-FFF2-40B4-BE49-F238E27FC236}">
                <a16:creationId xmlns:a16="http://schemas.microsoft.com/office/drawing/2014/main" id="{5A1ABC1E-5826-42E2-BB5A-68816B5A1E34}"/>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7203" y="1581217"/>
            <a:ext cx="964624" cy="1079145"/>
          </a:xfrm>
          <a:prstGeom prst="rect">
            <a:avLst/>
          </a:prstGeom>
        </p:spPr>
      </p:pic>
      <p:pic>
        <p:nvPicPr>
          <p:cNvPr id="7" name="Рисунок 6">
            <a:extLst>
              <a:ext uri="{FF2B5EF4-FFF2-40B4-BE49-F238E27FC236}">
                <a16:creationId xmlns:a16="http://schemas.microsoft.com/office/drawing/2014/main" id="{D6B9D5E7-8C46-4D53-90A7-2E5CE3E9C703}"/>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5272" b="95847" l="1438" r="97284">
                        <a14:foregroundMark x1="43770" y1="4792" x2="53514" y2="5431"/>
                        <a14:foregroundMark x1="53514" y1="5431" x2="55591" y2="7188"/>
                        <a14:foregroundMark x1="15815" y1="25080" x2="38179" y2="24441"/>
                        <a14:foregroundMark x1="38179" y1="24441" x2="67093" y2="25719"/>
                        <a14:foregroundMark x1="67093" y1="25719" x2="75240" y2="23962"/>
                        <a14:foregroundMark x1="33546" y1="59265" x2="38019" y2="58786"/>
                        <a14:foregroundMark x1="60703" y1="54473" x2="57827" y2="54473"/>
                        <a14:foregroundMark x1="8307" y1="62141" x2="6070" y2="69649"/>
                        <a14:foregroundMark x1="35304" y1="95687" x2="42812" y2="96006"/>
                        <a14:foregroundMark x1="89776" y1="48083" x2="92971" y2="61502"/>
                        <a14:foregroundMark x1="1597" y1="93450" x2="3674" y2="88019"/>
                        <a14:foregroundMark x1="93930" y1="78435" x2="97284" y2="86741"/>
                      </a14:backgroundRemoval>
                    </a14:imgEffect>
                  </a14:imgLayer>
                </a14:imgProps>
              </a:ext>
              <a:ext uri="{28A0092B-C50C-407E-A947-70E740481C1C}">
                <a14:useLocalDpi xmlns:a14="http://schemas.microsoft.com/office/drawing/2010/main" val="0"/>
              </a:ext>
            </a:extLst>
          </a:blip>
          <a:stretch>
            <a:fillRect/>
          </a:stretch>
        </p:blipFill>
        <p:spPr>
          <a:xfrm>
            <a:off x="6958706" y="1471748"/>
            <a:ext cx="1134731" cy="1079145"/>
          </a:xfrm>
          <a:prstGeom prst="rect">
            <a:avLst/>
          </a:prstGeom>
        </p:spPr>
      </p:pic>
      <p:sp>
        <p:nvSpPr>
          <p:cNvPr id="8" name="Прямоугольник 7">
            <a:extLst>
              <a:ext uri="{FF2B5EF4-FFF2-40B4-BE49-F238E27FC236}">
                <a16:creationId xmlns:a16="http://schemas.microsoft.com/office/drawing/2014/main" id="{D4A14BC4-B222-4A24-BF73-1891326BD81A}"/>
              </a:ext>
            </a:extLst>
          </p:cNvPr>
          <p:cNvSpPr/>
          <p:nvPr/>
        </p:nvSpPr>
        <p:spPr>
          <a:xfrm>
            <a:off x="1549447" y="1797625"/>
            <a:ext cx="3426123" cy="646331"/>
          </a:xfrm>
          <a:prstGeom prst="rect">
            <a:avLst/>
          </a:prstGeom>
        </p:spPr>
        <p:txBody>
          <a:bodyPr wrap="square">
            <a:spAutoFit/>
          </a:bodyPr>
          <a:lstStyle/>
          <a:p>
            <a:r>
              <a:rPr lang="ru-RU" dirty="0">
                <a:latin typeface="Calibri" panose="020F0502020204030204" pitchFamily="34" charset="0"/>
              </a:rPr>
              <a:t>расчетным путем, исходя</a:t>
            </a:r>
            <a:br>
              <a:rPr lang="ru-RU" dirty="0">
                <a:latin typeface="Calibri" panose="020F0502020204030204" pitchFamily="34" charset="0"/>
              </a:rPr>
            </a:br>
            <a:r>
              <a:rPr lang="ru-RU" dirty="0">
                <a:latin typeface="Calibri" panose="020F0502020204030204" pitchFamily="34" charset="0"/>
              </a:rPr>
              <a:t>из нормативов накопления ТКО</a:t>
            </a:r>
          </a:p>
        </p:txBody>
      </p:sp>
      <p:sp>
        <p:nvSpPr>
          <p:cNvPr id="9" name="Прямоугольник 8">
            <a:extLst>
              <a:ext uri="{FF2B5EF4-FFF2-40B4-BE49-F238E27FC236}">
                <a16:creationId xmlns:a16="http://schemas.microsoft.com/office/drawing/2014/main" id="{AA3F27A2-A046-4967-AA75-5912DD8773B5}"/>
              </a:ext>
            </a:extLst>
          </p:cNvPr>
          <p:cNvSpPr/>
          <p:nvPr/>
        </p:nvSpPr>
        <p:spPr>
          <a:xfrm>
            <a:off x="8196988" y="1711229"/>
            <a:ext cx="3426123" cy="646331"/>
          </a:xfrm>
          <a:prstGeom prst="rect">
            <a:avLst/>
          </a:prstGeom>
        </p:spPr>
        <p:txBody>
          <a:bodyPr wrap="square">
            <a:spAutoFit/>
          </a:bodyPr>
          <a:lstStyle/>
          <a:p>
            <a:r>
              <a:rPr lang="ru-RU" dirty="0"/>
              <a:t>исходя из количества и объема контейнеров </a:t>
            </a:r>
            <a:endParaRPr lang="ru-RU" dirty="0">
              <a:latin typeface="Calibri" panose="020F0502020204030204" pitchFamily="34" charset="0"/>
            </a:endParaRPr>
          </a:p>
        </p:txBody>
      </p:sp>
      <p:sp>
        <p:nvSpPr>
          <p:cNvPr id="10" name="Прямоугольник 9">
            <a:extLst>
              <a:ext uri="{FF2B5EF4-FFF2-40B4-BE49-F238E27FC236}">
                <a16:creationId xmlns:a16="http://schemas.microsoft.com/office/drawing/2014/main" id="{2CD064A3-0EC2-4247-AF5B-07D8F3DCABA3}"/>
              </a:ext>
            </a:extLst>
          </p:cNvPr>
          <p:cNvSpPr/>
          <p:nvPr/>
        </p:nvSpPr>
        <p:spPr>
          <a:xfrm>
            <a:off x="7526071" y="2577900"/>
            <a:ext cx="4069321" cy="1938992"/>
          </a:xfrm>
          <a:prstGeom prst="rect">
            <a:avLst/>
          </a:prstGeom>
        </p:spPr>
        <p:txBody>
          <a:bodyPr wrap="square">
            <a:spAutoFit/>
          </a:bodyPr>
          <a:lstStyle/>
          <a:p>
            <a:pPr algn="ctr"/>
            <a:r>
              <a:rPr lang="ru-RU" sz="1200" dirty="0"/>
              <a:t>количество контейнеров</a:t>
            </a:r>
          </a:p>
          <a:p>
            <a:pPr algn="ctr"/>
            <a:r>
              <a:rPr lang="ru-RU" sz="1200" dirty="0"/>
              <a:t>Х</a:t>
            </a:r>
            <a:br>
              <a:rPr lang="ru-RU" sz="1200" dirty="0"/>
            </a:br>
            <a:r>
              <a:rPr lang="ru-RU" sz="1200" dirty="0"/>
              <a:t>объем контейнера</a:t>
            </a:r>
            <a:br>
              <a:rPr lang="ru-RU" sz="1200" dirty="0"/>
            </a:br>
            <a:r>
              <a:rPr lang="ru-RU" sz="1200" dirty="0"/>
              <a:t>Х</a:t>
            </a:r>
            <a:br>
              <a:rPr lang="ru-RU" sz="1200" dirty="0"/>
            </a:br>
            <a:r>
              <a:rPr lang="ru-RU" sz="1200" dirty="0"/>
              <a:t>плотность </a:t>
            </a:r>
          </a:p>
          <a:p>
            <a:pPr algn="ctr"/>
            <a:r>
              <a:rPr lang="ru-RU" sz="1200" dirty="0"/>
              <a:t>Х</a:t>
            </a:r>
            <a:br>
              <a:rPr lang="ru-RU" sz="1200" dirty="0"/>
            </a:br>
            <a:r>
              <a:rPr lang="ru-RU" sz="1200" dirty="0"/>
              <a:t>количество вывоза в неделю</a:t>
            </a:r>
          </a:p>
          <a:p>
            <a:pPr algn="ctr"/>
            <a:r>
              <a:rPr lang="ru-RU" sz="1200" dirty="0"/>
              <a:t>Х</a:t>
            </a:r>
            <a:br>
              <a:rPr lang="ru-RU" sz="1200" dirty="0"/>
            </a:br>
            <a:r>
              <a:rPr lang="ru-RU" sz="1200" dirty="0"/>
              <a:t>количество недель в календарный год</a:t>
            </a:r>
            <a:br>
              <a:rPr lang="ru-RU" sz="1200" dirty="0"/>
            </a:br>
            <a:r>
              <a:rPr lang="ru-RU" sz="1200" dirty="0"/>
              <a:t>(среднее значение)</a:t>
            </a:r>
          </a:p>
        </p:txBody>
      </p:sp>
      <p:sp>
        <p:nvSpPr>
          <p:cNvPr id="12" name="Прямоугольник 11">
            <a:extLst>
              <a:ext uri="{FF2B5EF4-FFF2-40B4-BE49-F238E27FC236}">
                <a16:creationId xmlns:a16="http://schemas.microsoft.com/office/drawing/2014/main" id="{7358062F-C82F-4676-A335-0BD1126506AF}"/>
              </a:ext>
            </a:extLst>
          </p:cNvPr>
          <p:cNvSpPr/>
          <p:nvPr/>
        </p:nvSpPr>
        <p:spPr>
          <a:xfrm>
            <a:off x="5296777" y="3331953"/>
            <a:ext cx="1661929" cy="738664"/>
          </a:xfrm>
          <a:prstGeom prst="rect">
            <a:avLst/>
          </a:prstGeom>
        </p:spPr>
        <p:txBody>
          <a:bodyPr wrap="none">
            <a:spAutoFit/>
          </a:bodyPr>
          <a:lstStyle/>
          <a:p>
            <a:pPr algn="ctr"/>
            <a:r>
              <a:rPr lang="ru-RU" sz="1400" dirty="0"/>
              <a:t>Количество</a:t>
            </a:r>
            <a:br>
              <a:rPr lang="ru-RU" sz="1400" dirty="0"/>
            </a:br>
            <a:r>
              <a:rPr lang="ru-RU" sz="1400" dirty="0"/>
              <a:t>принимаемых ТКО </a:t>
            </a:r>
          </a:p>
          <a:p>
            <a:pPr algn="ctr"/>
            <a:r>
              <a:rPr lang="ru-RU" sz="1400" dirty="0"/>
              <a:t>(т/год)</a:t>
            </a:r>
          </a:p>
        </p:txBody>
      </p:sp>
      <p:sp>
        <p:nvSpPr>
          <p:cNvPr id="13" name="Прямоугольник: скругленные углы 12">
            <a:extLst>
              <a:ext uri="{FF2B5EF4-FFF2-40B4-BE49-F238E27FC236}">
                <a16:creationId xmlns:a16="http://schemas.microsoft.com/office/drawing/2014/main" id="{9E4354B9-AD19-493F-96FF-F4C3AD890CBE}"/>
              </a:ext>
            </a:extLst>
          </p:cNvPr>
          <p:cNvSpPr/>
          <p:nvPr/>
        </p:nvSpPr>
        <p:spPr>
          <a:xfrm>
            <a:off x="6844683" y="1349407"/>
            <a:ext cx="5149049" cy="370198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4" name="Прямоугольник: скругленные углы 13">
            <a:extLst>
              <a:ext uri="{FF2B5EF4-FFF2-40B4-BE49-F238E27FC236}">
                <a16:creationId xmlns:a16="http://schemas.microsoft.com/office/drawing/2014/main" id="{2EE684AC-FFFE-4AC9-BBE6-8771ED779D6C}"/>
              </a:ext>
            </a:extLst>
          </p:cNvPr>
          <p:cNvSpPr/>
          <p:nvPr/>
        </p:nvSpPr>
        <p:spPr>
          <a:xfrm>
            <a:off x="198268" y="1349406"/>
            <a:ext cx="5149049" cy="3701989"/>
          </a:xfrm>
          <a:prstGeom prst="round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E7DD1BAD-41E3-4017-BB5A-97748CD5A494}"/>
              </a:ext>
            </a:extLst>
          </p:cNvPr>
          <p:cNvSpPr/>
          <p:nvPr/>
        </p:nvSpPr>
        <p:spPr>
          <a:xfrm>
            <a:off x="249938" y="3394213"/>
            <a:ext cx="4995169" cy="461665"/>
          </a:xfrm>
          <a:prstGeom prst="rect">
            <a:avLst/>
          </a:prstGeom>
        </p:spPr>
        <p:txBody>
          <a:bodyPr wrap="square">
            <a:spAutoFit/>
          </a:bodyPr>
          <a:lstStyle/>
          <a:p>
            <a:pPr algn="ctr"/>
            <a:r>
              <a:rPr lang="ru-RU" sz="1200" dirty="0"/>
              <a:t>норматив накопления ТКО (кг/год) Х величина расчетного показателя</a:t>
            </a:r>
          </a:p>
          <a:p>
            <a:pPr algn="ctr"/>
            <a:r>
              <a:rPr lang="ru-RU" sz="1200" dirty="0"/>
              <a:t>1000 кг</a:t>
            </a:r>
          </a:p>
        </p:txBody>
      </p:sp>
      <p:cxnSp>
        <p:nvCxnSpPr>
          <p:cNvPr id="17" name="Прямая соединительная линия 16">
            <a:extLst>
              <a:ext uri="{FF2B5EF4-FFF2-40B4-BE49-F238E27FC236}">
                <a16:creationId xmlns:a16="http://schemas.microsoft.com/office/drawing/2014/main" id="{2628277A-54E1-4B7A-8438-823EFCB3BB6D}"/>
              </a:ext>
            </a:extLst>
          </p:cNvPr>
          <p:cNvCxnSpPr>
            <a:stCxn id="15" idx="1"/>
            <a:endCxn id="15" idx="3"/>
          </p:cNvCxnSpPr>
          <p:nvPr/>
        </p:nvCxnSpPr>
        <p:spPr>
          <a:xfrm>
            <a:off x="249938" y="3625046"/>
            <a:ext cx="4995169"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50A1CD4-A05D-4908-A44D-D398D1EEDB36}"/>
              </a:ext>
            </a:extLst>
          </p:cNvPr>
          <p:cNvSpPr txBox="1"/>
          <p:nvPr/>
        </p:nvSpPr>
        <p:spPr>
          <a:xfrm>
            <a:off x="5294236" y="3331953"/>
            <a:ext cx="300082" cy="369332"/>
          </a:xfrm>
          <a:prstGeom prst="rect">
            <a:avLst/>
          </a:prstGeom>
          <a:noFill/>
        </p:spPr>
        <p:txBody>
          <a:bodyPr wrap="none" rtlCol="0">
            <a:spAutoFit/>
          </a:bodyPr>
          <a:lstStyle/>
          <a:p>
            <a:r>
              <a:rPr lang="ru-RU" dirty="0"/>
              <a:t>=</a:t>
            </a:r>
          </a:p>
        </p:txBody>
      </p:sp>
      <p:sp>
        <p:nvSpPr>
          <p:cNvPr id="19" name="TextBox 18">
            <a:extLst>
              <a:ext uri="{FF2B5EF4-FFF2-40B4-BE49-F238E27FC236}">
                <a16:creationId xmlns:a16="http://schemas.microsoft.com/office/drawing/2014/main" id="{54DFC90A-1C61-42CA-8508-8AA121960936}"/>
              </a:ext>
            </a:extLst>
          </p:cNvPr>
          <p:cNvSpPr txBox="1"/>
          <p:nvPr/>
        </p:nvSpPr>
        <p:spPr>
          <a:xfrm>
            <a:off x="6530984" y="3292286"/>
            <a:ext cx="300082" cy="369332"/>
          </a:xfrm>
          <a:prstGeom prst="rect">
            <a:avLst/>
          </a:prstGeom>
          <a:noFill/>
        </p:spPr>
        <p:txBody>
          <a:bodyPr wrap="none" rtlCol="0">
            <a:spAutoFit/>
          </a:bodyPr>
          <a:lstStyle/>
          <a:p>
            <a:r>
              <a:rPr lang="ru-RU" dirty="0"/>
              <a:t>=</a:t>
            </a:r>
          </a:p>
        </p:txBody>
      </p:sp>
      <p:sp>
        <p:nvSpPr>
          <p:cNvPr id="20" name="Прямоугольник 19">
            <a:extLst>
              <a:ext uri="{FF2B5EF4-FFF2-40B4-BE49-F238E27FC236}">
                <a16:creationId xmlns:a16="http://schemas.microsoft.com/office/drawing/2014/main" id="{34909287-FD91-4BDB-91B4-DC4A57BAF218}"/>
              </a:ext>
            </a:extLst>
          </p:cNvPr>
          <p:cNvSpPr/>
          <p:nvPr/>
        </p:nvSpPr>
        <p:spPr>
          <a:xfrm>
            <a:off x="1478492" y="2424539"/>
            <a:ext cx="3815743" cy="369332"/>
          </a:xfrm>
          <a:prstGeom prst="rect">
            <a:avLst/>
          </a:prstGeom>
        </p:spPr>
        <p:txBody>
          <a:bodyPr wrap="square">
            <a:spAutoFit/>
          </a:bodyPr>
          <a:lstStyle/>
          <a:p>
            <a:r>
              <a:rPr lang="ru-RU" dirty="0">
                <a:solidFill>
                  <a:schemeClr val="bg1">
                    <a:lumMod val="50000"/>
                  </a:schemeClr>
                </a:solidFill>
                <a:latin typeface="Calibri" panose="020F0502020204030204" pitchFamily="34" charset="0"/>
              </a:rPr>
              <a:t>Норматив накопления 88,18 кг/год* </a:t>
            </a:r>
          </a:p>
        </p:txBody>
      </p:sp>
      <p:sp>
        <p:nvSpPr>
          <p:cNvPr id="21" name="Прямоугольник 20">
            <a:extLst>
              <a:ext uri="{FF2B5EF4-FFF2-40B4-BE49-F238E27FC236}">
                <a16:creationId xmlns:a16="http://schemas.microsoft.com/office/drawing/2014/main" id="{CD967CF1-E4C9-4B86-B849-4EE71E0E4D2A}"/>
              </a:ext>
            </a:extLst>
          </p:cNvPr>
          <p:cNvSpPr/>
          <p:nvPr/>
        </p:nvSpPr>
        <p:spPr>
          <a:xfrm>
            <a:off x="131747" y="6514493"/>
            <a:ext cx="11928505" cy="276999"/>
          </a:xfrm>
          <a:prstGeom prst="rect">
            <a:avLst/>
          </a:prstGeom>
        </p:spPr>
        <p:txBody>
          <a:bodyPr wrap="square">
            <a:spAutoFit/>
          </a:bodyPr>
          <a:lstStyle/>
          <a:p>
            <a:r>
              <a:rPr lang="ru-RU" sz="1200" dirty="0">
                <a:solidFill>
                  <a:schemeClr val="bg1">
                    <a:lumMod val="50000"/>
                  </a:schemeClr>
                </a:solidFill>
                <a:latin typeface="Calibri" panose="020F0502020204030204" pitchFamily="34" charset="0"/>
              </a:rPr>
              <a:t>*нормативов накопления ТКО, включает в себя процедуры сбора, анализа и расчета данных о массе и объеме накапливаемых отходов с учетом сезонных изменений</a:t>
            </a:r>
          </a:p>
        </p:txBody>
      </p:sp>
      <p:pic>
        <p:nvPicPr>
          <p:cNvPr id="22" name="Рисунок 21">
            <a:extLst>
              <a:ext uri="{FF2B5EF4-FFF2-40B4-BE49-F238E27FC236}">
                <a16:creationId xmlns:a16="http://schemas.microsoft.com/office/drawing/2014/main" id="{BFF745E9-1C68-491E-8C2F-7797E0C4A7CB}"/>
              </a:ext>
            </a:extLst>
          </p:cNvPr>
          <p:cNvPicPr>
            <a:picLocks noChangeAspect="1"/>
          </p:cNvPicPr>
          <p:nvPr/>
        </p:nvPicPr>
        <p:blipFill rotWithShape="1">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sharpenSoften amount="-100000"/>
                    </a14:imgEffect>
                    <a14:imgEffect>
                      <a14:brightnessContrast bright="-51000" contrast="-65000"/>
                    </a14:imgEffect>
                  </a14:imgLayer>
                </a14:imgProps>
              </a:ext>
              <a:ext uri="{28A0092B-C50C-407E-A947-70E740481C1C}">
                <a14:useLocalDpi xmlns:a14="http://schemas.microsoft.com/office/drawing/2010/main" val="0"/>
              </a:ext>
            </a:extLst>
          </a:blip>
          <a:srcRect r="-299" b="-263"/>
          <a:stretch/>
        </p:blipFill>
        <p:spPr>
          <a:xfrm>
            <a:off x="249938" y="5396476"/>
            <a:ext cx="844503" cy="772935"/>
          </a:xfrm>
          <a:prstGeom prst="rect">
            <a:avLst/>
          </a:prstGeom>
        </p:spPr>
      </p:pic>
      <p:sp>
        <p:nvSpPr>
          <p:cNvPr id="24" name="Прямоугольник 23">
            <a:extLst>
              <a:ext uri="{FF2B5EF4-FFF2-40B4-BE49-F238E27FC236}">
                <a16:creationId xmlns:a16="http://schemas.microsoft.com/office/drawing/2014/main" id="{0E77BF7F-392D-4374-A3D3-DE7F23821DDE}"/>
              </a:ext>
            </a:extLst>
          </p:cNvPr>
          <p:cNvSpPr/>
          <p:nvPr/>
        </p:nvSpPr>
        <p:spPr>
          <a:xfrm>
            <a:off x="1272309" y="5678309"/>
            <a:ext cx="3219792" cy="523220"/>
          </a:xfrm>
          <a:prstGeom prst="rect">
            <a:avLst/>
          </a:prstGeom>
        </p:spPr>
        <p:txBody>
          <a:bodyPr wrap="square">
            <a:spAutoFit/>
          </a:bodyPr>
          <a:lstStyle/>
          <a:p>
            <a:pPr algn="ctr"/>
            <a:r>
              <a:rPr lang="ru-RU" sz="1400" dirty="0"/>
              <a:t>5923,33 рублей за тонну </a:t>
            </a:r>
          </a:p>
          <a:p>
            <a:pPr algn="ctr"/>
            <a:r>
              <a:rPr lang="ru-RU" sz="1400" dirty="0"/>
              <a:t>(с 01.12.22-31.12.23)</a:t>
            </a:r>
          </a:p>
        </p:txBody>
      </p:sp>
    </p:spTree>
    <p:extLst>
      <p:ext uri="{BB962C8B-B14F-4D97-AF65-F5344CB8AC3E}">
        <p14:creationId xmlns:p14="http://schemas.microsoft.com/office/powerpoint/2010/main" val="3014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D6C36C-7718-4EC6-864A-318B5C4FBD7F}"/>
              </a:ext>
            </a:extLst>
          </p:cNvPr>
          <p:cNvSpPr>
            <a:spLocks noGrp="1"/>
          </p:cNvSpPr>
          <p:nvPr>
            <p:ph type="title"/>
          </p:nvPr>
        </p:nvSpPr>
        <p:spPr>
          <a:xfrm>
            <a:off x="958397" y="3429000"/>
            <a:ext cx="10515600" cy="1325563"/>
          </a:xfrm>
        </p:spPr>
        <p:txBody>
          <a:bodyPr>
            <a:normAutofit fontScale="90000"/>
          </a:bodyPr>
          <a:lstStyle/>
          <a:p>
            <a:br>
              <a:rPr lang="ru-RU" dirty="0"/>
            </a:br>
            <a:r>
              <a:rPr lang="ru-RU" i="1" dirty="0"/>
              <a:t> </a:t>
            </a:r>
            <a:br>
              <a:rPr lang="ru-RU" sz="1800" dirty="0"/>
            </a:br>
            <a:br>
              <a:rPr lang="ru-RU" dirty="0"/>
            </a:br>
            <a:br>
              <a:rPr lang="ru-RU" sz="1600" dirty="0"/>
            </a:br>
            <a:r>
              <a:rPr lang="ru-RU" sz="1600" dirty="0"/>
              <a:t>Норматив накопления (кг/год) * </a:t>
            </a:r>
            <a:br>
              <a:rPr lang="ru-RU" sz="1600" dirty="0"/>
            </a:br>
            <a:r>
              <a:rPr lang="ru-RU" sz="1600" dirty="0"/>
              <a:t>величину расчетного показателя/1000/12=</a:t>
            </a:r>
            <a:br>
              <a:rPr lang="ru-RU" sz="1600" dirty="0"/>
            </a:br>
            <a:r>
              <a:rPr lang="ru-RU" sz="1600" dirty="0"/>
              <a:t>88,18 кг/год*30/1000/12/ =0,22045 ТКО(тонн/месяц)</a:t>
            </a:r>
            <a:br>
              <a:rPr lang="ru-RU" sz="1600" dirty="0"/>
            </a:br>
            <a:br>
              <a:rPr lang="ru-RU" sz="1600" dirty="0"/>
            </a:br>
            <a:r>
              <a:rPr lang="ru-RU" sz="1600" u="sng" dirty="0"/>
              <a:t>Для расчета суммы платежа за месяц </a:t>
            </a:r>
            <a:br>
              <a:rPr lang="ru-RU" sz="1600" u="sng" dirty="0"/>
            </a:br>
            <a:r>
              <a:rPr lang="ru-RU" sz="1600" u="sng" dirty="0"/>
              <a:t>необходимо количество принимаемых </a:t>
            </a:r>
            <a:br>
              <a:rPr lang="ru-RU" sz="1600" u="sng" dirty="0"/>
            </a:br>
            <a:r>
              <a:rPr lang="ru-RU" sz="1600" u="sng" dirty="0"/>
              <a:t>ТКО(тонн/месяц)*тариф</a:t>
            </a:r>
            <a:br>
              <a:rPr lang="ru-RU" sz="1600" u="sng" dirty="0"/>
            </a:br>
            <a:r>
              <a:rPr lang="ru-RU" sz="1600" u="sng" dirty="0"/>
              <a:t>0,22045*5923,33=1305,79 рублей в месяц </a:t>
            </a:r>
            <a:br>
              <a:rPr lang="ru-RU" sz="1600" u="sng" dirty="0"/>
            </a:br>
            <a:r>
              <a:rPr lang="ru-RU" sz="1600" u="sng" dirty="0"/>
              <a:t>(платеж в месяц на СНТ с 30 участниками)</a:t>
            </a:r>
            <a:endParaRPr lang="ru-RU" sz="1600" dirty="0"/>
          </a:p>
        </p:txBody>
      </p:sp>
      <p:graphicFrame>
        <p:nvGraphicFramePr>
          <p:cNvPr id="6" name="Объект 5">
            <a:extLst>
              <a:ext uri="{FF2B5EF4-FFF2-40B4-BE49-F238E27FC236}">
                <a16:creationId xmlns:a16="http://schemas.microsoft.com/office/drawing/2014/main" id="{DC60E875-9EF9-4D88-A445-B8C13A7529C7}"/>
              </a:ext>
            </a:extLst>
          </p:cNvPr>
          <p:cNvGraphicFramePr>
            <a:graphicFrameLocks noGrp="1"/>
          </p:cNvGraphicFramePr>
          <p:nvPr>
            <p:ph idx="1"/>
            <p:extLst>
              <p:ext uri="{D42A27DB-BD31-4B8C-83A1-F6EECF244321}">
                <p14:modId xmlns:p14="http://schemas.microsoft.com/office/powerpoint/2010/main" val="4100124606"/>
              </p:ext>
            </p:extLst>
          </p:nvPr>
        </p:nvGraphicFramePr>
        <p:xfrm>
          <a:off x="938386" y="1769775"/>
          <a:ext cx="4902907" cy="2067496"/>
        </p:xfrm>
        <a:graphic>
          <a:graphicData uri="http://schemas.openxmlformats.org/drawingml/2006/table">
            <a:tbl>
              <a:tblPr firstRow="1" firstCol="1" bandRow="1">
                <a:tableStyleId>{5C22544A-7EE6-4342-B048-85BDC9FD1C3A}</a:tableStyleId>
              </a:tblPr>
              <a:tblGrid>
                <a:gridCol w="1150064">
                  <a:extLst>
                    <a:ext uri="{9D8B030D-6E8A-4147-A177-3AD203B41FA5}">
                      <a16:colId xmlns:a16="http://schemas.microsoft.com/office/drawing/2014/main" val="1454256810"/>
                    </a:ext>
                  </a:extLst>
                </a:gridCol>
                <a:gridCol w="1368821">
                  <a:extLst>
                    <a:ext uri="{9D8B030D-6E8A-4147-A177-3AD203B41FA5}">
                      <a16:colId xmlns:a16="http://schemas.microsoft.com/office/drawing/2014/main" val="1976701655"/>
                    </a:ext>
                  </a:extLst>
                </a:gridCol>
                <a:gridCol w="1110243">
                  <a:extLst>
                    <a:ext uri="{9D8B030D-6E8A-4147-A177-3AD203B41FA5}">
                      <a16:colId xmlns:a16="http://schemas.microsoft.com/office/drawing/2014/main" val="12906852"/>
                    </a:ext>
                  </a:extLst>
                </a:gridCol>
                <a:gridCol w="1273779">
                  <a:extLst>
                    <a:ext uri="{9D8B030D-6E8A-4147-A177-3AD203B41FA5}">
                      <a16:colId xmlns:a16="http://schemas.microsoft.com/office/drawing/2014/main" val="1472659761"/>
                    </a:ext>
                  </a:extLst>
                </a:gridCol>
              </a:tblGrid>
              <a:tr h="705430">
                <a:tc>
                  <a:txBody>
                    <a:bodyPr/>
                    <a:lstStyle/>
                    <a:p>
                      <a:pPr algn="ctr">
                        <a:spcAft>
                          <a:spcPts val="0"/>
                        </a:spcAft>
                      </a:pPr>
                      <a:r>
                        <a:rPr lang="ru-RU" sz="1000" dirty="0">
                          <a:effectLst/>
                        </a:rPr>
                        <a:t>Расчетная </a:t>
                      </a:r>
                      <a:r>
                        <a:rPr lang="ru-RU" sz="1000" dirty="0" err="1">
                          <a:effectLst/>
                        </a:rPr>
                        <a:t>еденица</a:t>
                      </a:r>
                      <a:r>
                        <a:rPr lang="ru-RU" sz="1000" dirty="0">
                          <a:effectLst/>
                        </a:rPr>
                        <a:t> (участник СНТ)</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75000"/>
                      </a:schemeClr>
                    </a:solidFill>
                  </a:tcPr>
                </a:tc>
                <a:tc>
                  <a:txBody>
                    <a:bodyPr/>
                    <a:lstStyle/>
                    <a:p>
                      <a:pPr algn="ctr">
                        <a:spcAft>
                          <a:spcPts val="0"/>
                        </a:spcAft>
                      </a:pPr>
                      <a:r>
                        <a:rPr lang="en-US" sz="1000" dirty="0" err="1">
                          <a:effectLst/>
                        </a:rPr>
                        <a:t>Норматив</a:t>
                      </a:r>
                      <a:r>
                        <a:rPr lang="en-US" sz="1000" dirty="0">
                          <a:effectLst/>
                        </a:rPr>
                        <a:t>, </a:t>
                      </a:r>
                      <a:endParaRPr lang="ru-RU" sz="1000" dirty="0">
                        <a:effectLst/>
                      </a:endParaRPr>
                    </a:p>
                    <a:p>
                      <a:pPr algn="ctr">
                        <a:spcAft>
                          <a:spcPts val="0"/>
                        </a:spcAft>
                      </a:pPr>
                      <a:r>
                        <a:rPr lang="ru-RU" sz="1000" dirty="0">
                          <a:effectLst/>
                        </a:rPr>
                        <a:t>кг</a:t>
                      </a:r>
                      <a:r>
                        <a:rPr lang="en-US" sz="1000" dirty="0">
                          <a:effectLst/>
                        </a:rPr>
                        <a:t> в </a:t>
                      </a:r>
                      <a:r>
                        <a:rPr lang="en-US" sz="1000" dirty="0" err="1">
                          <a:effectLst/>
                        </a:rPr>
                        <a:t>год</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75000"/>
                      </a:schemeClr>
                    </a:solidFill>
                  </a:tcPr>
                </a:tc>
                <a:tc>
                  <a:txBody>
                    <a:bodyPr/>
                    <a:lstStyle/>
                    <a:p>
                      <a:pPr algn="ctr">
                        <a:spcAft>
                          <a:spcPts val="0"/>
                        </a:spcAft>
                      </a:pPr>
                      <a:r>
                        <a:rPr lang="en-US" sz="1000">
                          <a:effectLst/>
                        </a:rPr>
                        <a:t>Категория объекта</a:t>
                      </a:r>
                      <a:endParaRPr lang="ru-RU" sz="140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75000"/>
                      </a:schemeClr>
                    </a:solidFill>
                  </a:tcPr>
                </a:tc>
                <a:tc>
                  <a:txBody>
                    <a:bodyPr/>
                    <a:lstStyle/>
                    <a:p>
                      <a:pPr algn="ctr">
                        <a:spcAft>
                          <a:spcPts val="0"/>
                        </a:spcAft>
                      </a:pPr>
                      <a:r>
                        <a:rPr lang="ru-RU" sz="1000">
                          <a:effectLst/>
                        </a:rPr>
                        <a:t>Количество принимаемых ТКО, тонн в месяц</a:t>
                      </a:r>
                      <a:endParaRPr lang="ru-RU" sz="140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75000"/>
                      </a:schemeClr>
                    </a:solidFill>
                  </a:tcPr>
                </a:tc>
                <a:extLst>
                  <a:ext uri="{0D108BD9-81ED-4DB2-BD59-A6C34878D82A}">
                    <a16:rowId xmlns:a16="http://schemas.microsoft.com/office/drawing/2014/main" val="2617495442"/>
                  </a:ext>
                </a:extLst>
              </a:tr>
              <a:tr h="1362066">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30</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75000"/>
                      </a:schemeClr>
                    </a:solidFill>
                  </a:tcPr>
                </a:tc>
                <a:tc>
                  <a:txBody>
                    <a:bodyPr/>
                    <a:lstStyle/>
                    <a:p>
                      <a:pPr algn="ctr">
                        <a:spcAft>
                          <a:spcPts val="0"/>
                        </a:spcAft>
                      </a:pPr>
                      <a:r>
                        <a:rPr lang="ru-RU" sz="900" dirty="0">
                          <a:effectLst/>
                          <a:latin typeface="Times New Roman" panose="02020603050405020304" pitchFamily="18" charset="0"/>
                          <a:ea typeface="Times New Roman" panose="02020603050405020304" pitchFamily="18" charset="0"/>
                        </a:rPr>
                        <a:t>88,18 </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spcAft>
                          <a:spcPts val="0"/>
                        </a:spcAft>
                      </a:pPr>
                      <a:r>
                        <a:rPr lang="ru-RU" sz="900" dirty="0">
                          <a:effectLst/>
                        </a:rPr>
                        <a:t>Садоводческие кооперативы, садово-огородные товарищества</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spcAft>
                          <a:spcPts val="0"/>
                        </a:spcAft>
                      </a:pPr>
                      <a:r>
                        <a:rPr lang="en-US" sz="900" dirty="0">
                          <a:effectLst/>
                        </a:rPr>
                        <a:t>0.</a:t>
                      </a:r>
                      <a:r>
                        <a:rPr lang="ru-RU" sz="900" dirty="0">
                          <a:effectLst/>
                        </a:rPr>
                        <a:t>22045</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098307762"/>
                  </a:ext>
                </a:extLst>
              </a:tr>
            </a:tbl>
          </a:graphicData>
        </a:graphic>
      </p:graphicFrame>
      <p:sp>
        <p:nvSpPr>
          <p:cNvPr id="3" name="Прямоугольник 2">
            <a:extLst>
              <a:ext uri="{FF2B5EF4-FFF2-40B4-BE49-F238E27FC236}">
                <a16:creationId xmlns:a16="http://schemas.microsoft.com/office/drawing/2014/main" id="{09CADC11-4E3B-42FC-B093-63F5561316F7}"/>
              </a:ext>
            </a:extLst>
          </p:cNvPr>
          <p:cNvSpPr/>
          <p:nvPr/>
        </p:nvSpPr>
        <p:spPr>
          <a:xfrm>
            <a:off x="835243" y="720638"/>
            <a:ext cx="5208477" cy="338554"/>
          </a:xfrm>
          <a:prstGeom prst="rect">
            <a:avLst/>
          </a:prstGeom>
        </p:spPr>
        <p:txBody>
          <a:bodyPr wrap="none">
            <a:spAutoFit/>
          </a:bodyPr>
          <a:lstStyle/>
          <a:p>
            <a:r>
              <a:rPr lang="ru-RU" sz="1600" b="1" i="1" dirty="0">
                <a:latin typeface="+mj-lt"/>
              </a:rPr>
              <a:t>Пример расчета по норме накопления за март 2023 года </a:t>
            </a:r>
            <a:endParaRPr lang="ru-RU" sz="1600" i="1" dirty="0">
              <a:latin typeface="+mj-lt"/>
            </a:endParaRPr>
          </a:p>
        </p:txBody>
      </p:sp>
      <p:sp>
        <p:nvSpPr>
          <p:cNvPr id="4" name="Прямоугольник 3">
            <a:extLst>
              <a:ext uri="{FF2B5EF4-FFF2-40B4-BE49-F238E27FC236}">
                <a16:creationId xmlns:a16="http://schemas.microsoft.com/office/drawing/2014/main" id="{86AD4D28-1BE7-4F07-AB7D-9441A98E33D4}"/>
              </a:ext>
            </a:extLst>
          </p:cNvPr>
          <p:cNvSpPr/>
          <p:nvPr/>
        </p:nvSpPr>
        <p:spPr>
          <a:xfrm>
            <a:off x="835243" y="1038338"/>
            <a:ext cx="6096000" cy="646331"/>
          </a:xfrm>
          <a:prstGeom prst="rect">
            <a:avLst/>
          </a:prstGeom>
        </p:spPr>
        <p:txBody>
          <a:bodyPr>
            <a:spAutoFit/>
          </a:bodyPr>
          <a:lstStyle/>
          <a:p>
            <a:r>
              <a:rPr lang="ru-RU" i="1" dirty="0"/>
              <a:t>для категории объекта </a:t>
            </a:r>
            <a:r>
              <a:rPr lang="ru-RU" dirty="0"/>
              <a:t>Садоводческие кооперативы, садово-огородные товарищества</a:t>
            </a:r>
          </a:p>
        </p:txBody>
      </p:sp>
      <p:sp>
        <p:nvSpPr>
          <p:cNvPr id="5" name="Прямоугольник 4">
            <a:extLst>
              <a:ext uri="{FF2B5EF4-FFF2-40B4-BE49-F238E27FC236}">
                <a16:creationId xmlns:a16="http://schemas.microsoft.com/office/drawing/2014/main" id="{F7BE254F-4A6B-433B-9D54-D056601391D9}"/>
              </a:ext>
            </a:extLst>
          </p:cNvPr>
          <p:cNvSpPr/>
          <p:nvPr/>
        </p:nvSpPr>
        <p:spPr>
          <a:xfrm>
            <a:off x="6641592" y="720638"/>
            <a:ext cx="6096000" cy="1169551"/>
          </a:xfrm>
          <a:prstGeom prst="rect">
            <a:avLst/>
          </a:prstGeom>
        </p:spPr>
        <p:txBody>
          <a:bodyPr>
            <a:spAutoFit/>
          </a:bodyPr>
          <a:lstStyle/>
          <a:p>
            <a:r>
              <a:rPr lang="ru-RU" altLang="ru-RU" sz="1600" b="1" i="1" dirty="0">
                <a:latin typeface="+mj-lt"/>
                <a:ea typeface="Calibri" panose="020F0502020204030204" pitchFamily="34" charset="0"/>
                <a:cs typeface="Times New Roman" panose="02020603050405020304" pitchFamily="18" charset="0"/>
              </a:rPr>
              <a:t>Пример расчета по количеству и объему контейнеров </a:t>
            </a:r>
            <a:br>
              <a:rPr lang="ru-RU" altLang="ru-RU" dirty="0"/>
            </a:br>
            <a:r>
              <a:rPr lang="ru-RU" i="1" dirty="0"/>
              <a:t>для категории объекта </a:t>
            </a:r>
            <a:r>
              <a:rPr lang="ru-RU" dirty="0"/>
              <a:t>Садоводческие кооперативы, садово-огородные товарищества</a:t>
            </a:r>
          </a:p>
          <a:p>
            <a:endParaRPr lang="ru-RU" dirty="0"/>
          </a:p>
        </p:txBody>
      </p:sp>
      <p:pic>
        <p:nvPicPr>
          <p:cNvPr id="7" name="Рисунок 6">
            <a:extLst>
              <a:ext uri="{FF2B5EF4-FFF2-40B4-BE49-F238E27FC236}">
                <a16:creationId xmlns:a16="http://schemas.microsoft.com/office/drawing/2014/main" id="{2173F05C-2822-48BE-9531-E76AE9355EEA}"/>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5098" b="96524" l="5122" r="95976">
                        <a14:foregroundMark x1="5122" y1="33256" x2="5122" y2="33256"/>
                        <a14:foregroundMark x1="95976" y1="66744" x2="95976" y2="66744"/>
                        <a14:foregroundMark x1="85610" y1="71031" x2="85610" y2="71031"/>
                        <a14:foregroundMark x1="69268" y1="89919" x2="69268" y2="89919"/>
                        <a14:foregroundMark x1="32927" y1="78911" x2="32927" y2="78911"/>
                        <a14:foregroundMark x1="34268" y1="19583" x2="34268" y2="19583"/>
                        <a14:foregroundMark x1="34146" y1="95249" x2="34146" y2="95249"/>
                        <a14:foregroundMark x1="79390" y1="96524" x2="79390" y2="96524"/>
                        <a14:foregroundMark x1="32073" y1="5098" x2="32073" y2="5098"/>
                      </a14:backgroundRemoval>
                    </a14:imgEffect>
                  </a14:imgLayer>
                </a14:imgProps>
              </a:ext>
              <a:ext uri="{28A0092B-C50C-407E-A947-70E740481C1C}">
                <a14:useLocalDpi xmlns:a14="http://schemas.microsoft.com/office/drawing/2010/main" val="0"/>
              </a:ext>
            </a:extLst>
          </a:blip>
          <a:stretch>
            <a:fillRect/>
          </a:stretch>
        </p:blipFill>
        <p:spPr>
          <a:xfrm flipH="1">
            <a:off x="4654666" y="4572555"/>
            <a:ext cx="1069477" cy="1125558"/>
          </a:xfrm>
          <a:prstGeom prst="rect">
            <a:avLst/>
          </a:prstGeom>
        </p:spPr>
      </p:pic>
      <p:graphicFrame>
        <p:nvGraphicFramePr>
          <p:cNvPr id="8" name="Объект 3">
            <a:extLst>
              <a:ext uri="{FF2B5EF4-FFF2-40B4-BE49-F238E27FC236}">
                <a16:creationId xmlns:a16="http://schemas.microsoft.com/office/drawing/2014/main" id="{692832FE-94A2-4812-9C86-661067059907}"/>
              </a:ext>
            </a:extLst>
          </p:cNvPr>
          <p:cNvGraphicFramePr>
            <a:graphicFrameLocks/>
          </p:cNvGraphicFramePr>
          <p:nvPr>
            <p:extLst>
              <p:ext uri="{D42A27DB-BD31-4B8C-83A1-F6EECF244321}">
                <p14:modId xmlns:p14="http://schemas.microsoft.com/office/powerpoint/2010/main" val="2961738328"/>
              </p:ext>
            </p:extLst>
          </p:nvPr>
        </p:nvGraphicFramePr>
        <p:xfrm>
          <a:off x="6641592" y="1769775"/>
          <a:ext cx="5208477" cy="2067496"/>
        </p:xfrm>
        <a:graphic>
          <a:graphicData uri="http://schemas.openxmlformats.org/drawingml/2006/table">
            <a:tbl>
              <a:tblPr firstRow="1" firstCol="1" bandRow="1">
                <a:tableStyleId>{5C22544A-7EE6-4342-B048-85BDC9FD1C3A}</a:tableStyleId>
              </a:tblPr>
              <a:tblGrid>
                <a:gridCol w="1768350">
                  <a:extLst>
                    <a:ext uri="{9D8B030D-6E8A-4147-A177-3AD203B41FA5}">
                      <a16:colId xmlns:a16="http://schemas.microsoft.com/office/drawing/2014/main" val="3925320456"/>
                    </a:ext>
                  </a:extLst>
                </a:gridCol>
                <a:gridCol w="1679893">
                  <a:extLst>
                    <a:ext uri="{9D8B030D-6E8A-4147-A177-3AD203B41FA5}">
                      <a16:colId xmlns:a16="http://schemas.microsoft.com/office/drawing/2014/main" val="2888916257"/>
                    </a:ext>
                  </a:extLst>
                </a:gridCol>
                <a:gridCol w="1760234">
                  <a:extLst>
                    <a:ext uri="{9D8B030D-6E8A-4147-A177-3AD203B41FA5}">
                      <a16:colId xmlns:a16="http://schemas.microsoft.com/office/drawing/2014/main" val="3106591078"/>
                    </a:ext>
                  </a:extLst>
                </a:gridCol>
              </a:tblGrid>
              <a:tr h="907568">
                <a:tc>
                  <a:txBody>
                    <a:bodyPr/>
                    <a:lstStyle/>
                    <a:p>
                      <a:pPr algn="ctr">
                        <a:spcAft>
                          <a:spcPts val="0"/>
                        </a:spcAft>
                      </a:pPr>
                      <a:r>
                        <a:rPr lang="ru-RU" sz="1000" dirty="0">
                          <a:effectLst/>
                        </a:rPr>
                        <a:t>Тип (вместимость), кол-во контейнеров</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000" dirty="0" err="1">
                          <a:effectLst/>
                        </a:rPr>
                        <a:t>Периодичность</a:t>
                      </a:r>
                      <a:r>
                        <a:rPr lang="en-US" sz="1000" dirty="0">
                          <a:effectLst/>
                        </a:rPr>
                        <a:t> </a:t>
                      </a:r>
                      <a:r>
                        <a:rPr lang="en-US" sz="1000" dirty="0" err="1">
                          <a:effectLst/>
                        </a:rPr>
                        <a:t>вывоза</a:t>
                      </a:r>
                      <a:r>
                        <a:rPr lang="en-US" sz="1000" dirty="0">
                          <a:effectLst/>
                        </a:rPr>
                        <a:t> ТКО</a:t>
                      </a:r>
                      <a:endParaRPr lang="ru-RU" sz="1000" dirty="0">
                        <a:effectLst/>
                      </a:endParaRPr>
                    </a:p>
                    <a:p>
                      <a:pPr algn="ctr">
                        <a:spcAft>
                          <a:spcPts val="0"/>
                        </a:spcAft>
                      </a:pPr>
                      <a:r>
                        <a:rPr lang="ru-RU" sz="1000" dirty="0">
                          <a:effectLst/>
                          <a:latin typeface="Times New Roman" panose="02020603050405020304" pitchFamily="18" charset="0"/>
                          <a:ea typeface="Times New Roman" panose="02020603050405020304" pitchFamily="18" charset="0"/>
                        </a:rPr>
                        <a:t> По СанПин </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a:effectLst/>
                        </a:rPr>
                        <a:t>Количество принимаемых ТКО, тонн в  месяц</a:t>
                      </a:r>
                      <a:endParaRPr lang="ru-RU"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50773422"/>
                  </a:ext>
                </a:extLst>
              </a:tr>
              <a:tr h="1159928">
                <a:tc>
                  <a:txBody>
                    <a:bodyPr/>
                    <a:lstStyle/>
                    <a:p>
                      <a:pPr algn="ctr">
                        <a:spcAft>
                          <a:spcPts val="0"/>
                        </a:spcAft>
                      </a:pPr>
                      <a:r>
                        <a:rPr lang="ru-RU" sz="1000" dirty="0">
                          <a:effectLst/>
                        </a:rPr>
                        <a:t>1 </a:t>
                      </a:r>
                      <a:r>
                        <a:rPr lang="en-US" sz="1000" dirty="0" err="1">
                          <a:effectLst/>
                        </a:rPr>
                        <a:t>евроконтейнер</a:t>
                      </a:r>
                      <a:r>
                        <a:rPr lang="en-US" sz="1000" dirty="0">
                          <a:effectLst/>
                        </a:rPr>
                        <a:t>       </a:t>
                      </a:r>
                      <a:endParaRPr lang="ru-RU" sz="1000" dirty="0">
                        <a:effectLst/>
                      </a:endParaRPr>
                    </a:p>
                    <a:p>
                      <a:pPr algn="ctr">
                        <a:spcAft>
                          <a:spcPts val="0"/>
                        </a:spcAft>
                      </a:pPr>
                      <a:r>
                        <a:rPr lang="en-US" sz="1000" dirty="0">
                          <a:effectLst/>
                        </a:rPr>
                        <a:t>   V-0</a:t>
                      </a:r>
                      <a:r>
                        <a:rPr lang="ru-RU" sz="1000" dirty="0">
                          <a:effectLst/>
                        </a:rPr>
                        <a:t>,</a:t>
                      </a:r>
                      <a:r>
                        <a:rPr lang="en-US" sz="1000" dirty="0">
                          <a:effectLst/>
                        </a:rPr>
                        <a:t>37</a:t>
                      </a:r>
                      <a:r>
                        <a:rPr lang="ru-RU" sz="1000" dirty="0">
                          <a:effectLst/>
                        </a:rPr>
                        <a:t> м3</a:t>
                      </a:r>
                    </a:p>
                    <a:p>
                      <a:pPr algn="ctr">
                        <a:spcAft>
                          <a:spcPts val="0"/>
                        </a:spcAft>
                      </a:pPr>
                      <a:endParaRPr lang="ru-RU" sz="1000" dirty="0">
                        <a:effectLst/>
                        <a:latin typeface="Times New Roman" panose="02020603050405020304" pitchFamily="18" charset="0"/>
                        <a:ea typeface="Times New Roman" panose="02020603050405020304" pitchFamily="18" charset="0"/>
                      </a:endParaRPr>
                    </a:p>
                    <a:p>
                      <a:pPr algn="ctr">
                        <a:spcAft>
                          <a:spcPts val="0"/>
                        </a:spcAft>
                      </a:pPr>
                      <a:endParaRPr lang="ru-RU"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u-RU" sz="1000" dirty="0">
                          <a:effectLst/>
                        </a:rPr>
                        <a:t>ежедневно</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00B0F0"/>
                    </a:solidFill>
                  </a:tcPr>
                </a:tc>
                <a:tc>
                  <a:txBody>
                    <a:bodyPr/>
                    <a:lstStyle/>
                    <a:p>
                      <a:pPr algn="ctr">
                        <a:spcAft>
                          <a:spcPts val="0"/>
                        </a:spcAft>
                      </a:pPr>
                      <a:r>
                        <a:rPr lang="ru-RU" sz="900" dirty="0">
                          <a:effectLst/>
                        </a:rPr>
                        <a:t>0,9455</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00B0F0"/>
                    </a:solidFill>
                  </a:tcPr>
                </a:tc>
                <a:extLst>
                  <a:ext uri="{0D108BD9-81ED-4DB2-BD59-A6C34878D82A}">
                    <a16:rowId xmlns:a16="http://schemas.microsoft.com/office/drawing/2014/main" val="2363570438"/>
                  </a:ext>
                </a:extLst>
              </a:tr>
            </a:tbl>
          </a:graphicData>
        </a:graphic>
      </p:graphicFrame>
      <p:sp>
        <p:nvSpPr>
          <p:cNvPr id="9" name="Прямоугольник 8">
            <a:extLst>
              <a:ext uri="{FF2B5EF4-FFF2-40B4-BE49-F238E27FC236}">
                <a16:creationId xmlns:a16="http://schemas.microsoft.com/office/drawing/2014/main" id="{12222E37-883A-4FFA-9D32-2C77BF0D4FDC}"/>
              </a:ext>
            </a:extLst>
          </p:cNvPr>
          <p:cNvSpPr/>
          <p:nvPr/>
        </p:nvSpPr>
        <p:spPr>
          <a:xfrm>
            <a:off x="6606738" y="3922377"/>
            <a:ext cx="5208477" cy="3139321"/>
          </a:xfrm>
          <a:prstGeom prst="rect">
            <a:avLst/>
          </a:prstGeom>
        </p:spPr>
        <p:txBody>
          <a:bodyPr wrap="square">
            <a:spAutoFit/>
          </a:bodyPr>
          <a:lstStyle/>
          <a:p>
            <a:r>
              <a:rPr lang="ru-RU" altLang="ru-RU" sz="1100" i="1" dirty="0">
                <a:ea typeface="Times New Roman" panose="02020603050405020304" pitchFamily="18" charset="0"/>
              </a:rPr>
              <a:t>Количество принимаемых ТКО за вывоз 1 контейнера = объем контейнера* плотность</a:t>
            </a:r>
            <a:br>
              <a:rPr lang="ru-RU" altLang="ru-RU" sz="1100" i="1" dirty="0"/>
            </a:br>
            <a:r>
              <a:rPr lang="ru-RU" altLang="ru-RU" sz="1100" i="1" dirty="0">
                <a:ea typeface="Times New Roman" panose="02020603050405020304" pitchFamily="18" charset="0"/>
              </a:rPr>
              <a:t>График вывоза: каждый день</a:t>
            </a:r>
            <a:br>
              <a:rPr lang="ru-RU" altLang="ru-RU" sz="1100" i="1" dirty="0"/>
            </a:br>
            <a:r>
              <a:rPr lang="ru-RU" altLang="ru-RU" sz="1100" i="1" dirty="0">
                <a:ea typeface="Times New Roman" panose="02020603050405020304" pitchFamily="18" charset="0"/>
              </a:rPr>
              <a:t>Вывоз одного контейнера:  0,37*82,3/1000=0,03045 тонн, где </a:t>
            </a:r>
            <a:br>
              <a:rPr lang="ru-RU" altLang="ru-RU" sz="1100" i="1" dirty="0"/>
            </a:br>
            <a:r>
              <a:rPr lang="ru-RU" altLang="ru-RU" sz="1100" i="1" dirty="0">
                <a:ea typeface="Times New Roman" panose="02020603050405020304" pitchFamily="18" charset="0"/>
              </a:rPr>
              <a:t>0,37 м3 – объем контейнера </a:t>
            </a:r>
            <a:br>
              <a:rPr lang="ru-RU" altLang="ru-RU" sz="1100" i="1" dirty="0"/>
            </a:br>
            <a:r>
              <a:rPr lang="ru-RU" altLang="ru-RU" sz="1100" i="1" dirty="0">
                <a:ea typeface="Times New Roman" panose="02020603050405020304" pitchFamily="18" charset="0"/>
              </a:rPr>
              <a:t>82,3 кг/м3 – плотность ТКО согласно Приказа министерства жилищно-коммунального хозяйства и благоустройства Пермского края от 06.10.2022 № 24-04-01-04-262.</a:t>
            </a:r>
            <a:br>
              <a:rPr lang="ru-RU" altLang="ru-RU" sz="1100" i="1" dirty="0"/>
            </a:br>
            <a:r>
              <a:rPr lang="ru-RU" altLang="ru-RU" sz="1100" i="1" dirty="0">
                <a:ea typeface="Times New Roman" panose="02020603050405020304" pitchFamily="18" charset="0"/>
              </a:rPr>
              <a:t>Количество контейнеров вывезенных в марте 2023г: 31 шт.</a:t>
            </a:r>
            <a:br>
              <a:rPr lang="ru-RU" altLang="ru-RU" sz="1100" i="1" dirty="0"/>
            </a:br>
            <a:r>
              <a:rPr lang="ru-RU" altLang="ru-RU" sz="1100" i="1" dirty="0">
                <a:ea typeface="Times New Roman" panose="02020603050405020304" pitchFamily="18" charset="0"/>
              </a:rPr>
              <a:t>Масса вывезенная в марте  0,03045*31=0,9455 тонн</a:t>
            </a:r>
            <a:br>
              <a:rPr lang="ru-RU" altLang="ru-RU" sz="1100" i="1" dirty="0">
                <a:ea typeface="Times New Roman" panose="02020603050405020304" pitchFamily="18" charset="0"/>
              </a:rPr>
            </a:br>
            <a:r>
              <a:rPr lang="ru-RU" sz="1100" i="1" u="sng" dirty="0"/>
              <a:t>0,9455*5923,33=5600,50 рублей в месяц (платеж в месяц у СНТ на один контейнер </a:t>
            </a:r>
            <a:r>
              <a:rPr lang="en-US" sz="1100" i="1" u="sng" dirty="0"/>
              <a:t>V-0</a:t>
            </a:r>
            <a:r>
              <a:rPr lang="ru-RU" sz="1100" i="1" u="sng" dirty="0"/>
              <a:t>,37 м3, при графике ежедневно)</a:t>
            </a:r>
            <a:br>
              <a:rPr lang="ru-RU" altLang="ru-RU" sz="1100" i="1" dirty="0">
                <a:ea typeface="Times New Roman" panose="02020603050405020304" pitchFamily="18" charset="0"/>
              </a:rPr>
            </a:br>
            <a:br>
              <a:rPr lang="ru-RU" altLang="ru-RU" sz="1100" i="1" dirty="0"/>
            </a:br>
            <a:r>
              <a:rPr lang="ru-RU" altLang="ru-RU" sz="1100" i="1" dirty="0">
                <a:ea typeface="Times New Roman" panose="02020603050405020304" pitchFamily="18" charset="0"/>
              </a:rPr>
              <a:t>При наличии у вас нескольких контейнеров , необходимо умножить на количество вывезенных контейнеров за период.</a:t>
            </a:r>
            <a:br>
              <a:rPr lang="ru-RU" altLang="ru-RU" sz="1100" i="1" dirty="0"/>
            </a:br>
            <a:r>
              <a:rPr lang="ru-RU" altLang="ru-RU" sz="1100" i="1" u="sng" dirty="0">
                <a:ea typeface="Times New Roman" panose="02020603050405020304" pitchFamily="18" charset="0"/>
              </a:rPr>
              <a:t>Для расчета суммы платежа за месяц необходимо количество принимаемых ТКО(тонн/месяц)*тариф</a:t>
            </a:r>
            <a:br>
              <a:rPr lang="ru-RU" altLang="ru-RU" sz="1100" i="1" dirty="0"/>
            </a:br>
            <a:endParaRPr lang="ru-RU" sz="1100" dirty="0"/>
          </a:p>
        </p:txBody>
      </p:sp>
    </p:spTree>
    <p:extLst>
      <p:ext uri="{BB962C8B-B14F-4D97-AF65-F5344CB8AC3E}">
        <p14:creationId xmlns:p14="http://schemas.microsoft.com/office/powerpoint/2010/main" val="303781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305516-928E-4034-836E-DC513FE0E0E3}"/>
              </a:ext>
            </a:extLst>
          </p:cNvPr>
          <p:cNvSpPr>
            <a:spLocks noGrp="1"/>
          </p:cNvSpPr>
          <p:nvPr>
            <p:ph type="title"/>
          </p:nvPr>
        </p:nvSpPr>
        <p:spPr>
          <a:xfrm>
            <a:off x="838200" y="69850"/>
            <a:ext cx="10515600" cy="1325563"/>
          </a:xfrm>
        </p:spPr>
        <p:txBody>
          <a:bodyPr/>
          <a:lstStyle/>
          <a:p>
            <a:r>
              <a:rPr lang="ru-RU" dirty="0"/>
              <a:t>Реестр мест накопления отходов</a:t>
            </a:r>
          </a:p>
        </p:txBody>
      </p:sp>
      <p:sp>
        <p:nvSpPr>
          <p:cNvPr id="26" name="Прямоугольник: скругленные углы 25">
            <a:extLst>
              <a:ext uri="{FF2B5EF4-FFF2-40B4-BE49-F238E27FC236}">
                <a16:creationId xmlns:a16="http://schemas.microsoft.com/office/drawing/2014/main" id="{22A853C3-1318-492B-A8A8-5D0F039BD1C3}"/>
              </a:ext>
            </a:extLst>
          </p:cNvPr>
          <p:cNvSpPr/>
          <p:nvPr/>
        </p:nvSpPr>
        <p:spPr>
          <a:xfrm>
            <a:off x="150921" y="1549838"/>
            <a:ext cx="11779267" cy="16229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скругленные углы 26">
            <a:extLst>
              <a:ext uri="{FF2B5EF4-FFF2-40B4-BE49-F238E27FC236}">
                <a16:creationId xmlns:a16="http://schemas.microsoft.com/office/drawing/2014/main" id="{E4743F29-B85E-4803-BFF8-52F6A37A2EA0}"/>
              </a:ext>
            </a:extLst>
          </p:cNvPr>
          <p:cNvSpPr/>
          <p:nvPr/>
        </p:nvSpPr>
        <p:spPr>
          <a:xfrm>
            <a:off x="150920" y="3268692"/>
            <a:ext cx="11779267" cy="1748883"/>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grpSp>
        <p:nvGrpSpPr>
          <p:cNvPr id="54" name="Группа 53">
            <a:extLst>
              <a:ext uri="{FF2B5EF4-FFF2-40B4-BE49-F238E27FC236}">
                <a16:creationId xmlns:a16="http://schemas.microsoft.com/office/drawing/2014/main" id="{53AFA958-9C07-427A-B747-27CD677C94C5}"/>
              </a:ext>
            </a:extLst>
          </p:cNvPr>
          <p:cNvGrpSpPr/>
          <p:nvPr/>
        </p:nvGrpSpPr>
        <p:grpSpPr>
          <a:xfrm>
            <a:off x="2873847" y="1634305"/>
            <a:ext cx="2082992" cy="1430867"/>
            <a:chOff x="1830898" y="1998133"/>
            <a:chExt cx="2082992" cy="1430867"/>
          </a:xfrm>
        </p:grpSpPr>
        <p:pic>
          <p:nvPicPr>
            <p:cNvPr id="8" name="Объект 4">
              <a:extLst>
                <a:ext uri="{FF2B5EF4-FFF2-40B4-BE49-F238E27FC236}">
                  <a16:creationId xmlns:a16="http://schemas.microsoft.com/office/drawing/2014/main" id="{2091CFE6-4CBC-4130-85AA-15C01417D1AF}"/>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90816" y="2201653"/>
              <a:ext cx="781578" cy="781578"/>
            </a:xfrm>
            <a:prstGeom prst="rect">
              <a:avLst/>
            </a:prstGeom>
          </p:spPr>
        </p:pic>
        <p:pic>
          <p:nvPicPr>
            <p:cNvPr id="9" name="Объект 4">
              <a:extLst>
                <a:ext uri="{FF2B5EF4-FFF2-40B4-BE49-F238E27FC236}">
                  <a16:creationId xmlns:a16="http://schemas.microsoft.com/office/drawing/2014/main" id="{FBC14BFC-768A-4879-838F-AA51505408BC}"/>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02086" y="2222194"/>
              <a:ext cx="781578" cy="781578"/>
            </a:xfrm>
            <a:prstGeom prst="rect">
              <a:avLst/>
            </a:prstGeom>
          </p:spPr>
        </p:pic>
        <p:sp>
          <p:nvSpPr>
            <p:cNvPr id="14" name="Прямоугольник 13">
              <a:extLst>
                <a:ext uri="{FF2B5EF4-FFF2-40B4-BE49-F238E27FC236}">
                  <a16:creationId xmlns:a16="http://schemas.microsoft.com/office/drawing/2014/main" id="{D27E0B11-384B-49AE-ADA7-7C2FA86C418A}"/>
                </a:ext>
              </a:extLst>
            </p:cNvPr>
            <p:cNvSpPr/>
            <p:nvPr/>
          </p:nvSpPr>
          <p:spPr>
            <a:xfrm>
              <a:off x="1830898" y="2983231"/>
              <a:ext cx="2082992" cy="307777"/>
            </a:xfrm>
            <a:prstGeom prst="rect">
              <a:avLst/>
            </a:prstGeom>
          </p:spPr>
          <p:txBody>
            <a:bodyPr wrap="square">
              <a:spAutoFit/>
            </a:bodyPr>
            <a:lstStyle/>
            <a:p>
              <a:r>
                <a:rPr lang="ru-RU" sz="1400" dirty="0"/>
                <a:t>контейнерная площадка </a:t>
              </a:r>
            </a:p>
          </p:txBody>
        </p:sp>
        <p:sp>
          <p:nvSpPr>
            <p:cNvPr id="28" name="Прямоугольник: скругленные углы 27">
              <a:extLst>
                <a:ext uri="{FF2B5EF4-FFF2-40B4-BE49-F238E27FC236}">
                  <a16:creationId xmlns:a16="http://schemas.microsoft.com/office/drawing/2014/main" id="{38A4148A-6E81-4625-AAA7-BFC16A8024CF}"/>
                </a:ext>
              </a:extLst>
            </p:cNvPr>
            <p:cNvSpPr/>
            <p:nvPr/>
          </p:nvSpPr>
          <p:spPr>
            <a:xfrm>
              <a:off x="1830898" y="1998133"/>
              <a:ext cx="2082992" cy="14308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3" name="Группа 42">
            <a:extLst>
              <a:ext uri="{FF2B5EF4-FFF2-40B4-BE49-F238E27FC236}">
                <a16:creationId xmlns:a16="http://schemas.microsoft.com/office/drawing/2014/main" id="{5E9D5268-5119-4014-9120-09A9E22B2474}"/>
              </a:ext>
            </a:extLst>
          </p:cNvPr>
          <p:cNvGrpSpPr/>
          <p:nvPr/>
        </p:nvGrpSpPr>
        <p:grpSpPr>
          <a:xfrm>
            <a:off x="5191981" y="1649975"/>
            <a:ext cx="2652261" cy="1480211"/>
            <a:chOff x="4483159" y="2031965"/>
            <a:chExt cx="2652261" cy="1480211"/>
          </a:xfrm>
        </p:grpSpPr>
        <p:pic>
          <p:nvPicPr>
            <p:cNvPr id="13" name="Рисунок 12">
              <a:extLst>
                <a:ext uri="{FF2B5EF4-FFF2-40B4-BE49-F238E27FC236}">
                  <a16:creationId xmlns:a16="http://schemas.microsoft.com/office/drawing/2014/main" id="{EEE609EA-C871-4B6C-A7D4-5F2877281CC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6" b="97887" l="3803" r="95915">
                          <a14:foregroundMark x1="9718" y1="21690" x2="9718" y2="21690"/>
                          <a14:foregroundMark x1="6620" y1="29577" x2="282" y2="59718"/>
                          <a14:foregroundMark x1="282" y1="59718" x2="1248" y2="65086"/>
                          <a14:foregroundMark x1="12767" y1="84924" x2="17183" y2="89859"/>
                          <a14:foregroundMark x1="17606" y1="90050" x2="31549" y2="96338"/>
                          <a14:foregroundMark x1="31549" y1="96338" x2="67734" y2="98243"/>
                          <a14:foregroundMark x1="95057" y1="76066" x2="97887" y2="47887"/>
                          <a14:foregroundMark x1="94878" y1="77846" x2="95056" y2="76070"/>
                          <a14:foregroundMark x1="97887" y1="47887" x2="95634" y2="29437"/>
                          <a14:foregroundMark x1="95634" y1="29437" x2="91268" y2="22113"/>
                          <a14:foregroundMark x1="91268" y1="22113" x2="68310" y2="7606"/>
                          <a14:foregroundMark x1="68310" y1="7606" x2="46620" y2="3803"/>
                          <a14:foregroundMark x1="46620" y1="3803" x2="29437" y2="6479"/>
                          <a14:foregroundMark x1="29437" y1="6479" x2="24507" y2="8169"/>
                          <a14:foregroundMark x1="7183" y1="29577" x2="845" y2="49437"/>
                          <a14:foregroundMark x1="845" y1="49437" x2="1937" y2="64926"/>
                          <a14:foregroundMark x1="2394" y1="71408" x2="3521" y2="58873"/>
                          <a14:foregroundMark x1="3521" y1="58873" x2="423" y2="37887"/>
                          <a14:foregroundMark x1="423" y1="37887" x2="3803" y2="30704"/>
                          <a14:foregroundMark x1="3803" y1="30704" x2="5070" y2="33803"/>
                          <a14:foregroundMark x1="27465" y1="92817" x2="37746" y2="97324"/>
                          <a14:foregroundMark x1="37746" y1="97324" x2="56479" y2="98732"/>
                          <a14:foregroundMark x1="56479" y1="98732" x2="65352" y2="98169"/>
                          <a14:foregroundMark x1="65352" y1="98169" x2="72958" y2="95493"/>
                          <a14:foregroundMark x1="72958" y1="95493" x2="45070" y2="97746"/>
                          <a14:foregroundMark x1="45070" y1="97746" x2="29296" y2="91690"/>
                          <a14:foregroundMark x1="29296" y1="91690" x2="28873" y2="93944"/>
                          <a14:foregroundMark x1="43944" y1="30141" x2="43944" y2="30141"/>
                          <a14:foregroundMark x1="37746" y1="27606" x2="34648" y2="57324"/>
                          <a14:foregroundMark x1="34648" y1="57324" x2="41549" y2="69296"/>
                          <a14:foregroundMark x1="41549" y1="69296" x2="52817" y2="71972"/>
                          <a14:foregroundMark x1="52817" y1="71972" x2="60563" y2="69718"/>
                          <a14:foregroundMark x1="60563" y1="69718" x2="66338" y2="61408"/>
                          <a14:foregroundMark x1="66338" y1="61408" x2="67606" y2="49296"/>
                          <a14:foregroundMark x1="67606" y1="49296" x2="64507" y2="40563"/>
                          <a14:foregroundMark x1="64507" y1="40563" x2="53662" y2="31972"/>
                          <a14:foregroundMark x1="53662" y1="31972" x2="44225" y2="28873"/>
                          <a14:foregroundMark x1="44225" y1="28873" x2="36761" y2="28451"/>
                          <a14:foregroundMark x1="81127" y1="46056" x2="81127" y2="46056"/>
                          <a14:foregroundMark x1="67746" y1="27324" x2="67746" y2="27324"/>
                          <a14:foregroundMark x1="37746" y1="3239" x2="47183" y2="2254"/>
                          <a14:foregroundMark x1="47183" y1="2254" x2="56197" y2="2394"/>
                          <a14:foregroundMark x1="56197" y1="2394" x2="65493" y2="5352"/>
                          <a14:foregroundMark x1="65493" y1="5352" x2="68873" y2="7887"/>
                          <a14:foregroundMark x1="93239" y1="28451" x2="97324" y2="45634"/>
                          <a14:foregroundMark x1="97324" y1="45634" x2="96197" y2="61831"/>
                          <a14:foregroundMark x1="96197" y1="61831" x2="89437" y2="77042"/>
                          <a14:foregroundMark x1="89437" y1="77042" x2="89155" y2="77183"/>
                          <a14:foregroundMark x1="39155" y1="97746" x2="54930" y2="98732"/>
                          <a14:foregroundMark x1="54930" y1="98732" x2="63662" y2="98028"/>
                          <a14:foregroundMark x1="63662" y1="98028" x2="64085" y2="97465"/>
                          <a14:foregroundMark x1="42113" y1="1408" x2="58592" y2="986"/>
                          <a14:foregroundMark x1="58592" y1="986" x2="58873" y2="1127"/>
                          <a14:foregroundMark x1="63803" y1="24648" x2="68873" y2="30563"/>
                          <a14:foregroundMark x1="68873" y1="30563" x2="68592" y2="22394"/>
                          <a14:foregroundMark x1="68592" y1="22394" x2="64507" y2="20563"/>
                          <a14:backgroundMark x1="74366" y1="97746" x2="84225" y2="93803"/>
                          <a14:backgroundMark x1="84225" y1="93803" x2="91268" y2="86620"/>
                          <a14:backgroundMark x1="91268" y1="86620" x2="94507" y2="77606"/>
                          <a14:backgroundMark x1="94507" y1="77606" x2="82254" y2="93803"/>
                          <a14:backgroundMark x1="82254" y1="93803" x2="69155" y2="99859"/>
                          <a14:backgroundMark x1="704" y1="65211" x2="2958" y2="74789"/>
                          <a14:backgroundMark x1="2958" y1="74789" x2="13239" y2="89859"/>
                          <a14:backgroundMark x1="13239" y1="89859" x2="15915" y2="91690"/>
                        </a14:backgroundRemoval>
                      </a14:imgEffect>
                    </a14:imgLayer>
                  </a14:imgProps>
                </a:ext>
                <a:ext uri="{28A0092B-C50C-407E-A947-70E740481C1C}">
                  <a14:useLocalDpi xmlns:a14="http://schemas.microsoft.com/office/drawing/2010/main" val="0"/>
                </a:ext>
              </a:extLst>
            </a:blip>
            <a:stretch>
              <a:fillRect/>
            </a:stretch>
          </p:blipFill>
          <p:spPr>
            <a:xfrm>
              <a:off x="5091709" y="2222194"/>
              <a:ext cx="781578" cy="781578"/>
            </a:xfrm>
            <a:prstGeom prst="rect">
              <a:avLst/>
            </a:prstGeom>
          </p:spPr>
        </p:pic>
        <p:sp>
          <p:nvSpPr>
            <p:cNvPr id="22" name="Прямоугольник 21">
              <a:extLst>
                <a:ext uri="{FF2B5EF4-FFF2-40B4-BE49-F238E27FC236}">
                  <a16:creationId xmlns:a16="http://schemas.microsoft.com/office/drawing/2014/main" id="{00E76863-F5FC-4F4F-8A0D-B6A4B772B379}"/>
                </a:ext>
              </a:extLst>
            </p:cNvPr>
            <p:cNvSpPr/>
            <p:nvPr/>
          </p:nvSpPr>
          <p:spPr>
            <a:xfrm>
              <a:off x="4769991" y="2988956"/>
              <a:ext cx="2365429" cy="523220"/>
            </a:xfrm>
            <a:prstGeom prst="rect">
              <a:avLst/>
            </a:prstGeom>
          </p:spPr>
          <p:txBody>
            <a:bodyPr wrap="square">
              <a:spAutoFit/>
            </a:bodyPr>
            <a:lstStyle/>
            <a:p>
              <a:r>
                <a:rPr lang="ru-RU" sz="1400" dirty="0"/>
                <a:t>заявка на внесение</a:t>
              </a:r>
              <a:br>
                <a:rPr lang="ru-RU" sz="1400" dirty="0"/>
              </a:br>
              <a:r>
                <a:rPr lang="ru-RU" sz="1400" dirty="0"/>
                <a:t>в реестр </a:t>
              </a:r>
            </a:p>
          </p:txBody>
        </p:sp>
        <p:sp>
          <p:nvSpPr>
            <p:cNvPr id="29" name="Прямоугольник: скругленные углы 28">
              <a:extLst>
                <a:ext uri="{FF2B5EF4-FFF2-40B4-BE49-F238E27FC236}">
                  <a16:creationId xmlns:a16="http://schemas.microsoft.com/office/drawing/2014/main" id="{DF4C6FC3-7986-4D6F-AC7F-C5639B5AA06D}"/>
                </a:ext>
              </a:extLst>
            </p:cNvPr>
            <p:cNvSpPr/>
            <p:nvPr/>
          </p:nvSpPr>
          <p:spPr>
            <a:xfrm>
              <a:off x="4483159" y="2031965"/>
              <a:ext cx="2082992" cy="14308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35">
            <a:extLst>
              <a:ext uri="{FF2B5EF4-FFF2-40B4-BE49-F238E27FC236}">
                <a16:creationId xmlns:a16="http://schemas.microsoft.com/office/drawing/2014/main" id="{2CA3A089-EF98-46B4-892F-0FCAAE65917A}"/>
              </a:ext>
            </a:extLst>
          </p:cNvPr>
          <p:cNvGrpSpPr/>
          <p:nvPr/>
        </p:nvGrpSpPr>
        <p:grpSpPr>
          <a:xfrm>
            <a:off x="7492022" y="3368189"/>
            <a:ext cx="2487545" cy="1457516"/>
            <a:chOff x="5481174" y="4503213"/>
            <a:chExt cx="2487545" cy="1457516"/>
          </a:xfrm>
        </p:grpSpPr>
        <p:sp>
          <p:nvSpPr>
            <p:cNvPr id="23" name="Прямоугольник 22">
              <a:extLst>
                <a:ext uri="{FF2B5EF4-FFF2-40B4-BE49-F238E27FC236}">
                  <a16:creationId xmlns:a16="http://schemas.microsoft.com/office/drawing/2014/main" id="{08A2E4F6-7BCA-4BF1-8B18-D5DE026ED6EF}"/>
                </a:ext>
              </a:extLst>
            </p:cNvPr>
            <p:cNvSpPr/>
            <p:nvPr/>
          </p:nvSpPr>
          <p:spPr>
            <a:xfrm>
              <a:off x="5603290" y="5437509"/>
              <a:ext cx="2365429" cy="523220"/>
            </a:xfrm>
            <a:prstGeom prst="rect">
              <a:avLst/>
            </a:prstGeom>
          </p:spPr>
          <p:txBody>
            <a:bodyPr wrap="square">
              <a:spAutoFit/>
            </a:bodyPr>
            <a:lstStyle/>
            <a:p>
              <a:r>
                <a:rPr lang="ru-RU" sz="1400" dirty="0"/>
                <a:t>рассмотрение заявки</a:t>
              </a:r>
              <a:br>
                <a:rPr lang="ru-RU" sz="1400" dirty="0"/>
              </a:br>
              <a:r>
                <a:rPr lang="ru-RU" sz="1400" dirty="0"/>
                <a:t>10-20 календарных дней </a:t>
              </a:r>
            </a:p>
          </p:txBody>
        </p:sp>
        <p:pic>
          <p:nvPicPr>
            <p:cNvPr id="25" name="Рисунок 24">
              <a:extLst>
                <a:ext uri="{FF2B5EF4-FFF2-40B4-BE49-F238E27FC236}">
                  <a16:creationId xmlns:a16="http://schemas.microsoft.com/office/drawing/2014/main" id="{41A1A47B-60B6-4B62-9625-EE44C778F5C4}"/>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9625" b="91750" l="10000" r="90000">
                          <a14:foregroundMark x1="43370" y1="37500" x2="45109" y2="56000"/>
                          <a14:foregroundMark x1="45109" y1="56000" x2="55543" y2="62250"/>
                          <a14:foregroundMark x1="40978" y1="90125" x2="48043" y2="91750"/>
                          <a14:foregroundMark x1="48043" y1="91750" x2="53261" y2="90875"/>
                          <a14:foregroundMark x1="42500" y1="9625" x2="52609" y2="9875"/>
                        </a14:backgroundRemoval>
                      </a14:imgEffect>
                    </a14:imgLayer>
                  </a14:imgProps>
                </a:ext>
                <a:ext uri="{28A0092B-C50C-407E-A947-70E740481C1C}">
                  <a14:useLocalDpi xmlns:a14="http://schemas.microsoft.com/office/drawing/2010/main" val="0"/>
                </a:ext>
              </a:extLst>
            </a:blip>
            <a:stretch>
              <a:fillRect/>
            </a:stretch>
          </p:blipFill>
          <p:spPr>
            <a:xfrm>
              <a:off x="6066847" y="4503213"/>
              <a:ext cx="1074440" cy="934296"/>
            </a:xfrm>
            <a:prstGeom prst="rect">
              <a:avLst/>
            </a:prstGeom>
          </p:spPr>
        </p:pic>
        <p:sp>
          <p:nvSpPr>
            <p:cNvPr id="30" name="Прямоугольник: скругленные углы 29">
              <a:extLst>
                <a:ext uri="{FF2B5EF4-FFF2-40B4-BE49-F238E27FC236}">
                  <a16:creationId xmlns:a16="http://schemas.microsoft.com/office/drawing/2014/main" id="{EE45E2EA-E187-4350-940C-68B184D7270A}"/>
                </a:ext>
              </a:extLst>
            </p:cNvPr>
            <p:cNvSpPr/>
            <p:nvPr/>
          </p:nvSpPr>
          <p:spPr>
            <a:xfrm>
              <a:off x="5481174" y="4503213"/>
              <a:ext cx="2082992" cy="1430867"/>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5" name="Группа 34">
            <a:extLst>
              <a:ext uri="{FF2B5EF4-FFF2-40B4-BE49-F238E27FC236}">
                <a16:creationId xmlns:a16="http://schemas.microsoft.com/office/drawing/2014/main" id="{3F5171EF-A95D-44A2-9B2F-77BEE0AB273F}"/>
              </a:ext>
            </a:extLst>
          </p:cNvPr>
          <p:cNvGrpSpPr/>
          <p:nvPr/>
        </p:nvGrpSpPr>
        <p:grpSpPr>
          <a:xfrm>
            <a:off x="9737808" y="3351612"/>
            <a:ext cx="2737111" cy="1430867"/>
            <a:chOff x="8756181" y="4503213"/>
            <a:chExt cx="2737111" cy="1430867"/>
          </a:xfrm>
        </p:grpSpPr>
        <p:pic>
          <p:nvPicPr>
            <p:cNvPr id="32" name="Рисунок 31">
              <a:extLst>
                <a:ext uri="{FF2B5EF4-FFF2-40B4-BE49-F238E27FC236}">
                  <a16:creationId xmlns:a16="http://schemas.microsoft.com/office/drawing/2014/main" id="{6231862D-A9EC-4338-83D5-ED141081FDB1}"/>
                </a:ext>
              </a:extLst>
            </p:cNvPr>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backgroundRemoval t="3077" b="97500" l="10000" r="90000">
                          <a14:foregroundMark x1="59000" y1="4231" x2="39667" y2="4038"/>
                          <a14:foregroundMark x1="39667" y1="4038" x2="43778" y2="12692"/>
                          <a14:foregroundMark x1="43778" y1="12692" x2="59778" y2="14038"/>
                          <a14:foregroundMark x1="59778" y1="14038" x2="64000" y2="12692"/>
                          <a14:foregroundMark x1="64000" y1="12692" x2="60778" y2="5192"/>
                          <a14:foregroundMark x1="60778" y1="5192" x2="58444" y2="3269"/>
                          <a14:foregroundMark x1="38333" y1="89808" x2="52222" y2="95577"/>
                          <a14:foregroundMark x1="52222" y1="95577" x2="56889" y2="95385"/>
                          <a14:foregroundMark x1="56889" y1="95385" x2="60333" y2="91154"/>
                          <a14:foregroundMark x1="60333" y1="91154" x2="57333" y2="85577"/>
                          <a14:foregroundMark x1="57333" y1="85577" x2="46444" y2="84231"/>
                          <a14:foregroundMark x1="46444" y1="84231" x2="41333" y2="85385"/>
                          <a14:foregroundMark x1="41333" y1="85385" x2="38444" y2="89615"/>
                          <a14:foregroundMark x1="43778" y1="96731" x2="52889" y2="97500"/>
                          <a14:foregroundMark x1="52889" y1="97500" x2="59000" y2="95769"/>
                        </a14:backgroundRemoval>
                      </a14:imgEffect>
                    </a14:imgLayer>
                  </a14:imgProps>
                </a:ext>
                <a:ext uri="{28A0092B-C50C-407E-A947-70E740481C1C}">
                  <a14:useLocalDpi xmlns:a14="http://schemas.microsoft.com/office/drawing/2010/main" val="0"/>
                </a:ext>
              </a:extLst>
            </a:blip>
            <a:stretch>
              <a:fillRect/>
            </a:stretch>
          </p:blipFill>
          <p:spPr>
            <a:xfrm>
              <a:off x="9127863" y="4618524"/>
              <a:ext cx="1451361" cy="838564"/>
            </a:xfrm>
            <a:prstGeom prst="rect">
              <a:avLst/>
            </a:prstGeom>
          </p:spPr>
        </p:pic>
        <p:sp>
          <p:nvSpPr>
            <p:cNvPr id="33" name="Прямоугольник: скругленные углы 32">
              <a:extLst>
                <a:ext uri="{FF2B5EF4-FFF2-40B4-BE49-F238E27FC236}">
                  <a16:creationId xmlns:a16="http://schemas.microsoft.com/office/drawing/2014/main" id="{F33C140C-A234-4D6D-95B0-CBCC60E66205}"/>
                </a:ext>
              </a:extLst>
            </p:cNvPr>
            <p:cNvSpPr/>
            <p:nvPr/>
          </p:nvSpPr>
          <p:spPr>
            <a:xfrm>
              <a:off x="8756181" y="4503213"/>
              <a:ext cx="2082992" cy="1430867"/>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a:extLst>
                <a:ext uri="{FF2B5EF4-FFF2-40B4-BE49-F238E27FC236}">
                  <a16:creationId xmlns:a16="http://schemas.microsoft.com/office/drawing/2014/main" id="{5A8E14C0-6BE1-4FEE-A1D3-0F32AA036BC6}"/>
                </a:ext>
              </a:extLst>
            </p:cNvPr>
            <p:cNvSpPr/>
            <p:nvPr/>
          </p:nvSpPr>
          <p:spPr>
            <a:xfrm>
              <a:off x="9127863" y="5541695"/>
              <a:ext cx="2365429" cy="307777"/>
            </a:xfrm>
            <a:prstGeom prst="rect">
              <a:avLst/>
            </a:prstGeom>
          </p:spPr>
          <p:txBody>
            <a:bodyPr wrap="square">
              <a:spAutoFit/>
            </a:bodyPr>
            <a:lstStyle/>
            <a:p>
              <a:r>
                <a:rPr lang="ru-RU" sz="1400" dirty="0"/>
                <a:t>внесение в реестр</a:t>
              </a:r>
            </a:p>
          </p:txBody>
        </p:sp>
      </p:grpSp>
      <p:pic>
        <p:nvPicPr>
          <p:cNvPr id="10" name="Рисунок 9">
            <a:extLst>
              <a:ext uri="{FF2B5EF4-FFF2-40B4-BE49-F238E27FC236}">
                <a16:creationId xmlns:a16="http://schemas.microsoft.com/office/drawing/2014/main" id="{A8783055-3BDF-48B9-9037-0BA65B58B62C}"/>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1000" b="98000" l="111" r="95000">
                        <a14:foregroundMark x1="25889" y1="12556" x2="25889" y2="12556"/>
                        <a14:foregroundMark x1="33333" y1="35000" x2="33333" y2="35000"/>
                        <a14:foregroundMark x1="46111" y1="68667" x2="54667" y2="71444"/>
                        <a14:foregroundMark x1="54667" y1="71444" x2="68444" y2="59333"/>
                        <a14:foregroundMark x1="68444" y1="59333" x2="77444" y2="44111"/>
                        <a14:foregroundMark x1="77444" y1="44111" x2="78111" y2="29778"/>
                        <a14:foregroundMark x1="78111" y1="29778" x2="71000" y2="20444"/>
                        <a14:foregroundMark x1="71000" y1="20444" x2="29778" y2="16667"/>
                        <a14:foregroundMark x1="29778" y1="16667" x2="18556" y2="19556"/>
                        <a14:foregroundMark x1="18556" y1="19556" x2="15778" y2="29000"/>
                        <a14:foregroundMark x1="15778" y1="29000" x2="17778" y2="48111"/>
                        <a14:foregroundMark x1="17778" y1="48111" x2="27778" y2="61000"/>
                        <a14:foregroundMark x1="27778" y1="61000" x2="45222" y2="67778"/>
                        <a14:foregroundMark x1="45222" y1="67778" x2="47444" y2="67778"/>
                        <a14:foregroundMark x1="12444" y1="30667" x2="6889" y2="58333"/>
                        <a14:foregroundMark x1="6889" y1="58333" x2="8000" y2="71333"/>
                        <a14:foregroundMark x1="8000" y1="71333" x2="15111" y2="83111"/>
                        <a14:foregroundMark x1="15111" y1="83111" x2="41667" y2="93222"/>
                        <a14:foregroundMark x1="41667" y1="93222" x2="52222" y2="93222"/>
                        <a14:foregroundMark x1="52222" y1="93222" x2="82556" y2="81444"/>
                        <a14:foregroundMark x1="82556" y1="81444" x2="89556" y2="73222"/>
                        <a14:foregroundMark x1="89556" y1="73222" x2="93556" y2="50667"/>
                        <a14:foregroundMark x1="93556" y1="50667" x2="91444" y2="36333"/>
                        <a14:foregroundMark x1="91444" y1="36333" x2="60667" y2="4667"/>
                        <a14:foregroundMark x1="60667" y1="4667" x2="47444" y2="2667"/>
                        <a14:foregroundMark x1="47444" y1="2667" x2="20889" y2="12222"/>
                        <a14:foregroundMark x1="20889" y1="12222" x2="11778" y2="19889"/>
                        <a14:foregroundMark x1="11778" y1="19889" x2="6444" y2="31111"/>
                        <a14:foregroundMark x1="6444" y1="31111" x2="5111" y2="40889"/>
                        <a14:foregroundMark x1="5111" y1="40889" x2="7556" y2="48778"/>
                        <a14:foregroundMark x1="31444" y1="5556" x2="40222" y2="13778"/>
                        <a14:foregroundMark x1="40222" y1="13778" x2="70111" y2="16444"/>
                        <a14:foregroundMark x1="70111" y1="16444" x2="72556" y2="7222"/>
                        <a14:foregroundMark x1="72556" y1="7222" x2="33000" y2="6111"/>
                        <a14:foregroundMark x1="85444" y1="25444" x2="86778" y2="49667"/>
                        <a14:foregroundMark x1="86778" y1="49667" x2="91889" y2="62667"/>
                        <a14:foregroundMark x1="91889" y1="62667" x2="96778" y2="53667"/>
                        <a14:foregroundMark x1="96778" y1="53667" x2="92889" y2="23667"/>
                        <a14:foregroundMark x1="92889" y1="23667" x2="86889" y2="13556"/>
                        <a14:foregroundMark x1="86889" y1="13556" x2="69667" y2="5222"/>
                        <a14:foregroundMark x1="69667" y1="5222" x2="67333" y2="15222"/>
                        <a14:foregroundMark x1="67333" y1="15222" x2="67778" y2="24556"/>
                        <a14:foregroundMark x1="67778" y1="24556" x2="76556" y2="30889"/>
                        <a14:foregroundMark x1="76556" y1="30889" x2="85111" y2="48333"/>
                        <a14:foregroundMark x1="85111" y1="48333" x2="87222" y2="58000"/>
                        <a14:foregroundMark x1="87222" y1="58000" x2="82778" y2="71778"/>
                        <a14:foregroundMark x1="82778" y1="71778" x2="53889" y2="75333"/>
                        <a14:foregroundMark x1="53889" y1="75333" x2="40000" y2="70111"/>
                        <a14:foregroundMark x1="40000" y1="70111" x2="30111" y2="62778"/>
                        <a14:foregroundMark x1="30111" y1="62778" x2="26222" y2="48556"/>
                        <a14:foregroundMark x1="26222" y1="48556" x2="28778" y2="39889"/>
                        <a14:foregroundMark x1="28778" y1="39889" x2="44778" y2="29000"/>
                        <a14:foregroundMark x1="44778" y1="29000" x2="61778" y2="24444"/>
                        <a14:foregroundMark x1="61778" y1="24444" x2="69444" y2="38667"/>
                        <a14:foregroundMark x1="69444" y1="38667" x2="68889" y2="51333"/>
                        <a14:foregroundMark x1="68889" y1="51333" x2="64889" y2="61556"/>
                        <a14:foregroundMark x1="64889" y1="61556" x2="47556" y2="68222"/>
                        <a14:foregroundMark x1="47556" y1="68222" x2="38222" y2="67444"/>
                        <a14:foregroundMark x1="38222" y1="67444" x2="36444" y2="47778"/>
                        <a14:foregroundMark x1="36444" y1="47778" x2="44444" y2="38556"/>
                        <a14:foregroundMark x1="44444" y1="38556" x2="54889" y2="49000"/>
                        <a14:foregroundMark x1="54889" y1="49000" x2="55333" y2="60889"/>
                        <a14:foregroundMark x1="55333" y1="60889" x2="48333" y2="50333"/>
                        <a14:foregroundMark x1="48333" y1="50333" x2="48333" y2="49111"/>
                        <a14:foregroundMark x1="31111" y1="26333" x2="21000" y2="42000"/>
                        <a14:foregroundMark x1="21000" y1="42000" x2="34667" y2="39556"/>
                        <a14:foregroundMark x1="34667" y1="39556" x2="39444" y2="31000"/>
                        <a14:foregroundMark x1="39444" y1="31000" x2="34111" y2="23222"/>
                        <a14:foregroundMark x1="34111" y1="23222" x2="24556" y2="27222"/>
                        <a14:foregroundMark x1="24556" y1="27222" x2="23111" y2="30111"/>
                        <a14:foregroundMark x1="56000" y1="31333" x2="56778" y2="58667"/>
                        <a14:foregroundMark x1="56778" y1="58667" x2="67556" y2="63333"/>
                        <a14:foregroundMark x1="67556" y1="63333" x2="73889" y2="53889"/>
                        <a14:foregroundMark x1="73889" y1="53889" x2="75556" y2="40444"/>
                        <a14:foregroundMark x1="75556" y1="40444" x2="73778" y2="28889"/>
                        <a14:foregroundMark x1="73778" y1="28889" x2="64111" y2="30889"/>
                        <a14:foregroundMark x1="64111" y1="30889" x2="63667" y2="31556"/>
                        <a14:foregroundMark x1="67000" y1="51889" x2="63778" y2="66333"/>
                        <a14:foregroundMark x1="63778" y1="66333" x2="67000" y2="74889"/>
                        <a14:foregroundMark x1="67000" y1="74889" x2="79444" y2="73000"/>
                        <a14:foregroundMark x1="79444" y1="73000" x2="83333" y2="60667"/>
                        <a14:foregroundMark x1="83333" y1="60667" x2="74778" y2="54444"/>
                        <a14:foregroundMark x1="74778" y1="54444" x2="41000" y2="59556"/>
                        <a14:foregroundMark x1="16444" y1="55556" x2="24333" y2="78444"/>
                        <a14:foregroundMark x1="24333" y1="78444" x2="32778" y2="89889"/>
                        <a14:foregroundMark x1="32778" y1="89889" x2="53000" y2="95778"/>
                        <a14:foregroundMark x1="53000" y1="95778" x2="69000" y2="91889"/>
                        <a14:foregroundMark x1="69000" y1="91889" x2="70556" y2="76333"/>
                        <a14:foregroundMark x1="70556" y1="76333" x2="63000" y2="63667"/>
                        <a14:foregroundMark x1="63000" y1="63667" x2="55333" y2="57333"/>
                        <a14:foregroundMark x1="55333" y1="57333" x2="29111" y2="52000"/>
                        <a14:foregroundMark x1="29111" y1="52000" x2="23111" y2="51889"/>
                        <a14:foregroundMark x1="89111" y1="31889" x2="96111" y2="56778"/>
                        <a14:foregroundMark x1="96111" y1="56778" x2="99444" y2="40889"/>
                        <a14:foregroundMark x1="99444" y1="40889" x2="96556" y2="26778"/>
                        <a14:foregroundMark x1="96556" y1="26778" x2="90111" y2="36667"/>
                        <a14:foregroundMark x1="90111" y1="36667" x2="90667" y2="38667"/>
                        <a14:foregroundMark x1="39111" y1="3333" x2="44222" y2="11000"/>
                        <a14:foregroundMark x1="44222" y1="11000" x2="58111" y2="11333"/>
                        <a14:foregroundMark x1="58111" y1="11333" x2="65333" y2="6667"/>
                        <a14:foregroundMark x1="65333" y1="6667" x2="47667" y2="1222"/>
                        <a14:foregroundMark x1="47667" y1="1222" x2="44333" y2="2778"/>
                        <a14:foregroundMark x1="71667" y1="9556" x2="82333" y2="41889"/>
                        <a14:foregroundMark x1="82333" y1="41889" x2="94111" y2="64000"/>
                        <a14:foregroundMark x1="94111" y1="64000" x2="98667" y2="53111"/>
                        <a14:foregroundMark x1="98667" y1="53111" x2="98667" y2="44222"/>
                        <a14:foregroundMark x1="98667" y1="44222" x2="95111" y2="36111"/>
                        <a14:foregroundMark x1="95111" y1="36111" x2="90333" y2="31556"/>
                        <a14:foregroundMark x1="20111" y1="56778" x2="24556" y2="66556"/>
                        <a14:foregroundMark x1="24556" y1="66556" x2="35000" y2="78000"/>
                        <a14:foregroundMark x1="35000" y1="78000" x2="54333" y2="82556"/>
                        <a14:foregroundMark x1="54333" y1="82556" x2="66556" y2="80333"/>
                        <a14:foregroundMark x1="66556" y1="80333" x2="66778" y2="67667"/>
                        <a14:foregroundMark x1="66778" y1="67667" x2="61778" y2="60667"/>
                        <a14:foregroundMark x1="61778" y1="60667" x2="45333" y2="51111"/>
                        <a14:foregroundMark x1="45333" y1="51111" x2="21333" y2="49556"/>
                        <a14:foregroundMark x1="21333" y1="49556" x2="16111" y2="56444"/>
                        <a14:foregroundMark x1="16111" y1="56444" x2="16889" y2="66000"/>
                        <a14:foregroundMark x1="16889" y1="66000" x2="21000" y2="66222"/>
                        <a14:foregroundMark x1="57222" y1="37111" x2="58778" y2="68556"/>
                        <a14:foregroundMark x1="58778" y1="68556" x2="65222" y2="75778"/>
                        <a14:foregroundMark x1="65222" y1="75778" x2="74667" y2="77444"/>
                        <a14:foregroundMark x1="74667" y1="77444" x2="83667" y2="75333"/>
                        <a14:foregroundMark x1="83667" y1="75333" x2="88222" y2="64889"/>
                        <a14:foregroundMark x1="88222" y1="64889" x2="84111" y2="44889"/>
                        <a14:foregroundMark x1="84111" y1="44889" x2="77111" y2="38444"/>
                        <a14:foregroundMark x1="77111" y1="38444" x2="65667" y2="36778"/>
                        <a14:foregroundMark x1="65667" y1="36778" x2="57556" y2="38333"/>
                        <a14:foregroundMark x1="67333" y1="60444" x2="67333" y2="70111"/>
                        <a14:foregroundMark x1="67333" y1="70111" x2="79333" y2="70222"/>
                        <a14:foregroundMark x1="79333" y1="70222" x2="85444" y2="63667"/>
                        <a14:foregroundMark x1="85444" y1="63667" x2="78889" y2="54556"/>
                        <a14:foregroundMark x1="78889" y1="54556" x2="70111" y2="55444"/>
                        <a14:foregroundMark x1="70111" y1="55444" x2="66667" y2="63222"/>
                        <a14:foregroundMark x1="33556" y1="93222" x2="68333" y2="98000"/>
                        <a14:foregroundMark x1="68090" y1="96889" x2="66222" y2="88333"/>
                        <a14:foregroundMark x1="68333" y1="98000" x2="68090" y2="96889"/>
                        <a14:foregroundMark x1="66222" y1="88333" x2="35889" y2="87778"/>
                        <a14:foregroundMark x1="35889" y1="87778" x2="30556" y2="89889"/>
                        <a14:foregroundMark x1="15778" y1="72111" x2="30333" y2="83667"/>
                        <a14:foregroundMark x1="30333" y1="83667" x2="51556" y2="88556"/>
                        <a14:foregroundMark x1="51556" y1="88556" x2="60222" y2="84778"/>
                        <a14:foregroundMark x1="60222" y1="84778" x2="58222" y2="74667"/>
                        <a14:foregroundMark x1="58222" y1="74667" x2="36444" y2="68444"/>
                        <a14:foregroundMark x1="36444" y1="68444" x2="49778" y2="58889"/>
                        <a14:foregroundMark x1="49778" y1="58889" x2="53556" y2="58556"/>
                        <a14:foregroundMark x1="6333" y1="38667" x2="444" y2="47889"/>
                        <a14:foregroundMark x1="444" y1="47889" x2="1667" y2="59667"/>
                        <a14:foregroundMark x1="1667" y1="59667" x2="4778" y2="48889"/>
                        <a14:foregroundMark x1="4778" y1="48889" x2="889" y2="39111"/>
                        <a14:foregroundMark x1="889" y1="39111" x2="111" y2="39000"/>
                        <a14:backgroundMark x1="67000" y1="96889" x2="67000" y2="96889"/>
                      </a14:backgroundRemoval>
                    </a14:imgEffect>
                  </a14:imgLayer>
                </a14:imgProps>
              </a:ext>
              <a:ext uri="{28A0092B-C50C-407E-A947-70E740481C1C}">
                <a14:useLocalDpi xmlns:a14="http://schemas.microsoft.com/office/drawing/2010/main" val="0"/>
              </a:ext>
            </a:extLst>
          </a:blip>
          <a:stretch>
            <a:fillRect/>
          </a:stretch>
        </p:blipFill>
        <p:spPr>
          <a:xfrm>
            <a:off x="261812" y="1932154"/>
            <a:ext cx="893400" cy="893400"/>
          </a:xfrm>
          <a:prstGeom prst="rect">
            <a:avLst/>
          </a:prstGeom>
        </p:spPr>
      </p:pic>
      <p:grpSp>
        <p:nvGrpSpPr>
          <p:cNvPr id="58" name="Группа 57">
            <a:extLst>
              <a:ext uri="{FF2B5EF4-FFF2-40B4-BE49-F238E27FC236}">
                <a16:creationId xmlns:a16="http://schemas.microsoft.com/office/drawing/2014/main" id="{2D9E3F8D-CA6D-4DBE-ABF2-6CFDA536311C}"/>
              </a:ext>
            </a:extLst>
          </p:cNvPr>
          <p:cNvGrpSpPr/>
          <p:nvPr/>
        </p:nvGrpSpPr>
        <p:grpSpPr>
          <a:xfrm>
            <a:off x="218194" y="3609765"/>
            <a:ext cx="934297" cy="1208792"/>
            <a:chOff x="178468" y="3809340"/>
            <a:chExt cx="934297" cy="1208792"/>
          </a:xfrm>
        </p:grpSpPr>
        <p:pic>
          <p:nvPicPr>
            <p:cNvPr id="18" name="Рисунок 17">
              <a:extLst>
                <a:ext uri="{FF2B5EF4-FFF2-40B4-BE49-F238E27FC236}">
                  <a16:creationId xmlns:a16="http://schemas.microsoft.com/office/drawing/2014/main" id="{6D05C525-E743-42CA-AFFC-F3408C6DB1AF}"/>
                </a:ext>
              </a:extLst>
            </p:cNvPr>
            <p:cNvPicPr>
              <a:picLocks noChangeAspect="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468" y="3809340"/>
              <a:ext cx="934297" cy="934297"/>
            </a:xfrm>
            <a:prstGeom prst="rect">
              <a:avLst/>
            </a:prstGeom>
          </p:spPr>
        </p:pic>
        <p:sp>
          <p:nvSpPr>
            <p:cNvPr id="37" name="Прямоугольник 36">
              <a:extLst>
                <a:ext uri="{FF2B5EF4-FFF2-40B4-BE49-F238E27FC236}">
                  <a16:creationId xmlns:a16="http://schemas.microsoft.com/office/drawing/2014/main" id="{15FD640C-E51E-4952-8CF6-9B0FB5B26962}"/>
                </a:ext>
              </a:extLst>
            </p:cNvPr>
            <p:cNvSpPr/>
            <p:nvPr/>
          </p:nvSpPr>
          <p:spPr>
            <a:xfrm>
              <a:off x="297690" y="4710355"/>
              <a:ext cx="815075" cy="307777"/>
            </a:xfrm>
            <a:prstGeom prst="rect">
              <a:avLst/>
            </a:prstGeom>
          </p:spPr>
          <p:txBody>
            <a:bodyPr wrap="square">
              <a:spAutoFit/>
            </a:bodyPr>
            <a:lstStyle/>
            <a:p>
              <a:r>
                <a:rPr lang="ru-RU" sz="1400" dirty="0">
                  <a:solidFill>
                    <a:schemeClr val="accent4"/>
                  </a:solidFill>
                </a:rPr>
                <a:t>ОМСУ</a:t>
              </a:r>
            </a:p>
          </p:txBody>
        </p:sp>
      </p:grpSp>
      <p:cxnSp>
        <p:nvCxnSpPr>
          <p:cNvPr id="42" name="Прямая со стрелкой 41">
            <a:extLst>
              <a:ext uri="{FF2B5EF4-FFF2-40B4-BE49-F238E27FC236}">
                <a16:creationId xmlns:a16="http://schemas.microsoft.com/office/drawing/2014/main" id="{B28BF291-70DD-4606-8228-D211C162B2A8}"/>
              </a:ext>
            </a:extLst>
          </p:cNvPr>
          <p:cNvCxnSpPr>
            <a:stCxn id="28" idx="3"/>
            <a:endCxn id="29" idx="1"/>
          </p:cNvCxnSpPr>
          <p:nvPr/>
        </p:nvCxnSpPr>
        <p:spPr>
          <a:xfrm>
            <a:off x="4956839" y="2349739"/>
            <a:ext cx="235142" cy="1567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Соединитель: уступ 44">
            <a:extLst>
              <a:ext uri="{FF2B5EF4-FFF2-40B4-BE49-F238E27FC236}">
                <a16:creationId xmlns:a16="http://schemas.microsoft.com/office/drawing/2014/main" id="{B2B997F4-2D02-4982-9CF3-46CE8ED0674F}"/>
              </a:ext>
            </a:extLst>
          </p:cNvPr>
          <p:cNvCxnSpPr>
            <a:stCxn id="29" idx="2"/>
            <a:endCxn id="30" idx="1"/>
          </p:cNvCxnSpPr>
          <p:nvPr/>
        </p:nvCxnSpPr>
        <p:spPr>
          <a:xfrm rot="16200000" flipH="1">
            <a:off x="6361359" y="2952959"/>
            <a:ext cx="1002781" cy="1258545"/>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Прямоугольник 49">
            <a:extLst>
              <a:ext uri="{FF2B5EF4-FFF2-40B4-BE49-F238E27FC236}">
                <a16:creationId xmlns:a16="http://schemas.microsoft.com/office/drawing/2014/main" id="{CCE6088A-77F6-45A7-8DF2-BEA536E14DF2}"/>
              </a:ext>
            </a:extLst>
          </p:cNvPr>
          <p:cNvSpPr/>
          <p:nvPr/>
        </p:nvSpPr>
        <p:spPr>
          <a:xfrm>
            <a:off x="947419" y="977155"/>
            <a:ext cx="11258547" cy="338554"/>
          </a:xfrm>
          <a:prstGeom prst="rect">
            <a:avLst/>
          </a:prstGeom>
        </p:spPr>
        <p:txBody>
          <a:bodyPr wrap="square">
            <a:spAutoFit/>
          </a:bodyPr>
          <a:lstStyle/>
          <a:p>
            <a:pPr lvl="0"/>
            <a:r>
              <a:rPr lang="ru-RU" sz="1600" dirty="0">
                <a:solidFill>
                  <a:schemeClr val="bg1">
                    <a:lumMod val="50000"/>
                  </a:schemeClr>
                </a:solidFill>
              </a:rPr>
              <a:t>Накопление отходов допускается только в местах накопления отходов, соответствующих требованиям законодательства</a:t>
            </a:r>
          </a:p>
        </p:txBody>
      </p:sp>
      <p:cxnSp>
        <p:nvCxnSpPr>
          <p:cNvPr id="56" name="Прямая со стрелкой 55">
            <a:extLst>
              <a:ext uri="{FF2B5EF4-FFF2-40B4-BE49-F238E27FC236}">
                <a16:creationId xmlns:a16="http://schemas.microsoft.com/office/drawing/2014/main" id="{159B0003-D1C8-4386-951D-439C54328CDE}"/>
              </a:ext>
            </a:extLst>
          </p:cNvPr>
          <p:cNvCxnSpPr>
            <a:stCxn id="30" idx="3"/>
            <a:endCxn id="33" idx="1"/>
          </p:cNvCxnSpPr>
          <p:nvPr/>
        </p:nvCxnSpPr>
        <p:spPr>
          <a:xfrm flipV="1">
            <a:off x="9575014" y="4067046"/>
            <a:ext cx="162794" cy="16577"/>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57" name="Прямоугольник: скругленные углы 56">
            <a:extLst>
              <a:ext uri="{FF2B5EF4-FFF2-40B4-BE49-F238E27FC236}">
                <a16:creationId xmlns:a16="http://schemas.microsoft.com/office/drawing/2014/main" id="{FE0E5ADC-CFD9-40D5-857C-AEB75CC73C74}"/>
              </a:ext>
            </a:extLst>
          </p:cNvPr>
          <p:cNvSpPr/>
          <p:nvPr/>
        </p:nvSpPr>
        <p:spPr>
          <a:xfrm>
            <a:off x="150919" y="5076089"/>
            <a:ext cx="11779267" cy="1748883"/>
          </a:xfrm>
          <a:prstGeom prst="roundRect">
            <a:avLst/>
          </a:prstGeom>
          <a:no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pic>
        <p:nvPicPr>
          <p:cNvPr id="60" name="Рисунок 59">
            <a:extLst>
              <a:ext uri="{FF2B5EF4-FFF2-40B4-BE49-F238E27FC236}">
                <a16:creationId xmlns:a16="http://schemas.microsoft.com/office/drawing/2014/main" id="{D7D5508C-EE83-4DB8-828A-34689C2A1027}"/>
              </a:ext>
            </a:extLst>
          </p:cNvPr>
          <p:cNvPicPr>
            <a:picLocks noChangeAspect="1"/>
          </p:cNvPicPr>
          <p:nvPr/>
        </p:nvPicPr>
        <p:blipFill>
          <a:blip r:embed="rId1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18194" y="5445077"/>
            <a:ext cx="910428" cy="910428"/>
          </a:xfrm>
          <a:prstGeom prst="rect">
            <a:avLst/>
          </a:prstGeom>
        </p:spPr>
      </p:pic>
      <p:grpSp>
        <p:nvGrpSpPr>
          <p:cNvPr id="67" name="Группа 66">
            <a:extLst>
              <a:ext uri="{FF2B5EF4-FFF2-40B4-BE49-F238E27FC236}">
                <a16:creationId xmlns:a16="http://schemas.microsoft.com/office/drawing/2014/main" id="{7C9CE9BA-37D3-4DB2-8730-FC84EE0A1FF6}"/>
              </a:ext>
            </a:extLst>
          </p:cNvPr>
          <p:cNvGrpSpPr/>
          <p:nvPr/>
        </p:nvGrpSpPr>
        <p:grpSpPr>
          <a:xfrm>
            <a:off x="7486405" y="5271533"/>
            <a:ext cx="2487545" cy="1430867"/>
            <a:chOff x="4676901" y="5208423"/>
            <a:chExt cx="2487545" cy="1430867"/>
          </a:xfrm>
        </p:grpSpPr>
        <p:grpSp>
          <p:nvGrpSpPr>
            <p:cNvPr id="61" name="Группа 60">
              <a:extLst>
                <a:ext uri="{FF2B5EF4-FFF2-40B4-BE49-F238E27FC236}">
                  <a16:creationId xmlns:a16="http://schemas.microsoft.com/office/drawing/2014/main" id="{D23140DB-A223-44E4-A23A-A323351B0121}"/>
                </a:ext>
              </a:extLst>
            </p:cNvPr>
            <p:cNvGrpSpPr/>
            <p:nvPr/>
          </p:nvGrpSpPr>
          <p:grpSpPr>
            <a:xfrm>
              <a:off x="4676901" y="5208423"/>
              <a:ext cx="2487545" cy="1430867"/>
              <a:chOff x="5481174" y="4503213"/>
              <a:chExt cx="2487545" cy="1430867"/>
            </a:xfrm>
          </p:grpSpPr>
          <p:sp>
            <p:nvSpPr>
              <p:cNvPr id="62" name="Прямоугольник 61">
                <a:extLst>
                  <a:ext uri="{FF2B5EF4-FFF2-40B4-BE49-F238E27FC236}">
                    <a16:creationId xmlns:a16="http://schemas.microsoft.com/office/drawing/2014/main" id="{9FD33213-C22D-4B20-8564-68B6FE48B335}"/>
                  </a:ext>
                </a:extLst>
              </p:cNvPr>
              <p:cNvSpPr/>
              <p:nvPr/>
            </p:nvSpPr>
            <p:spPr>
              <a:xfrm>
                <a:off x="5603290" y="5437509"/>
                <a:ext cx="2365429" cy="307777"/>
              </a:xfrm>
              <a:prstGeom prst="rect">
                <a:avLst/>
              </a:prstGeom>
            </p:spPr>
            <p:txBody>
              <a:bodyPr wrap="square">
                <a:spAutoFit/>
              </a:bodyPr>
              <a:lstStyle/>
              <a:p>
                <a:r>
                  <a:rPr lang="ru-RU" sz="1400" dirty="0"/>
                  <a:t>выдача заключения</a:t>
                </a:r>
              </a:p>
            </p:txBody>
          </p:sp>
          <p:sp>
            <p:nvSpPr>
              <p:cNvPr id="64" name="Прямоугольник: скругленные углы 63">
                <a:extLst>
                  <a:ext uri="{FF2B5EF4-FFF2-40B4-BE49-F238E27FC236}">
                    <a16:creationId xmlns:a16="http://schemas.microsoft.com/office/drawing/2014/main" id="{709435FE-A530-49FF-A2CD-A31561C1B875}"/>
                  </a:ext>
                </a:extLst>
              </p:cNvPr>
              <p:cNvSpPr/>
              <p:nvPr/>
            </p:nvSpPr>
            <p:spPr>
              <a:xfrm>
                <a:off x="5481174" y="4503213"/>
                <a:ext cx="2082992" cy="143086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66" name="Рисунок 65">
              <a:extLst>
                <a:ext uri="{FF2B5EF4-FFF2-40B4-BE49-F238E27FC236}">
                  <a16:creationId xmlns:a16="http://schemas.microsoft.com/office/drawing/2014/main" id="{717F26C0-6D50-47E9-AB55-BD81AEA5B4F0}"/>
                </a:ext>
              </a:extLst>
            </p:cNvPr>
            <p:cNvPicPr>
              <a:picLocks noChangeAspect="1"/>
            </p:cNvPicPr>
            <p:nvPr/>
          </p:nvPicPr>
          <p:blipFill>
            <a:blip r:embed="rId13">
              <a:duotone>
                <a:srgbClr val="70AD47">
                  <a:shade val="45000"/>
                  <a:satMod val="135000"/>
                </a:srgbClr>
                <a:prstClr val="white"/>
              </a:duotone>
              <a:extLst>
                <a:ext uri="{BEBA8EAE-BF5A-486C-A8C5-ECC9F3942E4B}">
                  <a14:imgProps xmlns:a14="http://schemas.microsoft.com/office/drawing/2010/main">
                    <a14:imgLayer r:embed="rId14">
                      <a14:imgEffect>
                        <a14:backgroundRemoval t="4102" b="96875" l="3125" r="99219">
                          <a14:foregroundMark x1="10547" y1="4102" x2="10547" y2="4102"/>
                          <a14:foregroundMark x1="28711" y1="12500" x2="28711" y2="12500"/>
                          <a14:foregroundMark x1="63086" y1="18164" x2="62305" y2="18164"/>
                          <a14:foregroundMark x1="33594" y1="88477" x2="33594" y2="88477"/>
                          <a14:foregroundMark x1="30273" y1="96875" x2="30273" y2="96875"/>
                          <a14:foregroundMark x1="3125" y1="4492" x2="3125" y2="4492"/>
                          <a14:foregroundMark x1="92383" y1="49609" x2="92383" y2="49609"/>
                          <a14:foregroundMark x1="98242" y1="57422" x2="98242" y2="57422"/>
                          <a14:foregroundMark x1="77344" y1="42188" x2="65820" y2="42188"/>
                          <a14:foregroundMark x1="65820" y1="42188" x2="51758" y2="56250"/>
                          <a14:foregroundMark x1="51758" y1="56250" x2="53516" y2="67578"/>
                          <a14:foregroundMark x1="53516" y1="67578" x2="63867" y2="83203"/>
                          <a14:foregroundMark x1="63867" y1="83203" x2="72070" y2="88086"/>
                          <a14:foregroundMark x1="72070" y1="88086" x2="81445" y2="89063"/>
                          <a14:foregroundMark x1="81445" y1="89063" x2="89258" y2="83594"/>
                          <a14:foregroundMark x1="89258" y1="83594" x2="97852" y2="67383"/>
                          <a14:foregroundMark x1="97852" y1="67383" x2="99219" y2="53516"/>
                          <a14:foregroundMark x1="99219" y1="53516" x2="84570" y2="42578"/>
                          <a14:foregroundMark x1="84570" y1="42578" x2="73828" y2="42188"/>
                        </a14:backgroundRemoval>
                      </a14:imgEffect>
                    </a14:imgLayer>
                  </a14:imgProps>
                </a:ext>
                <a:ext uri="{28A0092B-C50C-407E-A947-70E740481C1C}">
                  <a14:useLocalDpi xmlns:a14="http://schemas.microsoft.com/office/drawing/2010/main" val="0"/>
                </a:ext>
              </a:extLst>
            </a:blip>
            <a:stretch>
              <a:fillRect/>
            </a:stretch>
          </p:blipFill>
          <p:spPr>
            <a:xfrm>
              <a:off x="5325034" y="5355993"/>
              <a:ext cx="786726" cy="786726"/>
            </a:xfrm>
            <a:prstGeom prst="rect">
              <a:avLst/>
            </a:prstGeom>
          </p:spPr>
        </p:pic>
      </p:grpSp>
      <p:cxnSp>
        <p:nvCxnSpPr>
          <p:cNvPr id="69" name="Прямая со стрелкой 68">
            <a:extLst>
              <a:ext uri="{FF2B5EF4-FFF2-40B4-BE49-F238E27FC236}">
                <a16:creationId xmlns:a16="http://schemas.microsoft.com/office/drawing/2014/main" id="{D61344D8-E27A-4BF7-987B-73C66DBB64ED}"/>
              </a:ext>
            </a:extLst>
          </p:cNvPr>
          <p:cNvCxnSpPr>
            <a:cxnSpLocks/>
          </p:cNvCxnSpPr>
          <p:nvPr/>
        </p:nvCxnSpPr>
        <p:spPr>
          <a:xfrm flipH="1">
            <a:off x="8196727" y="4799056"/>
            <a:ext cx="4579" cy="472477"/>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71" name="Прямая со стрелкой 70">
            <a:extLst>
              <a:ext uri="{FF2B5EF4-FFF2-40B4-BE49-F238E27FC236}">
                <a16:creationId xmlns:a16="http://schemas.microsoft.com/office/drawing/2014/main" id="{5F8B887C-C1CF-4D27-97CC-7323D11F0628}"/>
              </a:ext>
            </a:extLst>
          </p:cNvPr>
          <p:cNvCxnSpPr>
            <a:cxnSpLocks/>
          </p:cNvCxnSpPr>
          <p:nvPr/>
        </p:nvCxnSpPr>
        <p:spPr>
          <a:xfrm flipV="1">
            <a:off x="8863486" y="4807050"/>
            <a:ext cx="0" cy="456035"/>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grpSp>
        <p:nvGrpSpPr>
          <p:cNvPr id="72" name="Группа 71">
            <a:extLst>
              <a:ext uri="{FF2B5EF4-FFF2-40B4-BE49-F238E27FC236}">
                <a16:creationId xmlns:a16="http://schemas.microsoft.com/office/drawing/2014/main" id="{0C398D33-6283-4BE6-9F71-D06AFCC31A69}"/>
              </a:ext>
            </a:extLst>
          </p:cNvPr>
          <p:cNvGrpSpPr/>
          <p:nvPr/>
        </p:nvGrpSpPr>
        <p:grpSpPr>
          <a:xfrm>
            <a:off x="7492755" y="1650944"/>
            <a:ext cx="2238232" cy="1508318"/>
            <a:chOff x="1830898" y="1998133"/>
            <a:chExt cx="2238232" cy="1508318"/>
          </a:xfrm>
        </p:grpSpPr>
        <p:pic>
          <p:nvPicPr>
            <p:cNvPr id="73" name="Объект 4">
              <a:extLst>
                <a:ext uri="{FF2B5EF4-FFF2-40B4-BE49-F238E27FC236}">
                  <a16:creationId xmlns:a16="http://schemas.microsoft.com/office/drawing/2014/main" id="{51A7D1F9-1A0D-4412-A031-4144322F0CB6}"/>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90816" y="2201653"/>
              <a:ext cx="781578" cy="781578"/>
            </a:xfrm>
            <a:prstGeom prst="rect">
              <a:avLst/>
            </a:prstGeom>
          </p:spPr>
        </p:pic>
        <p:pic>
          <p:nvPicPr>
            <p:cNvPr id="74" name="Объект 4">
              <a:extLst>
                <a:ext uri="{FF2B5EF4-FFF2-40B4-BE49-F238E27FC236}">
                  <a16:creationId xmlns:a16="http://schemas.microsoft.com/office/drawing/2014/main" id="{C36E8E72-BA30-401A-86F8-37B9857E80A8}"/>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02086" y="2222194"/>
              <a:ext cx="781578" cy="781578"/>
            </a:xfrm>
            <a:prstGeom prst="rect">
              <a:avLst/>
            </a:prstGeom>
          </p:spPr>
        </p:pic>
        <p:sp>
          <p:nvSpPr>
            <p:cNvPr id="75" name="Прямоугольник 74">
              <a:extLst>
                <a:ext uri="{FF2B5EF4-FFF2-40B4-BE49-F238E27FC236}">
                  <a16:creationId xmlns:a16="http://schemas.microsoft.com/office/drawing/2014/main" id="{7EBE32AF-D287-47C8-A517-0286C31505E0}"/>
                </a:ext>
              </a:extLst>
            </p:cNvPr>
            <p:cNvSpPr/>
            <p:nvPr/>
          </p:nvSpPr>
          <p:spPr>
            <a:xfrm>
              <a:off x="1830898" y="2983231"/>
              <a:ext cx="2238232" cy="523220"/>
            </a:xfrm>
            <a:prstGeom prst="rect">
              <a:avLst/>
            </a:prstGeom>
          </p:spPr>
          <p:txBody>
            <a:bodyPr wrap="square">
              <a:spAutoFit/>
            </a:bodyPr>
            <a:lstStyle/>
            <a:p>
              <a:r>
                <a:rPr lang="ru-RU" sz="1400" dirty="0"/>
                <a:t>изменения контейнерной площадки </a:t>
              </a:r>
            </a:p>
          </p:txBody>
        </p:sp>
        <p:sp>
          <p:nvSpPr>
            <p:cNvPr id="76" name="Прямоугольник: скругленные углы 75">
              <a:extLst>
                <a:ext uri="{FF2B5EF4-FFF2-40B4-BE49-F238E27FC236}">
                  <a16:creationId xmlns:a16="http://schemas.microsoft.com/office/drawing/2014/main" id="{29E4FE02-1741-43D6-B6C7-8F2746A1BE93}"/>
                </a:ext>
              </a:extLst>
            </p:cNvPr>
            <p:cNvSpPr/>
            <p:nvPr/>
          </p:nvSpPr>
          <p:spPr>
            <a:xfrm>
              <a:off x="1830898" y="1998133"/>
              <a:ext cx="2082992" cy="14308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80" name="Соединитель: уступ 79">
            <a:extLst>
              <a:ext uri="{FF2B5EF4-FFF2-40B4-BE49-F238E27FC236}">
                <a16:creationId xmlns:a16="http://schemas.microsoft.com/office/drawing/2014/main" id="{8E7F2F62-B4F8-4B57-A79E-11E1C92BBA3C}"/>
              </a:ext>
            </a:extLst>
          </p:cNvPr>
          <p:cNvCxnSpPr>
            <a:stCxn id="76" idx="2"/>
            <a:endCxn id="30" idx="0"/>
          </p:cNvCxnSpPr>
          <p:nvPr/>
        </p:nvCxnSpPr>
        <p:spPr>
          <a:xfrm rot="5400000">
            <a:off x="8390696" y="3224634"/>
            <a:ext cx="286378" cy="733"/>
          </a:xfrm>
          <a:prstGeom prst="bentConnector3">
            <a:avLst/>
          </a:prstGeom>
          <a:ln w="12700">
            <a:tailEnd type="triangle"/>
          </a:ln>
        </p:spPr>
        <p:style>
          <a:lnRef idx="1">
            <a:schemeClr val="accent3"/>
          </a:lnRef>
          <a:fillRef idx="0">
            <a:schemeClr val="accent3"/>
          </a:fillRef>
          <a:effectRef idx="0">
            <a:schemeClr val="accent3"/>
          </a:effectRef>
          <a:fontRef idx="minor">
            <a:schemeClr val="tx1"/>
          </a:fontRef>
        </p:style>
      </p:cxnSp>
      <p:pic>
        <p:nvPicPr>
          <p:cNvPr id="87" name="Объект 4">
            <a:extLst>
              <a:ext uri="{FF2B5EF4-FFF2-40B4-BE49-F238E27FC236}">
                <a16:creationId xmlns:a16="http://schemas.microsoft.com/office/drawing/2014/main" id="{D5EA8DE9-CE7E-4FC1-9C10-FBF9909F4D69}"/>
              </a:ext>
            </a:extLst>
          </p:cNvPr>
          <p:cNvPicPr>
            <a:picLocks noGrp="1" noChangeAspect="1"/>
          </p:cNvPicPr>
          <p:nvPr>
            <p:ph idx="1"/>
          </p:nvPr>
        </p:nvPicPr>
        <p:blipFill rotWithShape="1">
          <a:blip r:embed="rId15">
            <a:duotone>
              <a:srgbClr val="4472C4">
                <a:shade val="45000"/>
                <a:satMod val="135000"/>
              </a:srgbClr>
              <a:prstClr val="white"/>
            </a:duotone>
            <a:extLst>
              <a:ext uri="{BEBA8EAE-BF5A-486C-A8C5-ECC9F3942E4B}">
                <a14:imgProps xmlns:a14="http://schemas.microsoft.com/office/drawing/2010/main">
                  <a14:imgLayer r:embed="rId16">
                    <a14:imgEffect>
                      <a14:backgroundRemoval t="10000" b="90000" l="10000" r="90000">
                        <a14:foregroundMark x1="61000" y1="49306" x2="59000" y2="60648"/>
                        <a14:foregroundMark x1="59000" y1="60648" x2="68900" y2="64120"/>
                        <a14:foregroundMark x1="68900" y1="64120" x2="66200" y2="51852"/>
                        <a14:foregroundMark x1="66200" y1="51852" x2="67500" y2="39931"/>
                        <a14:foregroundMark x1="67500" y1="39931" x2="70400" y2="35995"/>
                      </a14:backgroundRemoval>
                    </a14:imgEffect>
                  </a14:imgLayer>
                </a14:imgProps>
              </a:ext>
              <a:ext uri="{28A0092B-C50C-407E-A947-70E740481C1C}">
                <a14:useLocalDpi xmlns:a14="http://schemas.microsoft.com/office/drawing/2010/main" val="0"/>
              </a:ext>
            </a:extLst>
          </a:blip>
          <a:srcRect r="44" b="-15"/>
          <a:stretch/>
        </p:blipFill>
        <p:spPr>
          <a:xfrm>
            <a:off x="1597140" y="1906960"/>
            <a:ext cx="622138" cy="802023"/>
          </a:xfrm>
        </p:spPr>
      </p:pic>
      <p:pic>
        <p:nvPicPr>
          <p:cNvPr id="86" name="Рисунок 85">
            <a:extLst>
              <a:ext uri="{FF2B5EF4-FFF2-40B4-BE49-F238E27FC236}">
                <a16:creationId xmlns:a16="http://schemas.microsoft.com/office/drawing/2014/main" id="{983773D9-FDF8-4DA3-9F63-5994C02D7276}"/>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2667" b="98000" l="0" r="98889">
                        <a14:foregroundMark x1="25889" y1="14111" x2="25889" y2="14111"/>
                        <a14:foregroundMark x1="17111" y1="19889" x2="17111" y2="19889"/>
                        <a14:foregroundMark x1="6333" y1="41556" x2="6333" y2="41556"/>
                        <a14:foregroundMark x1="4222" y1="57556" x2="4222" y2="57556"/>
                        <a14:foregroundMark x1="8889" y1="70778" x2="8889" y2="70778"/>
                        <a14:foregroundMark x1="14778" y1="77333" x2="15000" y2="78889"/>
                        <a14:foregroundMark x1="29667" y1="77111" x2="29667" y2="77111"/>
                        <a14:foregroundMark x1="42444" y1="63000" x2="76000" y2="17556"/>
                        <a14:foregroundMark x1="76000" y1="17556" x2="71889" y2="11222"/>
                        <a14:foregroundMark x1="71889" y1="11222" x2="56778" y2="6556"/>
                        <a14:foregroundMark x1="56778" y1="6556" x2="32556" y2="7111"/>
                        <a14:foregroundMark x1="32556" y1="7111" x2="25000" y2="10333"/>
                        <a14:foregroundMark x1="25000" y1="10333" x2="9778" y2="25778"/>
                        <a14:foregroundMark x1="9778" y1="25778" x2="7333" y2="33000"/>
                        <a14:foregroundMark x1="7333" y1="33000" x2="7000" y2="69889"/>
                        <a14:foregroundMark x1="7000" y1="69889" x2="16778" y2="83556"/>
                        <a14:foregroundMark x1="16778" y1="83556" x2="47333" y2="96222"/>
                        <a14:foregroundMark x1="47333" y1="96222" x2="54444" y2="96778"/>
                        <a14:foregroundMark x1="54444" y1="96778" x2="64000" y2="94889"/>
                        <a14:foregroundMark x1="64000" y1="94889" x2="77333" y2="87667"/>
                        <a14:foregroundMark x1="77333" y1="87667" x2="92889" y2="61000"/>
                        <a14:foregroundMark x1="92889" y1="61000" x2="94222" y2="38333"/>
                        <a14:foregroundMark x1="94222" y1="38333" x2="93222" y2="30667"/>
                        <a14:foregroundMark x1="93222" y1="30667" x2="85778" y2="18111"/>
                        <a14:foregroundMark x1="85778" y1="18111" x2="79333" y2="14556"/>
                        <a14:foregroundMark x1="79333" y1="14556" x2="74556" y2="13889"/>
                        <a14:foregroundMark x1="42222" y1="58000" x2="23222" y2="78444"/>
                        <a14:foregroundMark x1="23222" y1="78444" x2="30222" y2="76889"/>
                        <a14:foregroundMark x1="30222" y1="76889" x2="44889" y2="60333"/>
                        <a14:foregroundMark x1="44889" y1="60333" x2="40556" y2="58778"/>
                        <a14:foregroundMark x1="26778" y1="90667" x2="36778" y2="95889"/>
                        <a14:foregroundMark x1="36778" y1="95889" x2="47444" y2="96667"/>
                        <a14:foregroundMark x1="47444" y1="96667" x2="64444" y2="94667"/>
                        <a14:foregroundMark x1="64444" y1="94667" x2="56889" y2="92000"/>
                        <a14:foregroundMark x1="56889" y1="92000" x2="26222" y2="90222"/>
                        <a14:foregroundMark x1="93111" y1="33667" x2="97111" y2="47667"/>
                        <a14:foregroundMark x1="97111" y1="47667" x2="96556" y2="55000"/>
                        <a14:foregroundMark x1="96556" y1="55000" x2="93778" y2="62333"/>
                        <a14:foregroundMark x1="93778" y1="62333" x2="90333" y2="51444"/>
                        <a14:foregroundMark x1="90333" y1="51444" x2="91333" y2="37222"/>
                        <a14:foregroundMark x1="91333" y1="37222" x2="92889" y2="34222"/>
                        <a14:foregroundMark x1="29333" y1="5556" x2="49333" y2="6333"/>
                        <a14:foregroundMark x1="49333" y1="6333" x2="57667" y2="5000"/>
                        <a14:foregroundMark x1="57667" y1="5000" x2="65222" y2="8111"/>
                        <a14:foregroundMark x1="65222" y1="8111" x2="59889" y2="2778"/>
                        <a14:foregroundMark x1="59889" y1="2778" x2="37333" y2="2667"/>
                        <a14:foregroundMark x1="37333" y1="2667" x2="29333" y2="5444"/>
                        <a14:foregroundMark x1="3667" y1="42556" x2="5111" y2="49667"/>
                        <a14:foregroundMark x1="5111" y1="49667" x2="3333" y2="56667"/>
                        <a14:foregroundMark x1="3333" y1="56667" x2="111" y2="49444"/>
                        <a14:foregroundMark x1="111" y1="49444" x2="1667" y2="41556"/>
                        <a14:foregroundMark x1="30444" y1="93333" x2="45000" y2="97778"/>
                        <a14:foregroundMark x1="45000" y1="97778" x2="60333" y2="96889"/>
                        <a14:foregroundMark x1="60333" y1="96889" x2="55000" y2="92000"/>
                        <a14:foregroundMark x1="55000" y1="92000" x2="30444" y2="93111"/>
                        <a14:foregroundMark x1="46667" y1="98000" x2="46667" y2="98000"/>
                        <a14:foregroundMark x1="97556" y1="42889" x2="97111" y2="58111"/>
                        <a14:foregroundMark x1="97111" y1="58111" x2="98889" y2="43222"/>
                        <a14:foregroundMark x1="98889" y1="43222" x2="97778" y2="41333"/>
                        <a14:backgroundMark x1="60444" y1="58889" x2="60444" y2="58889"/>
                      </a14:backgroundRemoval>
                    </a14:imgEffect>
                  </a14:imgLayer>
                </a14:imgProps>
              </a:ext>
              <a:ext uri="{28A0092B-C50C-407E-A947-70E740481C1C}">
                <a14:useLocalDpi xmlns:a14="http://schemas.microsoft.com/office/drawing/2010/main" val="0"/>
              </a:ext>
            </a:extLst>
          </a:blip>
          <a:stretch>
            <a:fillRect/>
          </a:stretch>
        </p:blipFill>
        <p:spPr>
          <a:xfrm>
            <a:off x="1569978" y="1964008"/>
            <a:ext cx="815793" cy="815793"/>
          </a:xfrm>
          <a:prstGeom prst="rect">
            <a:avLst/>
          </a:prstGeom>
        </p:spPr>
      </p:pic>
      <p:cxnSp>
        <p:nvCxnSpPr>
          <p:cNvPr id="89" name="Прямая со стрелкой 88">
            <a:extLst>
              <a:ext uri="{FF2B5EF4-FFF2-40B4-BE49-F238E27FC236}">
                <a16:creationId xmlns:a16="http://schemas.microsoft.com/office/drawing/2014/main" id="{47E5FFC0-EBD4-4932-A7FC-C5A5588BD875}"/>
              </a:ext>
            </a:extLst>
          </p:cNvPr>
          <p:cNvCxnSpPr>
            <a:cxnSpLocks/>
            <a:stCxn id="86" idx="3"/>
            <a:endCxn id="28" idx="1"/>
          </p:cNvCxnSpPr>
          <p:nvPr/>
        </p:nvCxnSpPr>
        <p:spPr>
          <a:xfrm flipV="1">
            <a:off x="2385771" y="2349739"/>
            <a:ext cx="488076" cy="22166"/>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1957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Группа 58">
            <a:extLst>
              <a:ext uri="{FF2B5EF4-FFF2-40B4-BE49-F238E27FC236}">
                <a16:creationId xmlns:a16="http://schemas.microsoft.com/office/drawing/2014/main" id="{9D037AA1-EE56-47ED-8465-FBC4F3913962}"/>
              </a:ext>
            </a:extLst>
          </p:cNvPr>
          <p:cNvGrpSpPr/>
          <p:nvPr/>
        </p:nvGrpSpPr>
        <p:grpSpPr>
          <a:xfrm>
            <a:off x="669353" y="1453249"/>
            <a:ext cx="13662197" cy="5154268"/>
            <a:chOff x="538859" y="1679792"/>
            <a:chExt cx="13409370" cy="4875451"/>
          </a:xfrm>
        </p:grpSpPr>
        <p:grpSp>
          <p:nvGrpSpPr>
            <p:cNvPr id="58" name="Группа 57">
              <a:extLst>
                <a:ext uri="{FF2B5EF4-FFF2-40B4-BE49-F238E27FC236}">
                  <a16:creationId xmlns:a16="http://schemas.microsoft.com/office/drawing/2014/main" id="{34F8C374-889B-4589-A943-77A0ABF118AA}"/>
                </a:ext>
              </a:extLst>
            </p:cNvPr>
            <p:cNvGrpSpPr/>
            <p:nvPr/>
          </p:nvGrpSpPr>
          <p:grpSpPr>
            <a:xfrm>
              <a:off x="538859" y="1679792"/>
              <a:ext cx="13409370" cy="4870551"/>
              <a:chOff x="538859" y="1622324"/>
              <a:chExt cx="13409370" cy="4870551"/>
            </a:xfrm>
          </p:grpSpPr>
          <p:grpSp>
            <p:nvGrpSpPr>
              <p:cNvPr id="45" name="Группа 44">
                <a:extLst>
                  <a:ext uri="{FF2B5EF4-FFF2-40B4-BE49-F238E27FC236}">
                    <a16:creationId xmlns:a16="http://schemas.microsoft.com/office/drawing/2014/main" id="{A94206C7-ED7B-4257-ACC8-84AA7332D4B9}"/>
                  </a:ext>
                </a:extLst>
              </p:cNvPr>
              <p:cNvGrpSpPr/>
              <p:nvPr/>
            </p:nvGrpSpPr>
            <p:grpSpPr>
              <a:xfrm>
                <a:off x="538859" y="1622324"/>
                <a:ext cx="13409370" cy="4870550"/>
                <a:chOff x="1573163" y="1770625"/>
                <a:chExt cx="10530347" cy="4198374"/>
              </a:xfrm>
            </p:grpSpPr>
            <p:sp>
              <p:nvSpPr>
                <p:cNvPr id="40" name="Трапеция 39">
                  <a:extLst>
                    <a:ext uri="{FF2B5EF4-FFF2-40B4-BE49-F238E27FC236}">
                      <a16:creationId xmlns:a16="http://schemas.microsoft.com/office/drawing/2014/main" id="{75534832-ECFE-42E3-AA7D-28219CD45ACD}"/>
                    </a:ext>
                  </a:extLst>
                </p:cNvPr>
                <p:cNvSpPr/>
                <p:nvPr/>
              </p:nvSpPr>
              <p:spPr>
                <a:xfrm>
                  <a:off x="1573163" y="1770625"/>
                  <a:ext cx="6076199" cy="4198374"/>
                </a:xfrm>
                <a:prstGeom prst="trapezoid">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усеченные противолежащие углы 37">
                  <a:extLst>
                    <a:ext uri="{FF2B5EF4-FFF2-40B4-BE49-F238E27FC236}">
                      <a16:creationId xmlns:a16="http://schemas.microsoft.com/office/drawing/2014/main" id="{A086323B-159A-4B22-9578-0F15B3870887}"/>
                    </a:ext>
                  </a:extLst>
                </p:cNvPr>
                <p:cNvSpPr/>
                <p:nvPr/>
              </p:nvSpPr>
              <p:spPr>
                <a:xfrm>
                  <a:off x="2611935" y="1770625"/>
                  <a:ext cx="5417574" cy="4198374"/>
                </a:xfrm>
                <a:prstGeom prst="snip2DiagRect">
                  <a:avLst>
                    <a:gd name="adj1" fmla="val 50000"/>
                    <a:gd name="adj2" fmla="val 16667"/>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43" name="Шестиугольник 42">
                  <a:extLst>
                    <a:ext uri="{FF2B5EF4-FFF2-40B4-BE49-F238E27FC236}">
                      <a16:creationId xmlns:a16="http://schemas.microsoft.com/office/drawing/2014/main" id="{3DD32D53-E68A-4DC6-8035-26E67321D4F9}"/>
                    </a:ext>
                  </a:extLst>
                </p:cNvPr>
                <p:cNvSpPr/>
                <p:nvPr/>
              </p:nvSpPr>
              <p:spPr>
                <a:xfrm>
                  <a:off x="5077661" y="1770625"/>
                  <a:ext cx="6213987" cy="4198374"/>
                </a:xfrm>
                <a:prstGeom prst="hexagon">
                  <a:avLst>
                    <a:gd name="adj" fmla="val 27810"/>
                    <a:gd name="vf" fmla="val 1154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a:extLst>
                    <a:ext uri="{FF2B5EF4-FFF2-40B4-BE49-F238E27FC236}">
                      <a16:creationId xmlns:a16="http://schemas.microsoft.com/office/drawing/2014/main" id="{A107120A-E91C-4450-BF57-32CF3798D0DD}"/>
                    </a:ext>
                  </a:extLst>
                </p:cNvPr>
                <p:cNvSpPr/>
                <p:nvPr/>
              </p:nvSpPr>
              <p:spPr>
                <a:xfrm>
                  <a:off x="10235381" y="1770625"/>
                  <a:ext cx="1868129" cy="4198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7" name="Трапеция 56">
                <a:extLst>
                  <a:ext uri="{FF2B5EF4-FFF2-40B4-BE49-F238E27FC236}">
                    <a16:creationId xmlns:a16="http://schemas.microsoft.com/office/drawing/2014/main" id="{335DE5C7-88BF-44CB-9D48-1160B66BF6E6}"/>
                  </a:ext>
                </a:extLst>
              </p:cNvPr>
              <p:cNvSpPr/>
              <p:nvPr/>
            </p:nvSpPr>
            <p:spPr>
              <a:xfrm>
                <a:off x="1461556" y="4869781"/>
                <a:ext cx="6487387" cy="1623094"/>
              </a:xfrm>
              <a:prstGeom prst="trapezoi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6" name="Прямоугольник 45">
              <a:extLst>
                <a:ext uri="{FF2B5EF4-FFF2-40B4-BE49-F238E27FC236}">
                  <a16:creationId xmlns:a16="http://schemas.microsoft.com/office/drawing/2014/main" id="{EED7D922-5AA0-4077-B89D-10196CBDFC5D}"/>
                </a:ext>
              </a:extLst>
            </p:cNvPr>
            <p:cNvSpPr/>
            <p:nvPr/>
          </p:nvSpPr>
          <p:spPr>
            <a:xfrm>
              <a:off x="538859" y="1684693"/>
              <a:ext cx="11004539" cy="48705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Заголовок 1">
            <a:extLst>
              <a:ext uri="{FF2B5EF4-FFF2-40B4-BE49-F238E27FC236}">
                <a16:creationId xmlns:a16="http://schemas.microsoft.com/office/drawing/2014/main" id="{927977A1-5F4F-407B-B4BD-A3429F5EC187}"/>
              </a:ext>
            </a:extLst>
          </p:cNvPr>
          <p:cNvSpPr>
            <a:spLocks noGrp="1"/>
          </p:cNvSpPr>
          <p:nvPr>
            <p:ph type="title"/>
          </p:nvPr>
        </p:nvSpPr>
        <p:spPr>
          <a:xfrm>
            <a:off x="838200" y="365126"/>
            <a:ext cx="10515600" cy="1080150"/>
          </a:xfrm>
        </p:spPr>
        <p:txBody>
          <a:bodyPr>
            <a:normAutofit fontScale="90000"/>
          </a:bodyPr>
          <a:lstStyle/>
          <a:p>
            <a:r>
              <a:rPr lang="ru-RU" dirty="0"/>
              <a:t>Содержание контейнерных и специальных площадок </a:t>
            </a:r>
          </a:p>
        </p:txBody>
      </p:sp>
      <p:pic>
        <p:nvPicPr>
          <p:cNvPr id="9" name="Рисунок 8">
            <a:extLst>
              <a:ext uri="{FF2B5EF4-FFF2-40B4-BE49-F238E27FC236}">
                <a16:creationId xmlns:a16="http://schemas.microsoft.com/office/drawing/2014/main" id="{5C492C9D-E7B0-475E-9CD3-5EC5A8B80961}"/>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1000" b="98000" l="111" r="95000">
                        <a14:foregroundMark x1="25889" y1="12556" x2="25889" y2="12556"/>
                        <a14:foregroundMark x1="33333" y1="35000" x2="33333" y2="35000"/>
                        <a14:foregroundMark x1="46111" y1="68667" x2="54667" y2="71444"/>
                        <a14:foregroundMark x1="54667" y1="71444" x2="68444" y2="59333"/>
                        <a14:foregroundMark x1="68444" y1="59333" x2="77444" y2="44111"/>
                        <a14:foregroundMark x1="77444" y1="44111" x2="78111" y2="29778"/>
                        <a14:foregroundMark x1="78111" y1="29778" x2="71000" y2="20444"/>
                        <a14:foregroundMark x1="71000" y1="20444" x2="29778" y2="16667"/>
                        <a14:foregroundMark x1="29778" y1="16667" x2="18556" y2="19556"/>
                        <a14:foregroundMark x1="18556" y1="19556" x2="15778" y2="29000"/>
                        <a14:foregroundMark x1="15778" y1="29000" x2="17778" y2="48111"/>
                        <a14:foregroundMark x1="17778" y1="48111" x2="27778" y2="61000"/>
                        <a14:foregroundMark x1="27778" y1="61000" x2="45222" y2="67778"/>
                        <a14:foregroundMark x1="45222" y1="67778" x2="47444" y2="67778"/>
                        <a14:foregroundMark x1="12444" y1="30667" x2="6889" y2="58333"/>
                        <a14:foregroundMark x1="6889" y1="58333" x2="8000" y2="71333"/>
                        <a14:foregroundMark x1="8000" y1="71333" x2="15111" y2="83111"/>
                        <a14:foregroundMark x1="15111" y1="83111" x2="41667" y2="93222"/>
                        <a14:foregroundMark x1="41667" y1="93222" x2="52222" y2="93222"/>
                        <a14:foregroundMark x1="52222" y1="93222" x2="82556" y2="81444"/>
                        <a14:foregroundMark x1="82556" y1="81444" x2="89556" y2="73222"/>
                        <a14:foregroundMark x1="89556" y1="73222" x2="93556" y2="50667"/>
                        <a14:foregroundMark x1="93556" y1="50667" x2="91444" y2="36333"/>
                        <a14:foregroundMark x1="91444" y1="36333" x2="60667" y2="4667"/>
                        <a14:foregroundMark x1="60667" y1="4667" x2="47444" y2="2667"/>
                        <a14:foregroundMark x1="47444" y1="2667" x2="20889" y2="12222"/>
                        <a14:foregroundMark x1="20889" y1="12222" x2="11778" y2="19889"/>
                        <a14:foregroundMark x1="11778" y1="19889" x2="6444" y2="31111"/>
                        <a14:foregroundMark x1="6444" y1="31111" x2="5111" y2="40889"/>
                        <a14:foregroundMark x1="5111" y1="40889" x2="7556" y2="48778"/>
                        <a14:foregroundMark x1="31444" y1="5556" x2="40222" y2="13778"/>
                        <a14:foregroundMark x1="40222" y1="13778" x2="70111" y2="16444"/>
                        <a14:foregroundMark x1="70111" y1="16444" x2="72556" y2="7222"/>
                        <a14:foregroundMark x1="72556" y1="7222" x2="33000" y2="6111"/>
                        <a14:foregroundMark x1="85444" y1="25444" x2="86778" y2="49667"/>
                        <a14:foregroundMark x1="86778" y1="49667" x2="91889" y2="62667"/>
                        <a14:foregroundMark x1="91889" y1="62667" x2="96778" y2="53667"/>
                        <a14:foregroundMark x1="96778" y1="53667" x2="92889" y2="23667"/>
                        <a14:foregroundMark x1="92889" y1="23667" x2="86889" y2="13556"/>
                        <a14:foregroundMark x1="86889" y1="13556" x2="69667" y2="5222"/>
                        <a14:foregroundMark x1="69667" y1="5222" x2="67333" y2="15222"/>
                        <a14:foregroundMark x1="67333" y1="15222" x2="67778" y2="24556"/>
                        <a14:foregroundMark x1="67778" y1="24556" x2="76556" y2="30889"/>
                        <a14:foregroundMark x1="76556" y1="30889" x2="85111" y2="48333"/>
                        <a14:foregroundMark x1="85111" y1="48333" x2="87222" y2="58000"/>
                        <a14:foregroundMark x1="87222" y1="58000" x2="82778" y2="71778"/>
                        <a14:foregroundMark x1="82778" y1="71778" x2="53889" y2="75333"/>
                        <a14:foregroundMark x1="53889" y1="75333" x2="40000" y2="70111"/>
                        <a14:foregroundMark x1="40000" y1="70111" x2="30111" y2="62778"/>
                        <a14:foregroundMark x1="30111" y1="62778" x2="26222" y2="48556"/>
                        <a14:foregroundMark x1="26222" y1="48556" x2="28778" y2="39889"/>
                        <a14:foregroundMark x1="28778" y1="39889" x2="44778" y2="29000"/>
                        <a14:foregroundMark x1="44778" y1="29000" x2="61778" y2="24444"/>
                        <a14:foregroundMark x1="61778" y1="24444" x2="69444" y2="38667"/>
                        <a14:foregroundMark x1="69444" y1="38667" x2="68889" y2="51333"/>
                        <a14:foregroundMark x1="68889" y1="51333" x2="64889" y2="61556"/>
                        <a14:foregroundMark x1="64889" y1="61556" x2="47556" y2="68222"/>
                        <a14:foregroundMark x1="47556" y1="68222" x2="38222" y2="67444"/>
                        <a14:foregroundMark x1="38222" y1="67444" x2="36444" y2="47778"/>
                        <a14:foregroundMark x1="36444" y1="47778" x2="44444" y2="38556"/>
                        <a14:foregroundMark x1="44444" y1="38556" x2="54889" y2="49000"/>
                        <a14:foregroundMark x1="54889" y1="49000" x2="55333" y2="60889"/>
                        <a14:foregroundMark x1="55333" y1="60889" x2="48333" y2="50333"/>
                        <a14:foregroundMark x1="48333" y1="50333" x2="48333" y2="49111"/>
                        <a14:foregroundMark x1="31111" y1="26333" x2="21000" y2="42000"/>
                        <a14:foregroundMark x1="21000" y1="42000" x2="34667" y2="39556"/>
                        <a14:foregroundMark x1="34667" y1="39556" x2="39444" y2="31000"/>
                        <a14:foregroundMark x1="39444" y1="31000" x2="34111" y2="23222"/>
                        <a14:foregroundMark x1="34111" y1="23222" x2="24556" y2="27222"/>
                        <a14:foregroundMark x1="24556" y1="27222" x2="23111" y2="30111"/>
                        <a14:foregroundMark x1="56000" y1="31333" x2="56778" y2="58667"/>
                        <a14:foregroundMark x1="56778" y1="58667" x2="67556" y2="63333"/>
                        <a14:foregroundMark x1="67556" y1="63333" x2="73889" y2="53889"/>
                        <a14:foregroundMark x1="73889" y1="53889" x2="75556" y2="40444"/>
                        <a14:foregroundMark x1="75556" y1="40444" x2="73778" y2="28889"/>
                        <a14:foregroundMark x1="73778" y1="28889" x2="64111" y2="30889"/>
                        <a14:foregroundMark x1="64111" y1="30889" x2="63667" y2="31556"/>
                        <a14:foregroundMark x1="67000" y1="51889" x2="63778" y2="66333"/>
                        <a14:foregroundMark x1="63778" y1="66333" x2="67000" y2="74889"/>
                        <a14:foregroundMark x1="67000" y1="74889" x2="79444" y2="73000"/>
                        <a14:foregroundMark x1="79444" y1="73000" x2="83333" y2="60667"/>
                        <a14:foregroundMark x1="83333" y1="60667" x2="74778" y2="54444"/>
                        <a14:foregroundMark x1="74778" y1="54444" x2="41000" y2="59556"/>
                        <a14:foregroundMark x1="16444" y1="55556" x2="24333" y2="78444"/>
                        <a14:foregroundMark x1="24333" y1="78444" x2="32778" y2="89889"/>
                        <a14:foregroundMark x1="32778" y1="89889" x2="53000" y2="95778"/>
                        <a14:foregroundMark x1="53000" y1="95778" x2="69000" y2="91889"/>
                        <a14:foregroundMark x1="69000" y1="91889" x2="70556" y2="76333"/>
                        <a14:foregroundMark x1="70556" y1="76333" x2="63000" y2="63667"/>
                        <a14:foregroundMark x1="63000" y1="63667" x2="55333" y2="57333"/>
                        <a14:foregroundMark x1="55333" y1="57333" x2="29111" y2="52000"/>
                        <a14:foregroundMark x1="29111" y1="52000" x2="23111" y2="51889"/>
                        <a14:foregroundMark x1="89111" y1="31889" x2="96111" y2="56778"/>
                        <a14:foregroundMark x1="96111" y1="56778" x2="99444" y2="40889"/>
                        <a14:foregroundMark x1="99444" y1="40889" x2="96556" y2="26778"/>
                        <a14:foregroundMark x1="96556" y1="26778" x2="90111" y2="36667"/>
                        <a14:foregroundMark x1="90111" y1="36667" x2="90667" y2="38667"/>
                        <a14:foregroundMark x1="39111" y1="3333" x2="44222" y2="11000"/>
                        <a14:foregroundMark x1="44222" y1="11000" x2="58111" y2="11333"/>
                        <a14:foregroundMark x1="58111" y1="11333" x2="65333" y2="6667"/>
                        <a14:foregroundMark x1="65333" y1="6667" x2="47667" y2="1222"/>
                        <a14:foregroundMark x1="47667" y1="1222" x2="44333" y2="2778"/>
                        <a14:foregroundMark x1="71667" y1="9556" x2="82333" y2="41889"/>
                        <a14:foregroundMark x1="82333" y1="41889" x2="94111" y2="64000"/>
                        <a14:foregroundMark x1="94111" y1="64000" x2="98667" y2="53111"/>
                        <a14:foregroundMark x1="98667" y1="53111" x2="98667" y2="44222"/>
                        <a14:foregroundMark x1="98667" y1="44222" x2="95111" y2="36111"/>
                        <a14:foregroundMark x1="95111" y1="36111" x2="90333" y2="31556"/>
                        <a14:foregroundMark x1="20111" y1="56778" x2="24556" y2="66556"/>
                        <a14:foregroundMark x1="24556" y1="66556" x2="35000" y2="78000"/>
                        <a14:foregroundMark x1="35000" y1="78000" x2="54333" y2="82556"/>
                        <a14:foregroundMark x1="54333" y1="82556" x2="66556" y2="80333"/>
                        <a14:foregroundMark x1="66556" y1="80333" x2="66778" y2="67667"/>
                        <a14:foregroundMark x1="66778" y1="67667" x2="61778" y2="60667"/>
                        <a14:foregroundMark x1="61778" y1="60667" x2="45333" y2="51111"/>
                        <a14:foregroundMark x1="45333" y1="51111" x2="21333" y2="49556"/>
                        <a14:foregroundMark x1="21333" y1="49556" x2="16111" y2="56444"/>
                        <a14:foregroundMark x1="16111" y1="56444" x2="16889" y2="66000"/>
                        <a14:foregroundMark x1="16889" y1="66000" x2="21000" y2="66222"/>
                        <a14:foregroundMark x1="57222" y1="37111" x2="58778" y2="68556"/>
                        <a14:foregroundMark x1="58778" y1="68556" x2="65222" y2="75778"/>
                        <a14:foregroundMark x1="65222" y1="75778" x2="74667" y2="77444"/>
                        <a14:foregroundMark x1="74667" y1="77444" x2="83667" y2="75333"/>
                        <a14:foregroundMark x1="83667" y1="75333" x2="88222" y2="64889"/>
                        <a14:foregroundMark x1="88222" y1="64889" x2="84111" y2="44889"/>
                        <a14:foregroundMark x1="84111" y1="44889" x2="77111" y2="38444"/>
                        <a14:foregroundMark x1="77111" y1="38444" x2="65667" y2="36778"/>
                        <a14:foregroundMark x1="65667" y1="36778" x2="57556" y2="38333"/>
                        <a14:foregroundMark x1="67333" y1="60444" x2="67333" y2="70111"/>
                        <a14:foregroundMark x1="67333" y1="70111" x2="79333" y2="70222"/>
                        <a14:foregroundMark x1="79333" y1="70222" x2="85444" y2="63667"/>
                        <a14:foregroundMark x1="85444" y1="63667" x2="78889" y2="54556"/>
                        <a14:foregroundMark x1="78889" y1="54556" x2="70111" y2="55444"/>
                        <a14:foregroundMark x1="70111" y1="55444" x2="66667" y2="63222"/>
                        <a14:foregroundMark x1="33556" y1="93222" x2="68333" y2="98000"/>
                        <a14:foregroundMark x1="68090" y1="96889" x2="66222" y2="88333"/>
                        <a14:foregroundMark x1="68333" y1="98000" x2="68090" y2="96889"/>
                        <a14:foregroundMark x1="66222" y1="88333" x2="35889" y2="87778"/>
                        <a14:foregroundMark x1="35889" y1="87778" x2="30556" y2="89889"/>
                        <a14:foregroundMark x1="15778" y1="72111" x2="30333" y2="83667"/>
                        <a14:foregroundMark x1="30333" y1="83667" x2="51556" y2="88556"/>
                        <a14:foregroundMark x1="51556" y1="88556" x2="60222" y2="84778"/>
                        <a14:foregroundMark x1="60222" y1="84778" x2="58222" y2="74667"/>
                        <a14:foregroundMark x1="58222" y1="74667" x2="36444" y2="68444"/>
                        <a14:foregroundMark x1="36444" y1="68444" x2="49778" y2="58889"/>
                        <a14:foregroundMark x1="49778" y1="58889" x2="53556" y2="58556"/>
                        <a14:foregroundMark x1="6333" y1="38667" x2="444" y2="47889"/>
                        <a14:foregroundMark x1="444" y1="47889" x2="1667" y2="59667"/>
                        <a14:foregroundMark x1="1667" y1="59667" x2="4778" y2="48889"/>
                        <a14:foregroundMark x1="4778" y1="48889" x2="889" y2="39111"/>
                        <a14:foregroundMark x1="889" y1="39111" x2="111" y2="39000"/>
                        <a14:backgroundMark x1="67000" y1="96889" x2="67000" y2="96889"/>
                      </a14:backgroundRemoval>
                    </a14:imgEffect>
                  </a14:imgLayer>
                </a14:imgProps>
              </a:ext>
              <a:ext uri="{28A0092B-C50C-407E-A947-70E740481C1C}">
                <a14:useLocalDpi xmlns:a14="http://schemas.microsoft.com/office/drawing/2010/main" val="0"/>
              </a:ext>
            </a:extLst>
          </a:blip>
          <a:stretch>
            <a:fillRect/>
          </a:stretch>
        </p:blipFill>
        <p:spPr>
          <a:xfrm>
            <a:off x="669353" y="1687683"/>
            <a:ext cx="893400" cy="893400"/>
          </a:xfrm>
          <a:prstGeom prst="rect">
            <a:avLst/>
          </a:prstGeom>
        </p:spPr>
      </p:pic>
      <p:grpSp>
        <p:nvGrpSpPr>
          <p:cNvPr id="62" name="Группа 61">
            <a:extLst>
              <a:ext uri="{FF2B5EF4-FFF2-40B4-BE49-F238E27FC236}">
                <a16:creationId xmlns:a16="http://schemas.microsoft.com/office/drawing/2014/main" id="{C8D0AEB7-87FB-4174-83C3-CD858583C860}"/>
              </a:ext>
            </a:extLst>
          </p:cNvPr>
          <p:cNvGrpSpPr/>
          <p:nvPr/>
        </p:nvGrpSpPr>
        <p:grpSpPr>
          <a:xfrm>
            <a:off x="5316833" y="1707830"/>
            <a:ext cx="1894785" cy="875463"/>
            <a:chOff x="648602" y="1791305"/>
            <a:chExt cx="1894785" cy="875463"/>
          </a:xfrm>
        </p:grpSpPr>
        <p:pic>
          <p:nvPicPr>
            <p:cNvPr id="13" name="Рисунок 12">
              <a:extLst>
                <a:ext uri="{FF2B5EF4-FFF2-40B4-BE49-F238E27FC236}">
                  <a16:creationId xmlns:a16="http://schemas.microsoft.com/office/drawing/2014/main" id="{81C83435-9EB7-437D-AA2B-5C4B8EF4A19E}"/>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8602" y="1791305"/>
              <a:ext cx="875463" cy="875463"/>
            </a:xfrm>
            <a:prstGeom prst="rect">
              <a:avLst/>
            </a:prstGeom>
          </p:spPr>
        </p:pic>
        <p:grpSp>
          <p:nvGrpSpPr>
            <p:cNvPr id="49" name="Группа 48">
              <a:extLst>
                <a:ext uri="{FF2B5EF4-FFF2-40B4-BE49-F238E27FC236}">
                  <a16:creationId xmlns:a16="http://schemas.microsoft.com/office/drawing/2014/main" id="{6B68F21D-62C3-4514-A1C2-384B43F43417}"/>
                </a:ext>
              </a:extLst>
            </p:cNvPr>
            <p:cNvGrpSpPr/>
            <p:nvPr/>
          </p:nvGrpSpPr>
          <p:grpSpPr>
            <a:xfrm>
              <a:off x="1599444" y="1995662"/>
              <a:ext cx="943943" cy="466747"/>
              <a:chOff x="648602" y="3372272"/>
              <a:chExt cx="943943" cy="466747"/>
            </a:xfrm>
          </p:grpSpPr>
          <p:pic>
            <p:nvPicPr>
              <p:cNvPr id="47" name="Объект 4">
                <a:extLst>
                  <a:ext uri="{FF2B5EF4-FFF2-40B4-BE49-F238E27FC236}">
                    <a16:creationId xmlns:a16="http://schemas.microsoft.com/office/drawing/2014/main" id="{75815FCD-2BE4-456C-AE0C-5E2E4B43E063}"/>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8602" y="3372272"/>
                <a:ext cx="466747" cy="466747"/>
              </a:xfrm>
              <a:prstGeom prst="rect">
                <a:avLst/>
              </a:prstGeom>
            </p:spPr>
          </p:pic>
          <p:pic>
            <p:nvPicPr>
              <p:cNvPr id="48" name="Объект 4">
                <a:extLst>
                  <a:ext uri="{FF2B5EF4-FFF2-40B4-BE49-F238E27FC236}">
                    <a16:creationId xmlns:a16="http://schemas.microsoft.com/office/drawing/2014/main" id="{2FFD0A1E-011A-4286-AC95-1AFAF3415224}"/>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25798" y="3372272"/>
                <a:ext cx="466747" cy="466747"/>
              </a:xfrm>
              <a:prstGeom prst="rect">
                <a:avLst/>
              </a:prstGeom>
            </p:spPr>
          </p:pic>
        </p:grpSp>
      </p:grpSp>
      <p:grpSp>
        <p:nvGrpSpPr>
          <p:cNvPr id="53" name="Группа 52">
            <a:extLst>
              <a:ext uri="{FF2B5EF4-FFF2-40B4-BE49-F238E27FC236}">
                <a16:creationId xmlns:a16="http://schemas.microsoft.com/office/drawing/2014/main" id="{F8E87E2A-666D-4932-BB9C-D5C94B769383}"/>
              </a:ext>
            </a:extLst>
          </p:cNvPr>
          <p:cNvGrpSpPr/>
          <p:nvPr/>
        </p:nvGrpSpPr>
        <p:grpSpPr>
          <a:xfrm>
            <a:off x="1607695" y="1995660"/>
            <a:ext cx="943943" cy="466747"/>
            <a:chOff x="648602" y="3372272"/>
            <a:chExt cx="943943" cy="466747"/>
          </a:xfrm>
        </p:grpSpPr>
        <p:pic>
          <p:nvPicPr>
            <p:cNvPr id="54" name="Объект 4">
              <a:extLst>
                <a:ext uri="{FF2B5EF4-FFF2-40B4-BE49-F238E27FC236}">
                  <a16:creationId xmlns:a16="http://schemas.microsoft.com/office/drawing/2014/main" id="{C09DB5D0-4AD0-413A-8B54-9690EB4620F3}"/>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8602" y="3372272"/>
              <a:ext cx="466747" cy="466747"/>
            </a:xfrm>
            <a:prstGeom prst="rect">
              <a:avLst/>
            </a:prstGeom>
          </p:spPr>
        </p:pic>
        <p:pic>
          <p:nvPicPr>
            <p:cNvPr id="55" name="Объект 4">
              <a:extLst>
                <a:ext uri="{FF2B5EF4-FFF2-40B4-BE49-F238E27FC236}">
                  <a16:creationId xmlns:a16="http://schemas.microsoft.com/office/drawing/2014/main" id="{F61E9365-DF96-40C4-9A7F-B06CC60D5216}"/>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5798" y="3372272"/>
              <a:ext cx="466747" cy="466747"/>
            </a:xfrm>
            <a:prstGeom prst="rect">
              <a:avLst/>
            </a:prstGeom>
          </p:spPr>
        </p:pic>
      </p:grpSp>
      <p:sp>
        <p:nvSpPr>
          <p:cNvPr id="56" name="Прямоугольник 55">
            <a:extLst>
              <a:ext uri="{FF2B5EF4-FFF2-40B4-BE49-F238E27FC236}">
                <a16:creationId xmlns:a16="http://schemas.microsoft.com/office/drawing/2014/main" id="{0E220A4B-2668-4D80-A85F-0AA906A7F099}"/>
              </a:ext>
            </a:extLst>
          </p:cNvPr>
          <p:cNvSpPr/>
          <p:nvPr/>
        </p:nvSpPr>
        <p:spPr>
          <a:xfrm>
            <a:off x="572277" y="2534399"/>
            <a:ext cx="1906107" cy="2462213"/>
          </a:xfrm>
          <a:prstGeom prst="rect">
            <a:avLst/>
          </a:prstGeom>
        </p:spPr>
        <p:txBody>
          <a:bodyPr wrap="square">
            <a:spAutoFit/>
          </a:bodyPr>
          <a:lstStyle/>
          <a:p>
            <a:r>
              <a:rPr lang="ru-RU" sz="1400" dirty="0"/>
              <a:t>Содержание контейнерных и</a:t>
            </a:r>
            <a:br>
              <a:rPr lang="ru-RU" sz="1400" dirty="0"/>
            </a:br>
            <a:r>
              <a:rPr lang="ru-RU" sz="1400" dirty="0"/>
              <a:t>специальных площадок закреплено</a:t>
            </a:r>
            <a:br>
              <a:rPr lang="ru-RU" sz="1400" dirty="0"/>
            </a:br>
            <a:r>
              <a:rPr lang="ru-RU" sz="1400" dirty="0"/>
              <a:t>за владельцами, либо ответственными </a:t>
            </a:r>
            <a:br>
              <a:rPr lang="ru-RU" sz="1400" dirty="0"/>
            </a:br>
            <a:r>
              <a:rPr lang="ru-RU" sz="1400" dirty="0"/>
              <a:t>лицами за содержание контейнерных </a:t>
            </a:r>
            <a:br>
              <a:rPr lang="ru-RU" sz="1400" dirty="0"/>
            </a:br>
            <a:r>
              <a:rPr lang="ru-RU" sz="1400" dirty="0"/>
              <a:t>и специальных площадок</a:t>
            </a:r>
          </a:p>
        </p:txBody>
      </p:sp>
      <p:pic>
        <p:nvPicPr>
          <p:cNvPr id="61" name="Рисунок 60">
            <a:extLst>
              <a:ext uri="{FF2B5EF4-FFF2-40B4-BE49-F238E27FC236}">
                <a16:creationId xmlns:a16="http://schemas.microsoft.com/office/drawing/2014/main" id="{2A45A9F3-3FDD-4972-A537-ADB80BCDD7A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813" b="97188" l="4375" r="97813">
                        <a14:foregroundMark x1="8438" y1="33750" x2="6250" y2="53438"/>
                        <a14:foregroundMark x1="6250" y1="53438" x2="20313" y2="62500"/>
                        <a14:foregroundMark x1="36782" y1="37568" x2="37074" y2="37126"/>
                        <a14:foregroundMark x1="26093" y1="53750" x2="27201" y2="52072"/>
                        <a14:foregroundMark x1="20313" y1="62500" x2="25935" y2="53989"/>
                        <a14:foregroundMark x1="50002" y1="27564" x2="65938" y2="25625"/>
                        <a14:foregroundMark x1="65938" y1="25625" x2="78750" y2="40625"/>
                        <a14:foregroundMark x1="78750" y1="40625" x2="78438" y2="57813"/>
                        <a14:foregroundMark x1="78438" y1="57813" x2="94688" y2="60313"/>
                        <a14:foregroundMark x1="94688" y1="60313" x2="85938" y2="19063"/>
                        <a14:foregroundMark x1="85938" y1="19063" x2="73125" y2="9688"/>
                        <a14:foregroundMark x1="73125" y1="9688" x2="56563" y2="4688"/>
                        <a14:foregroundMark x1="56563" y1="4688" x2="38438" y2="4688"/>
                        <a14:foregroundMark x1="38438" y1="4688" x2="21250" y2="13125"/>
                        <a14:foregroundMark x1="21250" y1="13125" x2="9375" y2="28438"/>
                        <a14:foregroundMark x1="9375" y1="28438" x2="4375" y2="45938"/>
                        <a14:foregroundMark x1="4375" y1="45938" x2="4375" y2="47500"/>
                        <a14:foregroundMark x1="16563" y1="82500" x2="37188" y2="94375"/>
                        <a14:foregroundMark x1="37188" y1="94375" x2="63750" y2="97813"/>
                        <a14:foregroundMark x1="63750" y1="97813" x2="86875" y2="89375"/>
                        <a14:foregroundMark x1="86875" y1="89375" x2="91250" y2="74063"/>
                        <a14:foregroundMark x1="91250" y1="74063" x2="44063" y2="72188"/>
                        <a14:foregroundMark x1="44063" y1="72188" x2="10938" y2="77188"/>
                        <a14:foregroundMark x1="10938" y1="77188" x2="22500" y2="82813"/>
                        <a14:foregroundMark x1="42429" y1="41464" x2="41563" y2="59375"/>
                        <a14:foregroundMark x1="57152" y1="64025" x2="59375" y2="64688"/>
                        <a14:foregroundMark x1="55184" y1="63438" x2="57095" y2="64008"/>
                        <a14:foregroundMark x1="41563" y1="59375" x2="55184" y2="63438"/>
                        <a14:foregroundMark x1="63339" y1="48339" x2="63464" y2="47824"/>
                        <a14:foregroundMark x1="59678" y1="63438" x2="61805" y2="54664"/>
                        <a14:foregroundMark x1="59375" y1="64688" x2="59678" y2="63438"/>
                        <a14:foregroundMark x1="52673" y1="35081" x2="52043" y2="34597"/>
                        <a14:foregroundMark x1="48408" y1="37194" x2="39688" y2="49063"/>
                        <a14:foregroundMark x1="39688" y1="49063" x2="39688" y2="49688"/>
                        <a14:foregroundMark x1="27187" y1="82813" x2="53438" y2="92813"/>
                        <a14:foregroundMark x1="53438" y1="92813" x2="75938" y2="86875"/>
                        <a14:foregroundMark x1="75938" y1="86875" x2="54063" y2="75625"/>
                        <a14:foregroundMark x1="54063" y1="75625" x2="22188" y2="75313"/>
                        <a14:foregroundMark x1="22188" y1="75313" x2="37500" y2="90000"/>
                        <a14:foregroundMark x1="37500" y1="90000" x2="54063" y2="88750"/>
                        <a14:foregroundMark x1="54063" y1="88750" x2="38750" y2="96250"/>
                        <a14:foregroundMark x1="38750" y1="96250" x2="41563" y2="78750"/>
                        <a14:foregroundMark x1="41563" y1="78750" x2="60000" y2="83438"/>
                        <a14:foregroundMark x1="60000" y1="83438" x2="49688" y2="95625"/>
                        <a14:foregroundMark x1="49688" y1="95625" x2="97813" y2="73750"/>
                        <a14:foregroundMark x1="97813" y1="73750" x2="83750" y2="85000"/>
                        <a14:foregroundMark x1="83750" y1="85000" x2="73125" y2="87500"/>
                        <a14:foregroundMark x1="33750" y1="94063" x2="58438" y2="98750"/>
                        <a14:foregroundMark x1="58438" y1="98750" x2="75313" y2="95000"/>
                        <a14:foregroundMark x1="75313" y1="95000" x2="55937" y2="90000"/>
                        <a14:foregroundMark x1="55937" y1="90000" x2="36875" y2="97188"/>
                        <a14:foregroundMark x1="36875" y1="97188" x2="28750" y2="95313"/>
                        <a14:foregroundMark x1="32188" y1="6563" x2="51563" y2="7500"/>
                        <a14:foregroundMark x1="51563" y1="7500" x2="35313" y2="2813"/>
                        <a14:foregroundMark x1="35313" y1="2813" x2="30625" y2="5000"/>
                        <a14:backgroundMark x1="50938" y1="36563" x2="50938" y2="36563"/>
                        <a14:backgroundMark x1="62187" y1="46563" x2="62187" y2="46563"/>
                        <a14:backgroundMark x1="56875" y1="63438" x2="56875" y2="63438"/>
                        <a14:backgroundMark x1="57188" y1="63750" x2="63125" y2="47813"/>
                        <a14:backgroundMark x1="63125" y1="47813" x2="52812" y2="35000"/>
                        <a14:backgroundMark x1="52812" y1="35000" x2="61875" y2="48750"/>
                        <a14:backgroundMark x1="61875" y1="48750" x2="63125" y2="54375"/>
                        <a14:backgroundMark x1="51250" y1="28750" x2="38125" y2="38125"/>
                        <a14:backgroundMark x1="38125" y1="38125" x2="31250" y2="53750"/>
                        <a14:backgroundMark x1="31250" y1="53750" x2="31250" y2="54375"/>
                      </a14:backgroundRemoval>
                    </a14:imgEffect>
                  </a14:imgLayer>
                </a14:imgProps>
              </a:ext>
              <a:ext uri="{28A0092B-C50C-407E-A947-70E740481C1C}">
                <a14:useLocalDpi xmlns:a14="http://schemas.microsoft.com/office/drawing/2010/main" val="0"/>
              </a:ext>
            </a:extLst>
          </a:blip>
          <a:stretch>
            <a:fillRect/>
          </a:stretch>
        </p:blipFill>
        <p:spPr>
          <a:xfrm>
            <a:off x="1831823" y="5259174"/>
            <a:ext cx="787651" cy="787651"/>
          </a:xfrm>
          <a:prstGeom prst="rect">
            <a:avLst/>
          </a:prstGeom>
        </p:spPr>
      </p:pic>
      <p:sp>
        <p:nvSpPr>
          <p:cNvPr id="63" name="Прямоугольник 62">
            <a:extLst>
              <a:ext uri="{FF2B5EF4-FFF2-40B4-BE49-F238E27FC236}">
                <a16:creationId xmlns:a16="http://schemas.microsoft.com/office/drawing/2014/main" id="{15F25E2F-2F47-4821-99C9-1EE1AF96EBF4}"/>
              </a:ext>
            </a:extLst>
          </p:cNvPr>
          <p:cNvSpPr/>
          <p:nvPr/>
        </p:nvSpPr>
        <p:spPr>
          <a:xfrm>
            <a:off x="3112172" y="4811946"/>
            <a:ext cx="4773059" cy="1569660"/>
          </a:xfrm>
          <a:prstGeom prst="rect">
            <a:avLst/>
          </a:prstGeom>
        </p:spPr>
        <p:txBody>
          <a:bodyPr wrap="square">
            <a:spAutoFit/>
          </a:bodyPr>
          <a:lstStyle/>
          <a:p>
            <a:r>
              <a:rPr lang="ru-RU" sz="1200" dirty="0"/>
              <a:t>Бремя создания, организации и содержания мест накопления и сбора ТКО, в том числе контейнерных площадок, специальных площадок для складирования крупногабаритных отходов и территорий, прилегающих к месту погрузки твердых коммунальных отходов, обеспечивающих обращение с твердыми коммунальными отходами, крупногабаритными отходами членов садоводческих и (или) огороднических некоммерческих товариществ, лежит на данных некоммерческих товариществах.</a:t>
            </a:r>
          </a:p>
        </p:txBody>
      </p:sp>
      <p:grpSp>
        <p:nvGrpSpPr>
          <p:cNvPr id="64" name="Группа 63">
            <a:extLst>
              <a:ext uri="{FF2B5EF4-FFF2-40B4-BE49-F238E27FC236}">
                <a16:creationId xmlns:a16="http://schemas.microsoft.com/office/drawing/2014/main" id="{C88BD433-4489-43F3-B454-D95233B96B2E}"/>
              </a:ext>
            </a:extLst>
          </p:cNvPr>
          <p:cNvGrpSpPr/>
          <p:nvPr/>
        </p:nvGrpSpPr>
        <p:grpSpPr>
          <a:xfrm>
            <a:off x="2609742" y="5202084"/>
            <a:ext cx="476479" cy="922564"/>
            <a:chOff x="677702" y="2921470"/>
            <a:chExt cx="476479" cy="922564"/>
          </a:xfrm>
        </p:grpSpPr>
        <p:pic>
          <p:nvPicPr>
            <p:cNvPr id="65" name="Объект 4">
              <a:extLst>
                <a:ext uri="{FF2B5EF4-FFF2-40B4-BE49-F238E27FC236}">
                  <a16:creationId xmlns:a16="http://schemas.microsoft.com/office/drawing/2014/main" id="{2355AC4B-4263-46AE-8FB0-4DE2FD67E066}"/>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87434" y="2921470"/>
              <a:ext cx="466747" cy="466747"/>
            </a:xfrm>
            <a:prstGeom prst="rect">
              <a:avLst/>
            </a:prstGeom>
          </p:spPr>
        </p:pic>
        <p:pic>
          <p:nvPicPr>
            <p:cNvPr id="66" name="Объект 4">
              <a:extLst>
                <a:ext uri="{FF2B5EF4-FFF2-40B4-BE49-F238E27FC236}">
                  <a16:creationId xmlns:a16="http://schemas.microsoft.com/office/drawing/2014/main" id="{14FFB7E3-FDDF-406A-B1E1-4D9167252120}"/>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77702" y="3377287"/>
              <a:ext cx="466747" cy="466747"/>
            </a:xfrm>
            <a:prstGeom prst="rect">
              <a:avLst/>
            </a:prstGeom>
          </p:spPr>
        </p:pic>
      </p:grpSp>
      <p:sp>
        <p:nvSpPr>
          <p:cNvPr id="68" name="Прямоугольник 67">
            <a:extLst>
              <a:ext uri="{FF2B5EF4-FFF2-40B4-BE49-F238E27FC236}">
                <a16:creationId xmlns:a16="http://schemas.microsoft.com/office/drawing/2014/main" id="{496E069B-B345-47A9-B239-1EFA17BB717C}"/>
              </a:ext>
            </a:extLst>
          </p:cNvPr>
          <p:cNvSpPr/>
          <p:nvPr/>
        </p:nvSpPr>
        <p:spPr>
          <a:xfrm>
            <a:off x="3333541" y="3013501"/>
            <a:ext cx="5524917" cy="830997"/>
          </a:xfrm>
          <a:prstGeom prst="rect">
            <a:avLst/>
          </a:prstGeom>
        </p:spPr>
        <p:txBody>
          <a:bodyPr wrap="square">
            <a:spAutoFit/>
          </a:bodyPr>
          <a:lstStyle/>
          <a:p>
            <a:r>
              <a:rPr lang="ru-RU" sz="1200" dirty="0"/>
              <a:t> Создание, организация и содержание мест накопления и сбора твердых коммунальных отходов, за исключением площадок МКД, площадок имеющих собственников, относится к полномочиям органов местного самоуправления городских поселений, городских округов и муниципальных районов.</a:t>
            </a:r>
          </a:p>
        </p:txBody>
      </p:sp>
    </p:spTree>
    <p:extLst>
      <p:ext uri="{BB962C8B-B14F-4D97-AF65-F5344CB8AC3E}">
        <p14:creationId xmlns:p14="http://schemas.microsoft.com/office/powerpoint/2010/main" val="3894100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7977A1-5F4F-407B-B4BD-A3429F5EC187}"/>
              </a:ext>
            </a:extLst>
          </p:cNvPr>
          <p:cNvSpPr>
            <a:spLocks noGrp="1"/>
          </p:cNvSpPr>
          <p:nvPr>
            <p:ph type="title"/>
          </p:nvPr>
        </p:nvSpPr>
        <p:spPr>
          <a:xfrm>
            <a:off x="838200" y="365126"/>
            <a:ext cx="10515600" cy="1080150"/>
          </a:xfrm>
        </p:spPr>
        <p:txBody>
          <a:bodyPr>
            <a:normAutofit fontScale="90000"/>
          </a:bodyPr>
          <a:lstStyle/>
          <a:p>
            <a:r>
              <a:rPr lang="ru-RU" dirty="0"/>
              <a:t>Содержание контейнерных и специальных площадок </a:t>
            </a:r>
          </a:p>
        </p:txBody>
      </p:sp>
      <p:sp>
        <p:nvSpPr>
          <p:cNvPr id="3" name="Объект 2">
            <a:extLst>
              <a:ext uri="{FF2B5EF4-FFF2-40B4-BE49-F238E27FC236}">
                <a16:creationId xmlns:a16="http://schemas.microsoft.com/office/drawing/2014/main" id="{12930478-26D2-4233-9459-70F55AD5AE4C}"/>
              </a:ext>
            </a:extLst>
          </p:cNvPr>
          <p:cNvSpPr>
            <a:spLocks noGrp="1"/>
          </p:cNvSpPr>
          <p:nvPr>
            <p:ph idx="1"/>
          </p:nvPr>
        </p:nvSpPr>
        <p:spPr>
          <a:xfrm>
            <a:off x="1075683" y="2486795"/>
            <a:ext cx="4219716" cy="4108580"/>
          </a:xfrm>
        </p:spPr>
        <p:txBody>
          <a:bodyPr>
            <a:normAutofit fontScale="77500" lnSpcReduction="20000"/>
          </a:bodyPr>
          <a:lstStyle/>
          <a:p>
            <a:pPr marL="0" indent="0">
              <a:buNone/>
            </a:pPr>
            <a:r>
              <a:rPr lang="ru-RU" sz="2600" dirty="0"/>
              <a:t>дезинсекцию</a:t>
            </a:r>
          </a:p>
          <a:p>
            <a:pPr marL="0" indent="0">
              <a:buNone/>
            </a:pPr>
            <a:endParaRPr lang="ru-RU" sz="2600" dirty="0"/>
          </a:p>
          <a:p>
            <a:pPr marL="0" indent="0">
              <a:buNone/>
            </a:pPr>
            <a:r>
              <a:rPr lang="ru-RU" sz="2600" dirty="0"/>
              <a:t>дератизацию</a:t>
            </a:r>
          </a:p>
          <a:p>
            <a:pPr marL="0" indent="0">
              <a:buNone/>
            </a:pPr>
            <a:endParaRPr lang="ru-RU" sz="2600" dirty="0"/>
          </a:p>
          <a:p>
            <a:pPr marL="0" indent="0">
              <a:buNone/>
            </a:pPr>
            <a:r>
              <a:rPr lang="ru-RU" sz="2600" dirty="0"/>
              <a:t>промывку и дезинфекцию контейнеров</a:t>
            </a:r>
          </a:p>
          <a:p>
            <a:pPr marL="0" indent="0">
              <a:buNone/>
            </a:pPr>
            <a:endParaRPr lang="ru-RU" sz="2600" dirty="0"/>
          </a:p>
          <a:p>
            <a:pPr marL="0" indent="0">
              <a:buNone/>
            </a:pPr>
            <a:r>
              <a:rPr lang="ru-RU" sz="2600" dirty="0"/>
              <a:t>ежедневную уборку площадки и прилегающей к ней территории от снега, льда и отходов</a:t>
            </a:r>
          </a:p>
          <a:p>
            <a:pPr marL="0" indent="0">
              <a:buNone/>
            </a:pPr>
            <a:endParaRPr lang="ru-RU" sz="2600" dirty="0"/>
          </a:p>
          <a:p>
            <a:pPr marL="0" indent="0">
              <a:buNone/>
            </a:pPr>
            <a:r>
              <a:rPr lang="ru-RU" sz="2600" dirty="0"/>
              <a:t>мусоросборники должны быть закрыты, находиться в исправном состоянии</a:t>
            </a:r>
          </a:p>
          <a:p>
            <a:endParaRPr lang="ru-RU" dirty="0"/>
          </a:p>
        </p:txBody>
      </p:sp>
      <p:pic>
        <p:nvPicPr>
          <p:cNvPr id="6" name="Рисунок 5">
            <a:extLst>
              <a:ext uri="{FF2B5EF4-FFF2-40B4-BE49-F238E27FC236}">
                <a16:creationId xmlns:a16="http://schemas.microsoft.com/office/drawing/2014/main" id="{34386FB5-F469-43BE-931A-C573CAC9773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1136" y1="33559" x2="21136" y2="33559"/>
                      </a14:backgroundRemoval>
                    </a14:imgEffect>
                  </a14:imgLayer>
                </a14:imgProps>
              </a:ext>
              <a:ext uri="{28A0092B-C50C-407E-A947-70E740481C1C}">
                <a14:useLocalDpi xmlns:a14="http://schemas.microsoft.com/office/drawing/2010/main" val="0"/>
              </a:ext>
            </a:extLst>
          </a:blip>
          <a:stretch>
            <a:fillRect/>
          </a:stretch>
        </p:blipFill>
        <p:spPr>
          <a:xfrm>
            <a:off x="260949" y="2236647"/>
            <a:ext cx="840634" cy="848276"/>
          </a:xfrm>
          <a:prstGeom prst="rect">
            <a:avLst/>
          </a:prstGeom>
        </p:spPr>
      </p:pic>
      <p:pic>
        <p:nvPicPr>
          <p:cNvPr id="8" name="Рисунок 7">
            <a:extLst>
              <a:ext uri="{FF2B5EF4-FFF2-40B4-BE49-F238E27FC236}">
                <a16:creationId xmlns:a16="http://schemas.microsoft.com/office/drawing/2014/main" id="{F40CC6A3-CECA-4AE9-80F5-77E1FAD97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877" y="3075160"/>
            <a:ext cx="565077" cy="566230"/>
          </a:xfrm>
          <a:prstGeom prst="rect">
            <a:avLst/>
          </a:prstGeom>
        </p:spPr>
      </p:pic>
      <p:pic>
        <p:nvPicPr>
          <p:cNvPr id="10" name="Рисунок 9">
            <a:extLst>
              <a:ext uri="{FF2B5EF4-FFF2-40B4-BE49-F238E27FC236}">
                <a16:creationId xmlns:a16="http://schemas.microsoft.com/office/drawing/2014/main" id="{679DF4DA-EDD5-4D8C-B1D7-23F2C20C3225}"/>
              </a:ext>
            </a:extLst>
          </p:cNvPr>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36556" y1="44886" x2="36556" y2="44886"/>
                        <a14:foregroundMark x1="35778" y1="58977" x2="35778" y2="58977"/>
                        <a14:foregroundMark x1="38667" y1="64886" x2="38667" y2="64886"/>
                        <a14:foregroundMark x1="33778" y1="69205" x2="33778" y2="69205"/>
                        <a14:foregroundMark x1="31667" y1="63409" x2="31667" y2="63409"/>
                        <a14:foregroundMark x1="28444" y1="63182" x2="28444" y2="63182"/>
                        <a14:foregroundMark x1="46444" y1="34545" x2="46444" y2="34545"/>
                        <a14:foregroundMark x1="51889" y1="30682" x2="51889" y2="30682"/>
                        <a14:foregroundMark x1="46778" y1="26818" x2="46778" y2="26818"/>
                        <a14:foregroundMark x1="41444" y1="23750" x2="41444" y2="23750"/>
                        <a14:foregroundMark x1="42222" y1="30114" x2="42222" y2="30114"/>
                        <a14:foregroundMark x1="42444" y1="38295" x2="42444" y2="38295"/>
                        <a14:foregroundMark x1="73444" y1="33977" x2="73444" y2="33977"/>
                        <a14:foregroundMark x1="62333" y1="38977" x2="62333" y2="38977"/>
                        <a14:foregroundMark x1="56667" y1="28750" x2="56667" y2="28750"/>
                      </a14:backgroundRemoval>
                    </a14:imgEffect>
                  </a14:imgLayer>
                </a14:imgProps>
              </a:ext>
              <a:ext uri="{28A0092B-C50C-407E-A947-70E740481C1C}">
                <a14:useLocalDpi xmlns:a14="http://schemas.microsoft.com/office/drawing/2010/main" val="0"/>
              </a:ext>
            </a:extLst>
          </a:blip>
          <a:stretch>
            <a:fillRect/>
          </a:stretch>
        </p:blipFill>
        <p:spPr>
          <a:xfrm>
            <a:off x="260949" y="3698661"/>
            <a:ext cx="838757" cy="820118"/>
          </a:xfrm>
          <a:prstGeom prst="rect">
            <a:avLst/>
          </a:prstGeom>
        </p:spPr>
      </p:pic>
      <p:pic>
        <p:nvPicPr>
          <p:cNvPr id="12" name="Рисунок 11">
            <a:extLst>
              <a:ext uri="{FF2B5EF4-FFF2-40B4-BE49-F238E27FC236}">
                <a16:creationId xmlns:a16="http://schemas.microsoft.com/office/drawing/2014/main" id="{43267B7E-81BC-4AB3-976D-BB9FB296EE74}"/>
              </a:ext>
            </a:extLst>
          </p:cNvPr>
          <p:cNvPicPr>
            <a:picLocks noChangeAspect="1"/>
          </p:cNvPicPr>
          <p:nvPr/>
        </p:nvPicPr>
        <p:blipFill>
          <a:blip r:embed="rId7">
            <a:duotone>
              <a:schemeClr val="accent3">
                <a:shade val="45000"/>
                <a:satMod val="135000"/>
              </a:schemeClr>
              <a:prstClr val="white"/>
            </a:duotone>
            <a:extLst>
              <a:ext uri="{BEBA8EAE-BF5A-486C-A8C5-ECC9F3942E4B}">
                <a14:imgProps xmlns:a14="http://schemas.microsoft.com/office/drawing/2010/main">
                  <a14:imgLayer r:embed="rId8">
                    <a14:imgEffect>
                      <a14:backgroundRemoval t="5098" b="96524" l="5122" r="95976">
                        <a14:foregroundMark x1="5122" y1="33256" x2="5122" y2="33256"/>
                        <a14:foregroundMark x1="95976" y1="66744" x2="95976" y2="66744"/>
                        <a14:foregroundMark x1="85610" y1="71031" x2="85610" y2="71031"/>
                        <a14:foregroundMark x1="69268" y1="89919" x2="69268" y2="89919"/>
                        <a14:foregroundMark x1="32927" y1="78911" x2="32927" y2="78911"/>
                        <a14:foregroundMark x1="34268" y1="19583" x2="34268" y2="19583"/>
                        <a14:foregroundMark x1="34146" y1="95249" x2="34146" y2="95249"/>
                        <a14:foregroundMark x1="79390" y1="96524" x2="79390" y2="96524"/>
                        <a14:foregroundMark x1="32073" y1="5098" x2="32073" y2="5098"/>
                      </a14:backgroundRemoval>
                    </a14:imgEffect>
                  </a14:imgLayer>
                </a14:imgProps>
              </a:ext>
              <a:ext uri="{28A0092B-C50C-407E-A947-70E740481C1C}">
                <a14:useLocalDpi xmlns:a14="http://schemas.microsoft.com/office/drawing/2010/main" val="0"/>
              </a:ext>
            </a:extLst>
          </a:blip>
          <a:stretch>
            <a:fillRect/>
          </a:stretch>
        </p:blipFill>
        <p:spPr>
          <a:xfrm flipH="1">
            <a:off x="274691" y="4645707"/>
            <a:ext cx="683396" cy="719232"/>
          </a:xfrm>
          <a:prstGeom prst="rect">
            <a:avLst/>
          </a:prstGeom>
        </p:spPr>
      </p:pic>
      <p:pic>
        <p:nvPicPr>
          <p:cNvPr id="14" name="Рисунок 13">
            <a:extLst>
              <a:ext uri="{FF2B5EF4-FFF2-40B4-BE49-F238E27FC236}">
                <a16:creationId xmlns:a16="http://schemas.microsoft.com/office/drawing/2014/main" id="{6B771977-887E-4934-B0DC-7BFCED0E4714}"/>
              </a:ext>
            </a:extLst>
          </p:cNvPr>
          <p:cNvPicPr>
            <a:picLocks noChangeAspect="1"/>
          </p:cNvPicPr>
          <p:nvPr/>
        </p:nvPicPr>
        <p:blipFill>
          <a:blip r:embed="rId9">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24143" y="5576681"/>
            <a:ext cx="760000" cy="760000"/>
          </a:xfrm>
          <a:prstGeom prst="rect">
            <a:avLst/>
          </a:prstGeom>
        </p:spPr>
      </p:pic>
      <p:pic>
        <p:nvPicPr>
          <p:cNvPr id="18" name="Рисунок 17">
            <a:extLst>
              <a:ext uri="{FF2B5EF4-FFF2-40B4-BE49-F238E27FC236}">
                <a16:creationId xmlns:a16="http://schemas.microsoft.com/office/drawing/2014/main" id="{6574BCEB-F1D6-49A0-81B8-E2BFFEF1003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backgroundMark x1="17125" y1="15875" x2="17125" y2="15875"/>
                        <a14:backgroundMark x1="71625" y1="74625" x2="71625" y2="74625"/>
                      </a14:backgroundRemoval>
                    </a14:imgEffect>
                  </a14:imgLayer>
                </a14:imgProps>
              </a:ext>
              <a:ext uri="{28A0092B-C50C-407E-A947-70E740481C1C}">
                <a14:useLocalDpi xmlns:a14="http://schemas.microsoft.com/office/drawing/2010/main" val="0"/>
              </a:ext>
            </a:extLst>
          </a:blip>
          <a:stretch>
            <a:fillRect/>
          </a:stretch>
        </p:blipFill>
        <p:spPr>
          <a:xfrm>
            <a:off x="6324366" y="2194446"/>
            <a:ext cx="627620" cy="627620"/>
          </a:xfrm>
          <a:prstGeom prst="rect">
            <a:avLst/>
          </a:prstGeom>
        </p:spPr>
      </p:pic>
      <p:pic>
        <p:nvPicPr>
          <p:cNvPr id="22" name="Рисунок 21">
            <a:extLst>
              <a:ext uri="{FF2B5EF4-FFF2-40B4-BE49-F238E27FC236}">
                <a16:creationId xmlns:a16="http://schemas.microsoft.com/office/drawing/2014/main" id="{CCF623BA-EF13-4153-A251-79FC5E4E588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267250" y="3095786"/>
            <a:ext cx="710084" cy="710084"/>
          </a:xfrm>
          <a:prstGeom prst="rect">
            <a:avLst/>
          </a:prstGeom>
        </p:spPr>
      </p:pic>
      <p:pic>
        <p:nvPicPr>
          <p:cNvPr id="24" name="Рисунок 23">
            <a:extLst>
              <a:ext uri="{FF2B5EF4-FFF2-40B4-BE49-F238E27FC236}">
                <a16:creationId xmlns:a16="http://schemas.microsoft.com/office/drawing/2014/main" id="{04CE7884-4C7C-4656-B7E8-D15E9B2DBD6E}"/>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2667" b="98000" l="0" r="98889">
                        <a14:foregroundMark x1="25889" y1="14111" x2="25889" y2="14111"/>
                        <a14:foregroundMark x1="17111" y1="19889" x2="17111" y2="19889"/>
                        <a14:foregroundMark x1="6333" y1="41556" x2="6333" y2="41556"/>
                        <a14:foregroundMark x1="4222" y1="57556" x2="4222" y2="57556"/>
                        <a14:foregroundMark x1="8889" y1="70778" x2="8889" y2="70778"/>
                        <a14:foregroundMark x1="14778" y1="77333" x2="15000" y2="78889"/>
                        <a14:foregroundMark x1="29667" y1="77111" x2="29667" y2="77111"/>
                        <a14:foregroundMark x1="42444" y1="63000" x2="76000" y2="17556"/>
                        <a14:foregroundMark x1="76000" y1="17556" x2="71889" y2="11222"/>
                        <a14:foregroundMark x1="71889" y1="11222" x2="56778" y2="6556"/>
                        <a14:foregroundMark x1="56778" y1="6556" x2="32556" y2="7111"/>
                        <a14:foregroundMark x1="32556" y1="7111" x2="25000" y2="10333"/>
                        <a14:foregroundMark x1="25000" y1="10333" x2="9778" y2="25778"/>
                        <a14:foregroundMark x1="9778" y1="25778" x2="7333" y2="33000"/>
                        <a14:foregroundMark x1="7333" y1="33000" x2="7000" y2="69889"/>
                        <a14:foregroundMark x1="7000" y1="69889" x2="16778" y2="83556"/>
                        <a14:foregroundMark x1="16778" y1="83556" x2="47333" y2="96222"/>
                        <a14:foregroundMark x1="47333" y1="96222" x2="54444" y2="96778"/>
                        <a14:foregroundMark x1="54444" y1="96778" x2="64000" y2="94889"/>
                        <a14:foregroundMark x1="64000" y1="94889" x2="77333" y2="87667"/>
                        <a14:foregroundMark x1="77333" y1="87667" x2="92889" y2="61000"/>
                        <a14:foregroundMark x1="92889" y1="61000" x2="94222" y2="38333"/>
                        <a14:foregroundMark x1="94222" y1="38333" x2="93222" y2="30667"/>
                        <a14:foregroundMark x1="93222" y1="30667" x2="85778" y2="18111"/>
                        <a14:foregroundMark x1="85778" y1="18111" x2="79333" y2="14556"/>
                        <a14:foregroundMark x1="79333" y1="14556" x2="74556" y2="13889"/>
                        <a14:foregroundMark x1="42222" y1="58000" x2="23222" y2="78444"/>
                        <a14:foregroundMark x1="23222" y1="78444" x2="30222" y2="76889"/>
                        <a14:foregroundMark x1="30222" y1="76889" x2="44889" y2="60333"/>
                        <a14:foregroundMark x1="44889" y1="60333" x2="40556" y2="58778"/>
                        <a14:foregroundMark x1="26778" y1="90667" x2="36778" y2="95889"/>
                        <a14:foregroundMark x1="36778" y1="95889" x2="47444" y2="96667"/>
                        <a14:foregroundMark x1="47444" y1="96667" x2="64444" y2="94667"/>
                        <a14:foregroundMark x1="64444" y1="94667" x2="56889" y2="92000"/>
                        <a14:foregroundMark x1="56889" y1="92000" x2="26222" y2="90222"/>
                        <a14:foregroundMark x1="93111" y1="33667" x2="97111" y2="47667"/>
                        <a14:foregroundMark x1="97111" y1="47667" x2="96556" y2="55000"/>
                        <a14:foregroundMark x1="96556" y1="55000" x2="93778" y2="62333"/>
                        <a14:foregroundMark x1="93778" y1="62333" x2="90333" y2="51444"/>
                        <a14:foregroundMark x1="90333" y1="51444" x2="91333" y2="37222"/>
                        <a14:foregroundMark x1="91333" y1="37222" x2="92889" y2="34222"/>
                        <a14:foregroundMark x1="29333" y1="5556" x2="49333" y2="6333"/>
                        <a14:foregroundMark x1="49333" y1="6333" x2="57667" y2="5000"/>
                        <a14:foregroundMark x1="57667" y1="5000" x2="65222" y2="8111"/>
                        <a14:foregroundMark x1="65222" y1="8111" x2="59889" y2="2778"/>
                        <a14:foregroundMark x1="59889" y1="2778" x2="37333" y2="2667"/>
                        <a14:foregroundMark x1="37333" y1="2667" x2="29333" y2="5444"/>
                        <a14:foregroundMark x1="3667" y1="42556" x2="5111" y2="49667"/>
                        <a14:foregroundMark x1="5111" y1="49667" x2="3333" y2="56667"/>
                        <a14:foregroundMark x1="3333" y1="56667" x2="111" y2="49444"/>
                        <a14:foregroundMark x1="111" y1="49444" x2="1667" y2="41556"/>
                        <a14:foregroundMark x1="30444" y1="93333" x2="45000" y2="97778"/>
                        <a14:foregroundMark x1="45000" y1="97778" x2="60333" y2="96889"/>
                        <a14:foregroundMark x1="60333" y1="96889" x2="55000" y2="92000"/>
                        <a14:foregroundMark x1="55000" y1="92000" x2="30444" y2="93111"/>
                        <a14:foregroundMark x1="46667" y1="98000" x2="46667" y2="98000"/>
                        <a14:foregroundMark x1="97556" y1="42889" x2="97111" y2="58111"/>
                        <a14:foregroundMark x1="97111" y1="58111" x2="98889" y2="43222"/>
                        <a14:foregroundMark x1="98889" y1="43222" x2="97778" y2="41333"/>
                        <a14:backgroundMark x1="60444" y1="58889" x2="60444" y2="58889"/>
                      </a14:backgroundRemoval>
                    </a14:imgEffect>
                  </a14:imgLayer>
                </a14:imgProps>
              </a:ext>
              <a:ext uri="{28A0092B-C50C-407E-A947-70E740481C1C}">
                <a14:useLocalDpi xmlns:a14="http://schemas.microsoft.com/office/drawing/2010/main" val="0"/>
              </a:ext>
            </a:extLst>
          </a:blip>
          <a:stretch>
            <a:fillRect/>
          </a:stretch>
        </p:blipFill>
        <p:spPr>
          <a:xfrm>
            <a:off x="6328325" y="3147020"/>
            <a:ext cx="599917" cy="599917"/>
          </a:xfrm>
          <a:prstGeom prst="rect">
            <a:avLst/>
          </a:prstGeom>
        </p:spPr>
      </p:pic>
      <p:pic>
        <p:nvPicPr>
          <p:cNvPr id="26" name="Рисунок 25">
            <a:extLst>
              <a:ext uri="{FF2B5EF4-FFF2-40B4-BE49-F238E27FC236}">
                <a16:creationId xmlns:a16="http://schemas.microsoft.com/office/drawing/2014/main" id="{03957E09-6C9D-4A2F-8377-CBAA6DA4F22C}"/>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foregroundMark x1="48556" y1="70577" x2="48556" y2="70577"/>
                        <a14:foregroundMark x1="49667" y1="90000" x2="49667" y2="90000"/>
                      </a14:backgroundRemoval>
                    </a14:imgEffect>
                  </a14:imgLayer>
                </a14:imgProps>
              </a:ext>
              <a:ext uri="{28A0092B-C50C-407E-A947-70E740481C1C}">
                <a14:useLocalDpi xmlns:a14="http://schemas.microsoft.com/office/drawing/2010/main" val="0"/>
              </a:ext>
            </a:extLst>
          </a:blip>
          <a:stretch>
            <a:fillRect/>
          </a:stretch>
        </p:blipFill>
        <p:spPr>
          <a:xfrm>
            <a:off x="6167829" y="4068078"/>
            <a:ext cx="942783" cy="544719"/>
          </a:xfrm>
          <a:prstGeom prst="rect">
            <a:avLst/>
          </a:prstGeom>
        </p:spPr>
      </p:pic>
      <p:pic>
        <p:nvPicPr>
          <p:cNvPr id="27" name="Рисунок 26">
            <a:extLst>
              <a:ext uri="{FF2B5EF4-FFF2-40B4-BE49-F238E27FC236}">
                <a16:creationId xmlns:a16="http://schemas.microsoft.com/office/drawing/2014/main" id="{A4A656E0-6E0E-4EC1-892C-C2A8B3751ABA}"/>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2667" b="98000" l="0" r="98889">
                        <a14:foregroundMark x1="25889" y1="14111" x2="25889" y2="14111"/>
                        <a14:foregroundMark x1="17111" y1="19889" x2="17111" y2="19889"/>
                        <a14:foregroundMark x1="6333" y1="41556" x2="6333" y2="41556"/>
                        <a14:foregroundMark x1="4222" y1="57556" x2="4222" y2="57556"/>
                        <a14:foregroundMark x1="8889" y1="70778" x2="8889" y2="70778"/>
                        <a14:foregroundMark x1="14778" y1="77333" x2="15000" y2="78889"/>
                        <a14:foregroundMark x1="29667" y1="77111" x2="29667" y2="77111"/>
                        <a14:foregroundMark x1="42444" y1="63000" x2="76000" y2="17556"/>
                        <a14:foregroundMark x1="76000" y1="17556" x2="71889" y2="11222"/>
                        <a14:foregroundMark x1="71889" y1="11222" x2="56778" y2="6556"/>
                        <a14:foregroundMark x1="56778" y1="6556" x2="32556" y2="7111"/>
                        <a14:foregroundMark x1="32556" y1="7111" x2="25000" y2="10333"/>
                        <a14:foregroundMark x1="25000" y1="10333" x2="9778" y2="25778"/>
                        <a14:foregroundMark x1="9778" y1="25778" x2="7333" y2="33000"/>
                        <a14:foregroundMark x1="7333" y1="33000" x2="7000" y2="69889"/>
                        <a14:foregroundMark x1="7000" y1="69889" x2="16778" y2="83556"/>
                        <a14:foregroundMark x1="16778" y1="83556" x2="47333" y2="96222"/>
                        <a14:foregroundMark x1="47333" y1="96222" x2="54444" y2="96778"/>
                        <a14:foregroundMark x1="54444" y1="96778" x2="64000" y2="94889"/>
                        <a14:foregroundMark x1="64000" y1="94889" x2="77333" y2="87667"/>
                        <a14:foregroundMark x1="77333" y1="87667" x2="92889" y2="61000"/>
                        <a14:foregroundMark x1="92889" y1="61000" x2="94222" y2="38333"/>
                        <a14:foregroundMark x1="94222" y1="38333" x2="93222" y2="30667"/>
                        <a14:foregroundMark x1="93222" y1="30667" x2="85778" y2="18111"/>
                        <a14:foregroundMark x1="85778" y1="18111" x2="79333" y2="14556"/>
                        <a14:foregroundMark x1="79333" y1="14556" x2="74556" y2="13889"/>
                        <a14:foregroundMark x1="42222" y1="58000" x2="23222" y2="78444"/>
                        <a14:foregroundMark x1="23222" y1="78444" x2="30222" y2="76889"/>
                        <a14:foregroundMark x1="30222" y1="76889" x2="44889" y2="60333"/>
                        <a14:foregroundMark x1="44889" y1="60333" x2="40556" y2="58778"/>
                        <a14:foregroundMark x1="26778" y1="90667" x2="36778" y2="95889"/>
                        <a14:foregroundMark x1="36778" y1="95889" x2="47444" y2="96667"/>
                        <a14:foregroundMark x1="47444" y1="96667" x2="64444" y2="94667"/>
                        <a14:foregroundMark x1="64444" y1="94667" x2="56889" y2="92000"/>
                        <a14:foregroundMark x1="56889" y1="92000" x2="26222" y2="90222"/>
                        <a14:foregroundMark x1="93111" y1="33667" x2="97111" y2="47667"/>
                        <a14:foregroundMark x1="97111" y1="47667" x2="96556" y2="55000"/>
                        <a14:foregroundMark x1="96556" y1="55000" x2="93778" y2="62333"/>
                        <a14:foregroundMark x1="93778" y1="62333" x2="90333" y2="51444"/>
                        <a14:foregroundMark x1="90333" y1="51444" x2="91333" y2="37222"/>
                        <a14:foregroundMark x1="91333" y1="37222" x2="92889" y2="34222"/>
                        <a14:foregroundMark x1="29333" y1="5556" x2="49333" y2="6333"/>
                        <a14:foregroundMark x1="49333" y1="6333" x2="57667" y2="5000"/>
                        <a14:foregroundMark x1="57667" y1="5000" x2="65222" y2="8111"/>
                        <a14:foregroundMark x1="65222" y1="8111" x2="59889" y2="2778"/>
                        <a14:foregroundMark x1="59889" y1="2778" x2="37333" y2="2667"/>
                        <a14:foregroundMark x1="37333" y1="2667" x2="29333" y2="5444"/>
                        <a14:foregroundMark x1="3667" y1="42556" x2="5111" y2="49667"/>
                        <a14:foregroundMark x1="5111" y1="49667" x2="3333" y2="56667"/>
                        <a14:foregroundMark x1="3333" y1="56667" x2="111" y2="49444"/>
                        <a14:foregroundMark x1="111" y1="49444" x2="1667" y2="41556"/>
                        <a14:foregroundMark x1="30444" y1="93333" x2="45000" y2="97778"/>
                        <a14:foregroundMark x1="45000" y1="97778" x2="60333" y2="96889"/>
                        <a14:foregroundMark x1="60333" y1="96889" x2="55000" y2="92000"/>
                        <a14:foregroundMark x1="55000" y1="92000" x2="30444" y2="93111"/>
                        <a14:foregroundMark x1="46667" y1="98000" x2="46667" y2="98000"/>
                        <a14:foregroundMark x1="97556" y1="42889" x2="97111" y2="58111"/>
                        <a14:foregroundMark x1="97111" y1="58111" x2="98889" y2="43222"/>
                        <a14:foregroundMark x1="98889" y1="43222" x2="97778" y2="41333"/>
                        <a14:backgroundMark x1="60444" y1="58889" x2="60444" y2="58889"/>
                      </a14:backgroundRemoval>
                    </a14:imgEffect>
                  </a14:imgLayer>
                </a14:imgProps>
              </a:ext>
              <a:ext uri="{28A0092B-C50C-407E-A947-70E740481C1C}">
                <a14:useLocalDpi xmlns:a14="http://schemas.microsoft.com/office/drawing/2010/main" val="0"/>
              </a:ext>
            </a:extLst>
          </a:blip>
          <a:stretch>
            <a:fillRect/>
          </a:stretch>
        </p:blipFill>
        <p:spPr>
          <a:xfrm>
            <a:off x="6322334" y="2210636"/>
            <a:ext cx="599917" cy="599917"/>
          </a:xfrm>
          <a:prstGeom prst="rect">
            <a:avLst/>
          </a:prstGeom>
        </p:spPr>
      </p:pic>
      <p:pic>
        <p:nvPicPr>
          <p:cNvPr id="28" name="Рисунок 27">
            <a:extLst>
              <a:ext uri="{FF2B5EF4-FFF2-40B4-BE49-F238E27FC236}">
                <a16:creationId xmlns:a16="http://schemas.microsoft.com/office/drawing/2014/main" id="{80576756-5C29-45B0-A43E-9AEFE5AA80D9}"/>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2667" b="98000" l="0" r="98889">
                        <a14:foregroundMark x1="25889" y1="14111" x2="25889" y2="14111"/>
                        <a14:foregroundMark x1="17111" y1="19889" x2="17111" y2="19889"/>
                        <a14:foregroundMark x1="6333" y1="41556" x2="6333" y2="41556"/>
                        <a14:foregroundMark x1="4222" y1="57556" x2="4222" y2="57556"/>
                        <a14:foregroundMark x1="8889" y1="70778" x2="8889" y2="70778"/>
                        <a14:foregroundMark x1="14778" y1="77333" x2="15000" y2="78889"/>
                        <a14:foregroundMark x1="29667" y1="77111" x2="29667" y2="77111"/>
                        <a14:foregroundMark x1="42444" y1="63000" x2="76000" y2="17556"/>
                        <a14:foregroundMark x1="76000" y1="17556" x2="71889" y2="11222"/>
                        <a14:foregroundMark x1="71889" y1="11222" x2="56778" y2="6556"/>
                        <a14:foregroundMark x1="56778" y1="6556" x2="32556" y2="7111"/>
                        <a14:foregroundMark x1="32556" y1="7111" x2="25000" y2="10333"/>
                        <a14:foregroundMark x1="25000" y1="10333" x2="9778" y2="25778"/>
                        <a14:foregroundMark x1="9778" y1="25778" x2="7333" y2="33000"/>
                        <a14:foregroundMark x1="7333" y1="33000" x2="7000" y2="69889"/>
                        <a14:foregroundMark x1="7000" y1="69889" x2="16778" y2="83556"/>
                        <a14:foregroundMark x1="16778" y1="83556" x2="47333" y2="96222"/>
                        <a14:foregroundMark x1="47333" y1="96222" x2="54444" y2="96778"/>
                        <a14:foregroundMark x1="54444" y1="96778" x2="64000" y2="94889"/>
                        <a14:foregroundMark x1="64000" y1="94889" x2="77333" y2="87667"/>
                        <a14:foregroundMark x1="77333" y1="87667" x2="92889" y2="61000"/>
                        <a14:foregroundMark x1="92889" y1="61000" x2="94222" y2="38333"/>
                        <a14:foregroundMark x1="94222" y1="38333" x2="93222" y2="30667"/>
                        <a14:foregroundMark x1="93222" y1="30667" x2="85778" y2="18111"/>
                        <a14:foregroundMark x1="85778" y1="18111" x2="79333" y2="14556"/>
                        <a14:foregroundMark x1="79333" y1="14556" x2="74556" y2="13889"/>
                        <a14:foregroundMark x1="42222" y1="58000" x2="23222" y2="78444"/>
                        <a14:foregroundMark x1="23222" y1="78444" x2="30222" y2="76889"/>
                        <a14:foregroundMark x1="30222" y1="76889" x2="44889" y2="60333"/>
                        <a14:foregroundMark x1="44889" y1="60333" x2="40556" y2="58778"/>
                        <a14:foregroundMark x1="26778" y1="90667" x2="36778" y2="95889"/>
                        <a14:foregroundMark x1="36778" y1="95889" x2="47444" y2="96667"/>
                        <a14:foregroundMark x1="47444" y1="96667" x2="64444" y2="94667"/>
                        <a14:foregroundMark x1="64444" y1="94667" x2="56889" y2="92000"/>
                        <a14:foregroundMark x1="56889" y1="92000" x2="26222" y2="90222"/>
                        <a14:foregroundMark x1="93111" y1="33667" x2="97111" y2="47667"/>
                        <a14:foregroundMark x1="97111" y1="47667" x2="96556" y2="55000"/>
                        <a14:foregroundMark x1="96556" y1="55000" x2="93778" y2="62333"/>
                        <a14:foregroundMark x1="93778" y1="62333" x2="90333" y2="51444"/>
                        <a14:foregroundMark x1="90333" y1="51444" x2="91333" y2="37222"/>
                        <a14:foregroundMark x1="91333" y1="37222" x2="92889" y2="34222"/>
                        <a14:foregroundMark x1="29333" y1="5556" x2="49333" y2="6333"/>
                        <a14:foregroundMark x1="49333" y1="6333" x2="57667" y2="5000"/>
                        <a14:foregroundMark x1="57667" y1="5000" x2="65222" y2="8111"/>
                        <a14:foregroundMark x1="65222" y1="8111" x2="59889" y2="2778"/>
                        <a14:foregroundMark x1="59889" y1="2778" x2="37333" y2="2667"/>
                        <a14:foregroundMark x1="37333" y1="2667" x2="29333" y2="5444"/>
                        <a14:foregroundMark x1="3667" y1="42556" x2="5111" y2="49667"/>
                        <a14:foregroundMark x1="5111" y1="49667" x2="3333" y2="56667"/>
                        <a14:foregroundMark x1="3333" y1="56667" x2="111" y2="49444"/>
                        <a14:foregroundMark x1="111" y1="49444" x2="1667" y2="41556"/>
                        <a14:foregroundMark x1="30444" y1="93333" x2="45000" y2="97778"/>
                        <a14:foregroundMark x1="45000" y1="97778" x2="60333" y2="96889"/>
                        <a14:foregroundMark x1="60333" y1="96889" x2="55000" y2="92000"/>
                        <a14:foregroundMark x1="55000" y1="92000" x2="30444" y2="93111"/>
                        <a14:foregroundMark x1="46667" y1="98000" x2="46667" y2="98000"/>
                        <a14:foregroundMark x1="97556" y1="42889" x2="97111" y2="58111"/>
                        <a14:foregroundMark x1="97111" y1="58111" x2="98889" y2="43222"/>
                        <a14:foregroundMark x1="98889" y1="43222" x2="97778" y2="41333"/>
                        <a14:backgroundMark x1="60444" y1="58889" x2="60444" y2="58889"/>
                      </a14:backgroundRemoval>
                    </a14:imgEffect>
                  </a14:imgLayer>
                </a14:imgProps>
              </a:ext>
              <a:ext uri="{28A0092B-C50C-407E-A947-70E740481C1C}">
                <a14:useLocalDpi xmlns:a14="http://schemas.microsoft.com/office/drawing/2010/main" val="0"/>
              </a:ext>
            </a:extLst>
          </a:blip>
          <a:stretch>
            <a:fillRect/>
          </a:stretch>
        </p:blipFill>
        <p:spPr>
          <a:xfrm>
            <a:off x="6328325" y="4045790"/>
            <a:ext cx="599917" cy="599917"/>
          </a:xfrm>
          <a:prstGeom prst="rect">
            <a:avLst/>
          </a:prstGeom>
        </p:spPr>
      </p:pic>
      <p:sp>
        <p:nvSpPr>
          <p:cNvPr id="29" name="Прямоугольник 28">
            <a:extLst>
              <a:ext uri="{FF2B5EF4-FFF2-40B4-BE49-F238E27FC236}">
                <a16:creationId xmlns:a16="http://schemas.microsoft.com/office/drawing/2014/main" id="{5CC20B43-1F6B-47C7-A0CE-ECB6886DB1F6}"/>
              </a:ext>
            </a:extLst>
          </p:cNvPr>
          <p:cNvSpPr/>
          <p:nvPr/>
        </p:nvSpPr>
        <p:spPr>
          <a:xfrm>
            <a:off x="7038409" y="3039051"/>
            <a:ext cx="3204467" cy="707886"/>
          </a:xfrm>
          <a:prstGeom prst="rect">
            <a:avLst/>
          </a:prstGeom>
        </p:spPr>
        <p:txBody>
          <a:bodyPr wrap="none">
            <a:spAutoFit/>
          </a:bodyPr>
          <a:lstStyle/>
          <a:p>
            <a:r>
              <a:rPr lang="ru-RU" sz="2000" dirty="0"/>
              <a:t>горящие, раскаленные или </a:t>
            </a:r>
          </a:p>
          <a:p>
            <a:r>
              <a:rPr lang="ru-RU" sz="2000" dirty="0"/>
              <a:t>горячие отходы</a:t>
            </a:r>
          </a:p>
        </p:txBody>
      </p:sp>
      <p:sp>
        <p:nvSpPr>
          <p:cNvPr id="30" name="Прямоугольник 29">
            <a:extLst>
              <a:ext uri="{FF2B5EF4-FFF2-40B4-BE49-F238E27FC236}">
                <a16:creationId xmlns:a16="http://schemas.microsoft.com/office/drawing/2014/main" id="{C703FECF-DB00-4473-BB0D-3D123560215B}"/>
              </a:ext>
            </a:extLst>
          </p:cNvPr>
          <p:cNvSpPr/>
          <p:nvPr/>
        </p:nvSpPr>
        <p:spPr>
          <a:xfrm>
            <a:off x="6987984" y="4970487"/>
            <a:ext cx="4312334" cy="400110"/>
          </a:xfrm>
          <a:prstGeom prst="rect">
            <a:avLst/>
          </a:prstGeom>
        </p:spPr>
        <p:txBody>
          <a:bodyPr wrap="none">
            <a:spAutoFit/>
          </a:bodyPr>
          <a:lstStyle/>
          <a:p>
            <a:r>
              <a:rPr lang="ru-RU" sz="2000" dirty="0"/>
              <a:t>крупногабаритные отходы, снег и лед</a:t>
            </a:r>
          </a:p>
        </p:txBody>
      </p:sp>
      <p:sp>
        <p:nvSpPr>
          <p:cNvPr id="31" name="Прямоугольник 30">
            <a:extLst>
              <a:ext uri="{FF2B5EF4-FFF2-40B4-BE49-F238E27FC236}">
                <a16:creationId xmlns:a16="http://schemas.microsoft.com/office/drawing/2014/main" id="{FEB30B1D-6CBA-4D3D-A52C-86F65B1F93D3}"/>
              </a:ext>
            </a:extLst>
          </p:cNvPr>
          <p:cNvSpPr/>
          <p:nvPr/>
        </p:nvSpPr>
        <p:spPr>
          <a:xfrm>
            <a:off x="6469782" y="1636160"/>
            <a:ext cx="2960554" cy="369332"/>
          </a:xfrm>
          <a:prstGeom prst="rect">
            <a:avLst/>
          </a:prstGeom>
        </p:spPr>
        <p:txBody>
          <a:bodyPr wrap="none">
            <a:spAutoFit/>
          </a:bodyPr>
          <a:lstStyle/>
          <a:p>
            <a:r>
              <a:rPr lang="ru-RU" dirty="0"/>
              <a:t>запрещается складировать: </a:t>
            </a:r>
          </a:p>
        </p:txBody>
      </p:sp>
      <p:sp>
        <p:nvSpPr>
          <p:cNvPr id="32" name="Прямоугольник 31">
            <a:extLst>
              <a:ext uri="{FF2B5EF4-FFF2-40B4-BE49-F238E27FC236}">
                <a16:creationId xmlns:a16="http://schemas.microsoft.com/office/drawing/2014/main" id="{84A53051-5E37-42DD-9F61-708BE4A0920F}"/>
              </a:ext>
            </a:extLst>
          </p:cNvPr>
          <p:cNvSpPr/>
          <p:nvPr/>
        </p:nvSpPr>
        <p:spPr>
          <a:xfrm>
            <a:off x="6987984" y="3937821"/>
            <a:ext cx="4721742" cy="707886"/>
          </a:xfrm>
          <a:prstGeom prst="rect">
            <a:avLst/>
          </a:prstGeom>
        </p:spPr>
        <p:txBody>
          <a:bodyPr wrap="none">
            <a:spAutoFit/>
          </a:bodyPr>
          <a:lstStyle/>
          <a:p>
            <a:r>
              <a:rPr lang="ru-RU" sz="2000" dirty="0"/>
              <a:t>осветительные приборы и электрические</a:t>
            </a:r>
          </a:p>
          <a:p>
            <a:r>
              <a:rPr lang="ru-RU" sz="2000" dirty="0"/>
              <a:t>лампы, содержащие ртуть</a:t>
            </a:r>
          </a:p>
        </p:txBody>
      </p:sp>
      <p:sp>
        <p:nvSpPr>
          <p:cNvPr id="33" name="Прямоугольник 32">
            <a:extLst>
              <a:ext uri="{FF2B5EF4-FFF2-40B4-BE49-F238E27FC236}">
                <a16:creationId xmlns:a16="http://schemas.microsoft.com/office/drawing/2014/main" id="{D066BE3C-C90D-4CAB-AA84-A14B6D17D03B}"/>
              </a:ext>
            </a:extLst>
          </p:cNvPr>
          <p:cNvSpPr/>
          <p:nvPr/>
        </p:nvSpPr>
        <p:spPr>
          <a:xfrm>
            <a:off x="7038409" y="2287400"/>
            <a:ext cx="2746906" cy="400110"/>
          </a:xfrm>
          <a:prstGeom prst="rect">
            <a:avLst/>
          </a:prstGeom>
        </p:spPr>
        <p:txBody>
          <a:bodyPr wrap="none">
            <a:spAutoFit/>
          </a:bodyPr>
          <a:lstStyle/>
          <a:p>
            <a:r>
              <a:rPr lang="ru-RU" sz="2000" dirty="0"/>
              <a:t>батареи</a:t>
            </a:r>
            <a:r>
              <a:rPr lang="ru-RU" spc="25" dirty="0">
                <a:latin typeface="Times New Roman" panose="02020603050405020304" pitchFamily="18" charset="0"/>
                <a:ea typeface="Times New Roman" panose="02020603050405020304" pitchFamily="18" charset="0"/>
              </a:rPr>
              <a:t> и аккумуляторы</a:t>
            </a:r>
            <a:endParaRPr lang="ru-RU" dirty="0"/>
          </a:p>
        </p:txBody>
      </p:sp>
      <p:sp>
        <p:nvSpPr>
          <p:cNvPr id="34" name="Прямоугольник 33">
            <a:extLst>
              <a:ext uri="{FF2B5EF4-FFF2-40B4-BE49-F238E27FC236}">
                <a16:creationId xmlns:a16="http://schemas.microsoft.com/office/drawing/2014/main" id="{5B51042F-9FD3-4B2A-A7D6-6520F6949A3C}"/>
              </a:ext>
            </a:extLst>
          </p:cNvPr>
          <p:cNvSpPr/>
          <p:nvPr/>
        </p:nvSpPr>
        <p:spPr>
          <a:xfrm>
            <a:off x="6987984" y="5702251"/>
            <a:ext cx="3658437" cy="707886"/>
          </a:xfrm>
          <a:prstGeom prst="rect">
            <a:avLst/>
          </a:prstGeom>
        </p:spPr>
        <p:txBody>
          <a:bodyPr wrap="none">
            <a:spAutoFit/>
          </a:bodyPr>
          <a:lstStyle/>
          <a:p>
            <a:r>
              <a:rPr lang="ru-RU" sz="2000" dirty="0"/>
              <a:t>радиоактивные, биологические</a:t>
            </a:r>
          </a:p>
          <a:p>
            <a:r>
              <a:rPr lang="ru-RU" sz="2000" dirty="0"/>
              <a:t>и медицинские отходы</a:t>
            </a:r>
          </a:p>
        </p:txBody>
      </p:sp>
      <p:sp>
        <p:nvSpPr>
          <p:cNvPr id="35" name="Прямоугольник: скругленные углы 34">
            <a:extLst>
              <a:ext uri="{FF2B5EF4-FFF2-40B4-BE49-F238E27FC236}">
                <a16:creationId xmlns:a16="http://schemas.microsoft.com/office/drawing/2014/main" id="{CD9CEE7D-73F0-4661-A20A-33CB608EEEC4}"/>
              </a:ext>
            </a:extLst>
          </p:cNvPr>
          <p:cNvSpPr/>
          <p:nvPr/>
        </p:nvSpPr>
        <p:spPr>
          <a:xfrm>
            <a:off x="6167829" y="1520196"/>
            <a:ext cx="5580872" cy="5038079"/>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36" name="Прямоугольник 35">
            <a:extLst>
              <a:ext uri="{FF2B5EF4-FFF2-40B4-BE49-F238E27FC236}">
                <a16:creationId xmlns:a16="http://schemas.microsoft.com/office/drawing/2014/main" id="{6C09A42C-C2F7-486D-8F7C-666462F6CA3D}"/>
              </a:ext>
            </a:extLst>
          </p:cNvPr>
          <p:cNvSpPr/>
          <p:nvPr/>
        </p:nvSpPr>
        <p:spPr>
          <a:xfrm>
            <a:off x="552788" y="1573248"/>
            <a:ext cx="4712829" cy="707886"/>
          </a:xfrm>
          <a:prstGeom prst="rect">
            <a:avLst/>
          </a:prstGeom>
        </p:spPr>
        <p:txBody>
          <a:bodyPr wrap="none">
            <a:spAutoFit/>
          </a:bodyPr>
          <a:lstStyle/>
          <a:p>
            <a:r>
              <a:rPr lang="ru-RU" sz="2000" dirty="0"/>
              <a:t>владельцы контейнерных и специальных</a:t>
            </a:r>
          </a:p>
          <a:p>
            <a:r>
              <a:rPr lang="ru-RU" sz="2000" dirty="0"/>
              <a:t>площадок обязаны обеспечить:</a:t>
            </a:r>
          </a:p>
        </p:txBody>
      </p:sp>
      <p:sp>
        <p:nvSpPr>
          <p:cNvPr id="37" name="Прямоугольник: скругленные углы 36">
            <a:extLst>
              <a:ext uri="{FF2B5EF4-FFF2-40B4-BE49-F238E27FC236}">
                <a16:creationId xmlns:a16="http://schemas.microsoft.com/office/drawing/2014/main" id="{B773BC5A-068F-4FA0-A62B-6F1419E8E9B2}"/>
              </a:ext>
            </a:extLst>
          </p:cNvPr>
          <p:cNvSpPr/>
          <p:nvPr/>
        </p:nvSpPr>
        <p:spPr>
          <a:xfrm>
            <a:off x="118767" y="1520197"/>
            <a:ext cx="5580872" cy="5038079"/>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39" name="Рисунок 38">
            <a:extLst>
              <a:ext uri="{FF2B5EF4-FFF2-40B4-BE49-F238E27FC236}">
                <a16:creationId xmlns:a16="http://schemas.microsoft.com/office/drawing/2014/main" id="{D97F4D5D-7EA0-4E23-AD63-B9C26CCB5D91}"/>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27969" y="5460495"/>
            <a:ext cx="1110618" cy="909242"/>
          </a:xfrm>
          <a:prstGeom prst="rect">
            <a:avLst/>
          </a:prstGeom>
        </p:spPr>
      </p:pic>
      <p:pic>
        <p:nvPicPr>
          <p:cNvPr id="41" name="Рисунок 40">
            <a:extLst>
              <a:ext uri="{FF2B5EF4-FFF2-40B4-BE49-F238E27FC236}">
                <a16:creationId xmlns:a16="http://schemas.microsoft.com/office/drawing/2014/main" id="{2635607A-2A29-4ACE-BEBD-129494D3DEE6}"/>
              </a:ext>
            </a:extLst>
          </p:cNvPr>
          <p:cNvPicPr>
            <a:picLocks noChangeAspect="1"/>
          </p:cNvPicPr>
          <p:nvPr/>
        </p:nvPicPr>
        <p:blipFill>
          <a:blip r:embed="rId20">
            <a:duotone>
              <a:schemeClr val="accent5">
                <a:shade val="45000"/>
                <a:satMod val="135000"/>
              </a:schemeClr>
              <a:prstClr val="white"/>
            </a:duotone>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50950" y="4944451"/>
            <a:ext cx="1011210" cy="530885"/>
          </a:xfrm>
          <a:prstGeom prst="rect">
            <a:avLst/>
          </a:prstGeom>
        </p:spPr>
      </p:pic>
      <p:pic>
        <p:nvPicPr>
          <p:cNvPr id="42" name="Рисунок 41">
            <a:extLst>
              <a:ext uri="{FF2B5EF4-FFF2-40B4-BE49-F238E27FC236}">
                <a16:creationId xmlns:a16="http://schemas.microsoft.com/office/drawing/2014/main" id="{3F23C8D1-FA6C-4FCA-9988-7C6F38A9E4A6}"/>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2667" b="98000" l="0" r="98889">
                        <a14:foregroundMark x1="25889" y1="14111" x2="25889" y2="14111"/>
                        <a14:foregroundMark x1="17111" y1="19889" x2="17111" y2="19889"/>
                        <a14:foregroundMark x1="6333" y1="41556" x2="6333" y2="41556"/>
                        <a14:foregroundMark x1="4222" y1="57556" x2="4222" y2="57556"/>
                        <a14:foregroundMark x1="8889" y1="70778" x2="8889" y2="70778"/>
                        <a14:foregroundMark x1="14778" y1="77333" x2="15000" y2="78889"/>
                        <a14:foregroundMark x1="29667" y1="77111" x2="29667" y2="77111"/>
                        <a14:foregroundMark x1="42444" y1="63000" x2="76000" y2="17556"/>
                        <a14:foregroundMark x1="76000" y1="17556" x2="71889" y2="11222"/>
                        <a14:foregroundMark x1="71889" y1="11222" x2="56778" y2="6556"/>
                        <a14:foregroundMark x1="56778" y1="6556" x2="32556" y2="7111"/>
                        <a14:foregroundMark x1="32556" y1="7111" x2="25000" y2="10333"/>
                        <a14:foregroundMark x1="25000" y1="10333" x2="9778" y2="25778"/>
                        <a14:foregroundMark x1="9778" y1="25778" x2="7333" y2="33000"/>
                        <a14:foregroundMark x1="7333" y1="33000" x2="7000" y2="69889"/>
                        <a14:foregroundMark x1="7000" y1="69889" x2="16778" y2="83556"/>
                        <a14:foregroundMark x1="16778" y1="83556" x2="47333" y2="96222"/>
                        <a14:foregroundMark x1="47333" y1="96222" x2="54444" y2="96778"/>
                        <a14:foregroundMark x1="54444" y1="96778" x2="64000" y2="94889"/>
                        <a14:foregroundMark x1="64000" y1="94889" x2="77333" y2="87667"/>
                        <a14:foregroundMark x1="77333" y1="87667" x2="92889" y2="61000"/>
                        <a14:foregroundMark x1="92889" y1="61000" x2="94222" y2="38333"/>
                        <a14:foregroundMark x1="94222" y1="38333" x2="93222" y2="30667"/>
                        <a14:foregroundMark x1="93222" y1="30667" x2="85778" y2="18111"/>
                        <a14:foregroundMark x1="85778" y1="18111" x2="79333" y2="14556"/>
                        <a14:foregroundMark x1="79333" y1="14556" x2="74556" y2="13889"/>
                        <a14:foregroundMark x1="42222" y1="58000" x2="23222" y2="78444"/>
                        <a14:foregroundMark x1="23222" y1="78444" x2="30222" y2="76889"/>
                        <a14:foregroundMark x1="30222" y1="76889" x2="44889" y2="60333"/>
                        <a14:foregroundMark x1="44889" y1="60333" x2="40556" y2="58778"/>
                        <a14:foregroundMark x1="26778" y1="90667" x2="36778" y2="95889"/>
                        <a14:foregroundMark x1="36778" y1="95889" x2="47444" y2="96667"/>
                        <a14:foregroundMark x1="47444" y1="96667" x2="64444" y2="94667"/>
                        <a14:foregroundMark x1="64444" y1="94667" x2="56889" y2="92000"/>
                        <a14:foregroundMark x1="56889" y1="92000" x2="26222" y2="90222"/>
                        <a14:foregroundMark x1="93111" y1="33667" x2="97111" y2="47667"/>
                        <a14:foregroundMark x1="97111" y1="47667" x2="96556" y2="55000"/>
                        <a14:foregroundMark x1="96556" y1="55000" x2="93778" y2="62333"/>
                        <a14:foregroundMark x1="93778" y1="62333" x2="90333" y2="51444"/>
                        <a14:foregroundMark x1="90333" y1="51444" x2="91333" y2="37222"/>
                        <a14:foregroundMark x1="91333" y1="37222" x2="92889" y2="34222"/>
                        <a14:foregroundMark x1="29333" y1="5556" x2="49333" y2="6333"/>
                        <a14:foregroundMark x1="49333" y1="6333" x2="57667" y2="5000"/>
                        <a14:foregroundMark x1="57667" y1="5000" x2="65222" y2="8111"/>
                        <a14:foregroundMark x1="65222" y1="8111" x2="59889" y2="2778"/>
                        <a14:foregroundMark x1="59889" y1="2778" x2="37333" y2="2667"/>
                        <a14:foregroundMark x1="37333" y1="2667" x2="29333" y2="5444"/>
                        <a14:foregroundMark x1="3667" y1="42556" x2="5111" y2="49667"/>
                        <a14:foregroundMark x1="5111" y1="49667" x2="3333" y2="56667"/>
                        <a14:foregroundMark x1="3333" y1="56667" x2="111" y2="49444"/>
                        <a14:foregroundMark x1="111" y1="49444" x2="1667" y2="41556"/>
                        <a14:foregroundMark x1="30444" y1="93333" x2="45000" y2="97778"/>
                        <a14:foregroundMark x1="45000" y1="97778" x2="60333" y2="96889"/>
                        <a14:foregroundMark x1="60333" y1="96889" x2="55000" y2="92000"/>
                        <a14:foregroundMark x1="55000" y1="92000" x2="30444" y2="93111"/>
                        <a14:foregroundMark x1="46667" y1="98000" x2="46667" y2="98000"/>
                        <a14:foregroundMark x1="97556" y1="42889" x2="97111" y2="58111"/>
                        <a14:foregroundMark x1="97111" y1="58111" x2="98889" y2="43222"/>
                        <a14:foregroundMark x1="98889" y1="43222" x2="97778" y2="41333"/>
                        <a14:backgroundMark x1="60444" y1="58889" x2="60444" y2="58889"/>
                      </a14:backgroundRemoval>
                    </a14:imgEffect>
                  </a14:imgLayer>
                </a14:imgProps>
              </a:ext>
              <a:ext uri="{28A0092B-C50C-407E-A947-70E740481C1C}">
                <a14:useLocalDpi xmlns:a14="http://schemas.microsoft.com/office/drawing/2010/main" val="0"/>
              </a:ext>
            </a:extLst>
          </a:blip>
          <a:stretch>
            <a:fillRect/>
          </a:stretch>
        </p:blipFill>
        <p:spPr>
          <a:xfrm>
            <a:off x="6339121" y="4884652"/>
            <a:ext cx="599917" cy="599917"/>
          </a:xfrm>
          <a:prstGeom prst="rect">
            <a:avLst/>
          </a:prstGeom>
        </p:spPr>
      </p:pic>
    </p:spTree>
    <p:extLst>
      <p:ext uri="{BB962C8B-B14F-4D97-AF65-F5344CB8AC3E}">
        <p14:creationId xmlns:p14="http://schemas.microsoft.com/office/powerpoint/2010/main" val="21768233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9789</TotalTime>
  <Words>1196</Words>
  <Application>Microsoft Office PowerPoint</Application>
  <PresentationFormat>Широкоэкранный</PresentationFormat>
  <Paragraphs>108</Paragraphs>
  <Slides>13</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Calibri Light</vt:lpstr>
      <vt:lpstr>Times New Roman</vt:lpstr>
      <vt:lpstr>Wingdings</vt:lpstr>
      <vt:lpstr>Тема Office</vt:lpstr>
      <vt:lpstr>Обращение с твердыми коммунальными отходами   Садоводческие кооперативы,  садово-огородные товарищества </vt:lpstr>
      <vt:lpstr>Презентация PowerPoint</vt:lpstr>
      <vt:lpstr>Презентация PowerPoint</vt:lpstr>
      <vt:lpstr>Презентация PowerPoint</vt:lpstr>
      <vt:lpstr>Учет и оплата услуги по обращению с ТКО</vt:lpstr>
      <vt:lpstr>     Норматив накопления (кг/год) *  величину расчетного показателя/1000/12= 88,18 кг/год*30/1000/12/ =0,22045 ТКО(тонн/месяц)  Для расчета суммы платежа за месяц  необходимо количество принимаемых  ТКО(тонн/месяц)*тариф 0,22045*5923,33=1305,79 рублей в месяц  (платеж в месяц на СНТ с 30 участниками)</vt:lpstr>
      <vt:lpstr>Реестр мест накопления отходов</vt:lpstr>
      <vt:lpstr>Содержание контейнерных и специальных площадок </vt:lpstr>
      <vt:lpstr>Содержание контейнерных и специальных площадок </vt:lpstr>
      <vt:lpstr>Основные требованиях к контейнерным площадкам</vt:lpstr>
      <vt:lpstr>  Кто обязан обустроить КП. Предоставление контейнеров. В соответствии с Постановлением Правительства РФ № 1039, обязанность создания, обустройства и содержания МНО лежит на администрациях, собственниках земельных участков, СНТ. Реестр мест накопления МНО ведут администрации. Контейнеры на контейнерные площадки устанавливают собственники, так же можно обратиться к Региональному оператору с просьбой о предоставлении контейнера, но Региональный оператор предоставляет контейнеры только в рамках 1% от валовой выручки и только на площадки оборудованные в соответствии с СанПином и внесенными в реестр МНО.   Вывоз КГО. Крупногабаритные отходы (КГО), от юридических лиц не включены в норму накопления. Соответственно вывоз КГО Региональным оператором может осуществляться только с МНО (КП) внесенных в реестр мест накопления и оборудованных отсеком для КГО, в объемах соответствующих разовому вывозу контейнеров, установленных на контейнерной площадке (МНО), за отдельную платную заявку.  </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Изменения в действующей нормативно-правовой базе в отношении сбора твердых коммунальных отходов.</dc:title>
  <dc:creator>Крылова Дарья Васильевна</dc:creator>
  <cp:lastModifiedBy>Яппарова Инесса Марсовна</cp:lastModifiedBy>
  <cp:revision>160</cp:revision>
  <dcterms:created xsi:type="dcterms:W3CDTF">2021-04-26T17:36:34Z</dcterms:created>
  <dcterms:modified xsi:type="dcterms:W3CDTF">2023-07-11T11:52:14Z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2166359</vt:lpwstr>
  </property>
  <property fmtid="{D5CDD505-2E9C-101B-9397-08002B2CF9AE}" name="NXPowerLiteSettings" pid="3">
    <vt:lpwstr>E700052003A000</vt:lpwstr>
  </property>
  <property fmtid="{D5CDD505-2E9C-101B-9397-08002B2CF9AE}" name="NXPowerLiteVersion" pid="4">
    <vt:lpwstr>D9.1.7</vt:lpwstr>
  </property>
</Properties>
</file>