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276" r:id="rId4"/>
    <p:sldId id="279" r:id="rId5"/>
    <p:sldId id="280" r:id="rId6"/>
    <p:sldId id="277" r:id="rId7"/>
    <p:sldId id="282" r:id="rId8"/>
    <p:sldId id="284" r:id="rId9"/>
    <p:sldId id="287" r:id="rId10"/>
    <p:sldId id="288" r:id="rId11"/>
    <p:sldId id="269" r:id="rId12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7406" autoAdjust="0"/>
  </p:normalViewPr>
  <p:slideViewPr>
    <p:cSldViewPr>
      <p:cViewPr>
        <p:scale>
          <a:sx n="112" d="100"/>
          <a:sy n="112" d="100"/>
        </p:scale>
        <p:origin x="-1830" y="-7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A11AA-777A-4A7A-A42D-EE32852B7FB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0742-6ED5-4001-ACC6-309903D4A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2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522B-CF46-48B3-BBF7-6CD23D8983EB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70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D000-FB64-49AA-93F1-8D83275D3C6B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0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F07E-9EF6-4563-96A4-16B2EE186EE9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62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8FD-6A99-47D6-8704-9285B909D87A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26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1D2-7A09-4280-8D30-7BBAB57F07BB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21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ED8A-81F9-45EB-B610-2AD681DE8315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5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810-561A-4F38-BBE7-A6C45E219FD5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4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0F84-9188-4F9E-938B-3817D008F51A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5BF1-B802-4CB1-B4D8-1164F8C4982F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27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2CFF-C3DE-4F08-AE3F-A0ABB2E143A2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5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73EF-14D3-4C9B-A71B-0BB031311291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30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139C6-8A01-4F18-8618-349138526E12}" type="datetime1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5099-1181-4ABD-A55A-16EC215CC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39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0.wdp"/><Relationship Id="rId1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microsoft.com/office/2007/relationships/hdphoto" Target="../media/hdphoto7.wdp"/><Relationship Id="rId12" Type="http://schemas.openxmlformats.org/officeDocument/2006/relationships/image" Target="../media/image8.png"/><Relationship Id="rId17" Type="http://schemas.openxmlformats.org/officeDocument/2006/relationships/image" Target="../media/image11.jpeg"/><Relationship Id="rId2" Type="http://schemas.openxmlformats.org/officeDocument/2006/relationships/image" Target="../media/image3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11" Type="http://schemas.microsoft.com/office/2007/relationships/hdphoto" Target="../media/hdphoto9.wdp"/><Relationship Id="rId15" Type="http://schemas.openxmlformats.org/officeDocument/2006/relationships/image" Target="../media/image9.jpeg"/><Relationship Id="rId10" Type="http://schemas.openxmlformats.org/officeDocument/2006/relationships/image" Target="../media/image7.png"/><Relationship Id="rId9" Type="http://schemas.microsoft.com/office/2007/relationships/hdphoto" Target="../media/hdphoto8.wdp"/><Relationship Id="rId1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9000" contrast="2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0"/>
            <a:ext cx="1050381" cy="126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1643056"/>
            <a:ext cx="7196336" cy="113032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ru-RU" sz="1800" b="1" dirty="0" smtClean="0">
                <a:solidFill>
                  <a:schemeClr val="bg1"/>
                </a:solidFill>
              </a:rPr>
              <a:t>ПРОФИЛАКТИКА СОЦИАЛЬНО - НЕГАТИВНЫХ ЯВЛЕНИЙ В ПОДРОСТКОВО – МОЛОДЕЖНОЙ СРЕДЕ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428610"/>
            <a:ext cx="7746084" cy="518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Муниципальное бюджетное учреждение «Молодежный ресурсный центр»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88032" y="4659982"/>
            <a:ext cx="7772400" cy="28803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>
                <a:solidFill>
                  <a:schemeClr val="bg1"/>
                </a:solidFill>
              </a:rPr>
              <a:t>г. Краснокамск, </a:t>
            </a:r>
            <a:r>
              <a:rPr lang="ru-RU" sz="1100" dirty="0" smtClean="0">
                <a:solidFill>
                  <a:schemeClr val="bg1"/>
                </a:solidFill>
              </a:rPr>
              <a:t>2020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5652120" y="3513750"/>
            <a:ext cx="3001335" cy="38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</a:rPr>
              <a:t>Докладчик: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5643570" y="3786196"/>
            <a:ext cx="3089121" cy="38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>
                    <a:lumMod val="75000"/>
                  </a:schemeClr>
                </a:solidFill>
              </a:rPr>
              <a:t>Светлана Геннадьевна  Рукавишникова</a:t>
            </a:r>
            <a:endParaRPr lang="ru-RU" sz="13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5652120" y="4000511"/>
            <a:ext cx="320616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</a:rPr>
              <a:t>Директор МБУ   МРЦ</a:t>
            </a:r>
          </a:p>
        </p:txBody>
      </p:sp>
      <p:pic>
        <p:nvPicPr>
          <p:cNvPr id="1026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4" cstate="print"/>
          <a:srcRect l="18847" r="15707" b="8377"/>
          <a:stretch>
            <a:fillRect/>
          </a:stretch>
        </p:blipFill>
        <p:spPr bwMode="auto">
          <a:xfrm>
            <a:off x="8001023" y="214297"/>
            <a:ext cx="857257" cy="900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85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6"/>
            <a:ext cx="505432" cy="6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6914" y="285734"/>
            <a:ext cx="5629532" cy="1143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590800" cy="376236"/>
          </a:xfrm>
        </p:spPr>
        <p:txBody>
          <a:bodyPr/>
          <a:lstStyle/>
          <a:p>
            <a:fld id="{CFBE5099-1181-4ABD-A55A-16EC215CCE9D}" type="slidenum">
              <a:rPr lang="ru-RU" smtClean="0"/>
              <a:pPr/>
              <a:t>10</a:t>
            </a:fld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940152" y="915566"/>
            <a:ext cx="0" cy="39886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3" cstate="print"/>
          <a:srcRect l="18847" r="15707" b="8377"/>
          <a:stretch>
            <a:fillRect/>
          </a:stretch>
        </p:blipFill>
        <p:spPr bwMode="auto">
          <a:xfrm>
            <a:off x="8215338" y="214296"/>
            <a:ext cx="506869" cy="53220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870853"/>
            <a:ext cx="557216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367055"/>
            <a:ext cx="5072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Перспективы развития и планирования работы по профилактике социально-негативных явлений в подростково - молодежной среде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2 полугодие 2020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1787061"/>
            <a:ext cx="564360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еализуется проект «КУБ – Курс успеха и безопасности».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 реализуется при поддержке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Отдела Министерства внутренних дел г. Краснокамска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получил положительную оценку его специалистов.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период с 01.06.2020 г  по  20.08.2020 проведено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   6 мероприятий   более  60  чел. (еженедельная практика проведения мероприятий).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6"/>
            <a:ext cx="2287865" cy="1524290"/>
          </a:xfrm>
          <a:prstGeom prst="rect">
            <a:avLst/>
          </a:prstGeom>
        </p:spPr>
      </p:pic>
      <p:pic>
        <p:nvPicPr>
          <p:cNvPr id="19" name="Рисунок 18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214692"/>
            <a:ext cx="2680573" cy="1785932"/>
          </a:xfrm>
          <a:prstGeom prst="rect">
            <a:avLst/>
          </a:prstGeom>
        </p:spPr>
      </p:pic>
      <p:pic>
        <p:nvPicPr>
          <p:cNvPr id="22" name="Рисунок 21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1000114"/>
            <a:ext cx="2573885" cy="1714851"/>
          </a:xfrm>
          <a:prstGeom prst="rect">
            <a:avLst/>
          </a:prstGeom>
        </p:spPr>
      </p:pic>
      <p:pic>
        <p:nvPicPr>
          <p:cNvPr id="23" name="Рисунок 22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2928940"/>
            <a:ext cx="2680573" cy="1785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2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15764" y="1874754"/>
            <a:ext cx="7520897" cy="1108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ru-RU" sz="4600" b="1" dirty="0">
                <a:solidFill>
                  <a:schemeClr val="bg1"/>
                </a:solidFill>
              </a:rPr>
              <a:t>СПАСИБО ЗА ВНИМАНИЕ!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75588" y="1511182"/>
            <a:ext cx="6610234" cy="3724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48124" y="2721117"/>
            <a:ext cx="6431857" cy="0"/>
          </a:xfrm>
          <a:prstGeom prst="line">
            <a:avLst/>
          </a:prstGeom>
          <a:ln w="222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36840"/>
            <a:ext cx="1080273" cy="13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3" cstate="print"/>
          <a:srcRect l="18847" r="15707" b="8377"/>
          <a:stretch>
            <a:fillRect/>
          </a:stretch>
        </p:blipFill>
        <p:spPr bwMode="auto">
          <a:xfrm>
            <a:off x="8001024" y="428610"/>
            <a:ext cx="816441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6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85734"/>
            <a:ext cx="7746084" cy="518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Муниципальное бюджетное учреждение «Молодежный ресурсный центр»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2" cstate="print"/>
          <a:srcRect l="18847" r="15707" b="8377"/>
          <a:stretch>
            <a:fillRect/>
          </a:stretch>
        </p:blipFill>
        <p:spPr bwMode="auto">
          <a:xfrm>
            <a:off x="285720" y="928676"/>
            <a:ext cx="3714776" cy="40005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57686" y="1165488"/>
            <a:ext cx="428628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структурных подразделений: 10 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Общее количество сотрудников: 34 чел.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руководителей 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кружков : 18 чел.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организаторов: 16 чел  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  <a:buFontTx/>
              <a:buChar char="-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</a:p>
          <a:p>
            <a:pPr>
              <a:lnSpc>
                <a:spcPts val="2880"/>
              </a:lnSpc>
            </a:pP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5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39" y="214296"/>
            <a:ext cx="644503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1142990"/>
            <a:ext cx="9072594" cy="3929090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ормирование у подростков и молодежи </a:t>
            </a:r>
          </a:p>
          <a:p>
            <a:r>
              <a:rPr lang="ru-RU" dirty="0" smtClean="0"/>
              <a:t>ценностного отношения к здоровому образу жизни.</a:t>
            </a:r>
          </a:p>
          <a:p>
            <a:r>
              <a:rPr lang="ru-RU" dirty="0" smtClean="0"/>
              <a:t>вание у подростков и молодежи </a:t>
            </a:r>
          </a:p>
          <a:p>
            <a:r>
              <a:rPr lang="ru-RU" dirty="0" smtClean="0"/>
              <a:t>- Организация отношения к здорово формирование у подросткопвв и молодежи </a:t>
            </a:r>
          </a:p>
          <a:p>
            <a:r>
              <a:rPr lang="ru-RU" dirty="0" smtClean="0"/>
              <a:t>ценностного отношения к здоровому образу жизни.</a:t>
            </a:r>
          </a:p>
          <a:p>
            <a:r>
              <a:rPr lang="ru-RU" dirty="0" smtClean="0"/>
              <a:t>му образу жизни.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1914" y="185938"/>
            <a:ext cx="5054465" cy="8141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направления профилактики социально-негативных направлений в подростково - молодежной среде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3776" y="1820133"/>
            <a:ext cx="212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1214428"/>
            <a:ext cx="8286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формирование у подростков  и молодежи ценностного  отношения в здоровому образу жизни;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- организация занятости подростков и молодежи;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вовлечение подростков и молодых людей в творческую,     интеллектуальную деятельность;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внедрение превентивных обучающих программ – тренингов для подростков;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создание добровольческого движения ;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развитие информационного пространства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антинаркотические мотивационные акции, фестивали;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реализация проектов</a:t>
            </a: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5099-1181-4ABD-A55A-16EC215CCE9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6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3" cstate="print"/>
          <a:srcRect l="18847" r="15707" b="8377"/>
          <a:stretch>
            <a:fillRect/>
          </a:stretch>
        </p:blipFill>
        <p:spPr bwMode="auto">
          <a:xfrm>
            <a:off x="8286776" y="214296"/>
            <a:ext cx="714348" cy="750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82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6"/>
            <a:ext cx="505432" cy="6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6914" y="195486"/>
            <a:ext cx="5558094" cy="876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Формирование у подростков  и молодежи ценностного  отношения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в здоровому образу жизни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071552"/>
            <a:ext cx="5796136" cy="3826149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071552"/>
            <a:ext cx="5247463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- 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  <a:buFontTx/>
              <a:buChar char="-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</a:p>
          <a:p>
            <a:pPr>
              <a:lnSpc>
                <a:spcPts val="2880"/>
              </a:lnSpc>
            </a:pP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323529" y="1075367"/>
            <a:ext cx="5472607" cy="606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23529" y="2344459"/>
            <a:ext cx="5472607" cy="1126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590800" cy="376236"/>
          </a:xfrm>
        </p:spPr>
        <p:txBody>
          <a:bodyPr/>
          <a:lstStyle/>
          <a:p>
            <a:fld id="{CFBE5099-1181-4ABD-A55A-16EC215CCE9D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940152" y="915566"/>
            <a:ext cx="0" cy="39886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00193" y="2678339"/>
            <a:ext cx="2507524" cy="416949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4" name="Picture 3" descr="C:\Users\akgp-906\Desktop\фото дворы ДО\фото дворы ДО\Мира,18\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44060" y="915564"/>
            <a:ext cx="1248368" cy="1680489"/>
          </a:xfrm>
          <a:prstGeom prst="rect">
            <a:avLst/>
          </a:prstGeom>
          <a:noFill/>
        </p:spPr>
      </p:pic>
      <p:pic>
        <p:nvPicPr>
          <p:cNvPr id="46" name="Picture 2" descr="C:\Users\gkh_4\Desktop\Дворы  2019г\IMG_43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11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15565"/>
            <a:ext cx="1289736" cy="1680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kgp-906\Desktop\фото дворы ДО\фото дворы ДО\Швая 2\49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1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44060" y="3177573"/>
            <a:ext cx="1247273" cy="1726613"/>
          </a:xfrm>
          <a:prstGeom prst="rect">
            <a:avLst/>
          </a:prstGeom>
          <a:noFill/>
        </p:spPr>
      </p:pic>
      <p:pic>
        <p:nvPicPr>
          <p:cNvPr id="49" name="Picture 2" descr="C:\Users\gkh_4\Desktop\Дворы  2019г\IMG_431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colorTemperature colorTemp="8800"/>
                    </a14:imgEffect>
                    <a14:imgEffect>
                      <a14:saturation sat="118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77573"/>
            <a:ext cx="1266072" cy="172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14" cstate="print"/>
          <a:srcRect l="18847" r="15707" b="8377"/>
          <a:stretch>
            <a:fillRect/>
          </a:stretch>
        </p:blipFill>
        <p:spPr bwMode="auto">
          <a:xfrm>
            <a:off x="8215338" y="214296"/>
            <a:ext cx="506869" cy="53220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85720" y="1571618"/>
            <a:ext cx="5473731" cy="1225588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P_20200716_10054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0034" y="3571882"/>
            <a:ext cx="2037021" cy="1285866"/>
          </a:xfrm>
          <a:prstGeom prst="rect">
            <a:avLst/>
          </a:prstGeom>
        </p:spPr>
      </p:pic>
      <p:pic>
        <p:nvPicPr>
          <p:cNvPr id="25" name="Рисунок 24" descr="P_20200724_10344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56176" y="2859782"/>
            <a:ext cx="2708920" cy="2031690"/>
          </a:xfrm>
          <a:prstGeom prst="rect">
            <a:avLst/>
          </a:prstGeom>
        </p:spPr>
      </p:pic>
      <p:pic>
        <p:nvPicPr>
          <p:cNvPr id="26" name="Рисунок 25" descr="4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84168" y="843558"/>
            <a:ext cx="2808312" cy="1871037"/>
          </a:xfrm>
          <a:prstGeom prst="rect">
            <a:avLst/>
          </a:prstGeom>
        </p:spPr>
      </p:pic>
      <p:pic>
        <p:nvPicPr>
          <p:cNvPr id="28" name="Рисунок 27" descr="P_20200723_154019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57554" y="3571882"/>
            <a:ext cx="2046432" cy="1285866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1071552"/>
            <a:ext cx="564360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1 полугодие проведено: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20  спортивных мероприятий из 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:12 онлайн и  8  офлайн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Общий охват 298 чел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(201 онлайн  и  97  офлайн)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1 полугодие проведено  55 (патриотических) мероприятий из 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35онлайн и 20 офлайн.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Общий охват 2741 чел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(2389 онлайн  и 352 офлайн)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2357436"/>
            <a:ext cx="50720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      Значимые мероприятия:</a:t>
            </a:r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«Молодежь за ЗОЖ»;</a:t>
            </a:r>
          </a:p>
          <a:p>
            <a:r>
              <a:rPr lang="ru-RU" sz="1400" dirty="0" smtClean="0"/>
              <a:t>- Молодежная патриотическая акция «Десант Прикамья»;</a:t>
            </a:r>
          </a:p>
          <a:p>
            <a:r>
              <a:rPr lang="ru-RU" sz="1400" dirty="0" smtClean="0"/>
              <a:t>- Экскурсия с военкомом в рамках Всероссийской акции «Диалоги на равных»</a:t>
            </a:r>
          </a:p>
          <a:p>
            <a:r>
              <a:rPr lang="ru-RU" sz="1400" b="1" dirty="0" smtClean="0"/>
              <a:t> 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6802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6"/>
            <a:ext cx="505432" cy="6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6914" y="195486"/>
            <a:ext cx="5558094" cy="876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Внедрение в практику работы учреждения превентивных обучающих программ – тренингов  для подростков и молодежи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1071552"/>
            <a:ext cx="4724599" cy="1857387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071552"/>
            <a:ext cx="5247463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- 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  <a:buFontTx/>
              <a:buChar char="-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</a:p>
          <a:p>
            <a:pPr>
              <a:lnSpc>
                <a:spcPts val="2880"/>
              </a:lnSpc>
            </a:pP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323529" y="1075367"/>
            <a:ext cx="5472607" cy="606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23529" y="2344459"/>
            <a:ext cx="5472607" cy="1126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590800" cy="376236"/>
          </a:xfrm>
        </p:spPr>
        <p:txBody>
          <a:bodyPr/>
          <a:lstStyle/>
          <a:p>
            <a:fld id="{CFBE5099-1181-4ABD-A55A-16EC215CCE9D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940152" y="915566"/>
            <a:ext cx="0" cy="39886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00193" y="2678339"/>
            <a:ext cx="2507524" cy="416949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3" cstate="print"/>
          <a:srcRect l="18847" r="15707" b="8377"/>
          <a:stretch>
            <a:fillRect/>
          </a:stretch>
        </p:blipFill>
        <p:spPr bwMode="auto">
          <a:xfrm>
            <a:off x="8215338" y="214296"/>
            <a:ext cx="506869" cy="532208"/>
          </a:xfrm>
          <a:prstGeom prst="rect">
            <a:avLst/>
          </a:prstGeom>
          <a:noFill/>
        </p:spPr>
      </p:pic>
      <p:pic>
        <p:nvPicPr>
          <p:cNvPr id="23" name="Рисунок 22" descr="IMG_20200723_160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715766"/>
            <a:ext cx="2520280" cy="2070562"/>
          </a:xfrm>
          <a:prstGeom prst="rect">
            <a:avLst/>
          </a:prstGeom>
        </p:spPr>
      </p:pic>
      <p:pic>
        <p:nvPicPr>
          <p:cNvPr id="28" name="Рисунок 27" descr="20200709_1645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003798"/>
            <a:ext cx="2592288" cy="1828521"/>
          </a:xfrm>
          <a:prstGeom prst="rect">
            <a:avLst/>
          </a:prstGeom>
        </p:spPr>
      </p:pic>
      <p:pic>
        <p:nvPicPr>
          <p:cNvPr id="29" name="Рисунок 28" descr="правовой тренин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214692"/>
            <a:ext cx="2786082" cy="1571636"/>
          </a:xfrm>
          <a:prstGeom prst="rect">
            <a:avLst/>
          </a:prstGeom>
        </p:spPr>
      </p:pic>
      <p:pic>
        <p:nvPicPr>
          <p:cNvPr id="30" name="Рисунок 29" descr="P_20200730_151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843558"/>
            <a:ext cx="2520280" cy="189021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142990"/>
            <a:ext cx="5857884" cy="2092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1 полугодие проведено  3 мероприятия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Общий охват более  100 чел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Значимые мероприятия: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Правовой тренинг «Подросток и закон»  прошел  на трех площадках: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Отдел Министерства внутренних дел г. Краснокамска (целевая аудитория - учащиеся Западно-уральского техникума);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МАОУ СОШ №  3 ( целевая аудитория -  учащиеся 7х классов 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 МБУ «Ресурсный цент»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(целевая аудитория -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волонтерские отряды)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2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6"/>
            <a:ext cx="505432" cy="6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6914" y="195486"/>
            <a:ext cx="5200904" cy="616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Создание добровольческого движения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2845" y="1103054"/>
            <a:ext cx="5653292" cy="1968761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928676"/>
            <a:ext cx="56046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За 1 полугодие проведено  36 мероприятий из них: 11онлайн и 25 офлайн</a:t>
            </a:r>
          </a:p>
          <a:p>
            <a:r>
              <a:rPr lang="ru-RU" sz="1600" b="1" dirty="0" smtClean="0"/>
              <a:t>Общий охват 799 чел. (341 онлайн  и  458 офлайн) </a:t>
            </a:r>
          </a:p>
          <a:p>
            <a:r>
              <a:rPr lang="ru-RU" sz="1600" b="1" dirty="0" smtClean="0"/>
              <a:t>Значимые мероприятия:</a:t>
            </a:r>
            <a:endParaRPr lang="ru-RU" sz="1600" dirty="0" smtClean="0"/>
          </a:p>
          <a:p>
            <a:r>
              <a:rPr lang="ru-RU" sz="1600" b="1" dirty="0" smtClean="0"/>
              <a:t>- </a:t>
            </a:r>
            <a:r>
              <a:rPr lang="ru-RU" sz="1600" dirty="0" smtClean="0"/>
              <a:t>«Волонтерский университет»;</a:t>
            </a:r>
          </a:p>
          <a:p>
            <a:r>
              <a:rPr lang="ru-RU" sz="1600" dirty="0" smtClean="0"/>
              <a:t>-  Акция «Сад памяти»;</a:t>
            </a:r>
          </a:p>
          <a:p>
            <a:r>
              <a:rPr lang="ru-RU" sz="1600" dirty="0" smtClean="0"/>
              <a:t>- Акция Георгиевская ленточка;</a:t>
            </a:r>
          </a:p>
          <a:p>
            <a:r>
              <a:rPr lang="ru-RU" sz="1600" dirty="0" smtClean="0"/>
              <a:t>- Конкурс добровольческих отрядов «Наше время»</a:t>
            </a:r>
          </a:p>
          <a:p>
            <a:endParaRPr lang="ru-RU" sz="1600" dirty="0" smtClean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323529" y="1075367"/>
            <a:ext cx="5472607" cy="606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590800" cy="376236"/>
          </a:xfrm>
        </p:spPr>
        <p:txBody>
          <a:bodyPr/>
          <a:lstStyle/>
          <a:p>
            <a:fld id="{CFBE5099-1181-4ABD-A55A-16EC215CCE9D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940152" y="915566"/>
            <a:ext cx="0" cy="39886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3" cstate="print"/>
          <a:srcRect l="18847" r="15707" b="8377"/>
          <a:stretch>
            <a:fillRect/>
          </a:stretch>
        </p:blipFill>
        <p:spPr bwMode="auto">
          <a:xfrm>
            <a:off x="8215338" y="214296"/>
            <a:ext cx="506869" cy="532208"/>
          </a:xfrm>
          <a:prstGeom prst="rect">
            <a:avLst/>
          </a:prstGeom>
          <a:noFill/>
        </p:spPr>
      </p:pic>
      <p:pic>
        <p:nvPicPr>
          <p:cNvPr id="23" name="Рисунок 22" descr="P_20200722_110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71816"/>
            <a:ext cx="2708920" cy="1675640"/>
          </a:xfrm>
          <a:prstGeom prst="rect">
            <a:avLst/>
          </a:prstGeom>
        </p:spPr>
      </p:pic>
      <p:pic>
        <p:nvPicPr>
          <p:cNvPr id="25" name="Рисунок 24" descr="IMG_20200723_161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861560"/>
            <a:ext cx="2592288" cy="1833668"/>
          </a:xfrm>
          <a:prstGeom prst="rect">
            <a:avLst/>
          </a:prstGeom>
        </p:spPr>
      </p:pic>
      <p:pic>
        <p:nvPicPr>
          <p:cNvPr id="27" name="Рисунок 26" descr="NLvns_0g68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071816"/>
            <a:ext cx="2660915" cy="1639636"/>
          </a:xfrm>
          <a:prstGeom prst="rect">
            <a:avLst/>
          </a:prstGeom>
        </p:spPr>
      </p:pic>
      <p:pic>
        <p:nvPicPr>
          <p:cNvPr id="28" name="Рисунок 27" descr="enYG4xE0yB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805776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2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6"/>
            <a:ext cx="505432" cy="6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6914" y="195486"/>
            <a:ext cx="5415218" cy="661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Организация занятости </a:t>
            </a:r>
          </a:p>
          <a:p>
            <a:pPr algn="ctr"/>
            <a:r>
              <a:rPr lang="ru-RU" sz="2200" b="1" dirty="0" smtClean="0"/>
              <a:t>подростков и молодежи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" y="1103054"/>
            <a:ext cx="5796136" cy="3826149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928676"/>
            <a:ext cx="5247463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/>
              <a:t>Организованна работа кружков разной направленности  - 40 кружков и секций  </a:t>
            </a:r>
            <a:endParaRPr lang="ru-RU" sz="1400" dirty="0" smtClean="0"/>
          </a:p>
          <a:p>
            <a:r>
              <a:rPr lang="ru-RU" sz="1400" b="1" dirty="0" smtClean="0"/>
              <a:t> Количество посещающих кружки –  600 чел</a:t>
            </a:r>
            <a:endParaRPr lang="ru-RU" sz="1400" dirty="0" smtClean="0"/>
          </a:p>
          <a:p>
            <a:r>
              <a:rPr lang="ru-RU" sz="1400" dirty="0" smtClean="0"/>
              <a:t>    Организация   временных рабочих  мест для несовершеннолетней молодежи осуществляется через работу трудовых отрядов.</a:t>
            </a:r>
          </a:p>
          <a:p>
            <a:r>
              <a:rPr lang="ru-RU" sz="1400" dirty="0" smtClean="0"/>
              <a:t>   Деятельность трудовых отрядов осуществлялась в трех клуба КМЖ «Дружба», КМЖ «Факел», КМЖ «Ассоль»</a:t>
            </a:r>
          </a:p>
          <a:p>
            <a:r>
              <a:rPr lang="ru-RU" sz="1400" b="1" dirty="0" smtClean="0"/>
              <a:t>Всего трудовой занятостью охвачено – 19 чел.</a:t>
            </a:r>
            <a:endParaRPr lang="ru-RU" sz="1400" dirty="0" smtClean="0"/>
          </a:p>
          <a:p>
            <a:pPr>
              <a:buFontTx/>
              <a:buChar char="-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  <a:buFontTx/>
              <a:buChar char="-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</a:p>
          <a:p>
            <a:pPr>
              <a:lnSpc>
                <a:spcPts val="2880"/>
              </a:lnSpc>
            </a:pP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323529" y="1075367"/>
            <a:ext cx="5472607" cy="606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590800" cy="376236"/>
          </a:xfrm>
        </p:spPr>
        <p:txBody>
          <a:bodyPr/>
          <a:lstStyle/>
          <a:p>
            <a:fld id="{CFBE5099-1181-4ABD-A55A-16EC215CCE9D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940152" y="915566"/>
            <a:ext cx="0" cy="39886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3" cstate="print"/>
          <a:srcRect l="18847" r="15707" b="8377"/>
          <a:stretch>
            <a:fillRect/>
          </a:stretch>
        </p:blipFill>
        <p:spPr bwMode="auto">
          <a:xfrm>
            <a:off x="8215338" y="214296"/>
            <a:ext cx="506869" cy="532208"/>
          </a:xfrm>
          <a:prstGeom prst="rect">
            <a:avLst/>
          </a:prstGeom>
          <a:noFill/>
        </p:spPr>
      </p:pic>
      <p:pic>
        <p:nvPicPr>
          <p:cNvPr id="29" name="Рисунок 28" descr="изображение_viber_2020-07-06_15-00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843558"/>
            <a:ext cx="2952328" cy="1872208"/>
          </a:xfrm>
          <a:prstGeom prst="rect">
            <a:avLst/>
          </a:prstGeom>
        </p:spPr>
      </p:pic>
      <p:pic>
        <p:nvPicPr>
          <p:cNvPr id="33" name="Рисунок 32" descr="P_20200716_1041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214692"/>
            <a:ext cx="2448272" cy="1478758"/>
          </a:xfrm>
          <a:prstGeom prst="rect">
            <a:avLst/>
          </a:prstGeom>
        </p:spPr>
      </p:pic>
      <p:pic>
        <p:nvPicPr>
          <p:cNvPr id="34" name="Рисунок 33" descr="P_20200723_1533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214692"/>
            <a:ext cx="2496278" cy="1517298"/>
          </a:xfrm>
          <a:prstGeom prst="rect">
            <a:avLst/>
          </a:prstGeom>
        </p:spPr>
      </p:pic>
      <p:pic>
        <p:nvPicPr>
          <p:cNvPr id="35" name="Рисунок 34" descr="P_20200729_1406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87774"/>
            <a:ext cx="2952328" cy="1995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2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6"/>
            <a:ext cx="505432" cy="6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6914" y="195486"/>
            <a:ext cx="5343780" cy="10189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Вовлечение подростков и молодых людей в творческую, интеллектуальную деятельность.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1285866"/>
            <a:ext cx="5688045" cy="1857388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071552"/>
            <a:ext cx="6000760" cy="243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За 1 полугодие проведено  75 мероприятий из них</a:t>
            </a:r>
            <a:r>
              <a:rPr lang="ru-RU" sz="1600" dirty="0" smtClean="0"/>
              <a:t>:                                              37 онлайн и 38 офлайн</a:t>
            </a:r>
          </a:p>
          <a:p>
            <a:r>
              <a:rPr lang="ru-RU" sz="1600" b="1" dirty="0" smtClean="0"/>
              <a:t>Общий охват 1315  чел</a:t>
            </a:r>
            <a:r>
              <a:rPr lang="ru-RU" sz="1600" dirty="0" smtClean="0"/>
              <a:t>. (708 онлайн  и  607 офлайн)</a:t>
            </a:r>
          </a:p>
          <a:p>
            <a:r>
              <a:rPr lang="ru-RU" sz="1600" b="1" dirty="0" smtClean="0"/>
              <a:t>Значимые мероприятия:</a:t>
            </a:r>
            <a:endParaRPr lang="ru-RU" sz="1600" dirty="0" smtClean="0"/>
          </a:p>
          <a:p>
            <a:r>
              <a:rPr lang="ru-RU" sz="1400" dirty="0" smtClean="0"/>
              <a:t>- Интеллектуально - познавательная игра «Краснокамский АРТ»;</a:t>
            </a:r>
          </a:p>
          <a:p>
            <a:r>
              <a:rPr lang="ru-RU" sz="1400" dirty="0" smtClean="0"/>
              <a:t>- Интерактивная  - познавательной игра «АРТ – квартал»;</a:t>
            </a:r>
          </a:p>
          <a:p>
            <a:r>
              <a:rPr lang="ru-RU" sz="1400" dirty="0" smtClean="0"/>
              <a:t>- Чемпионат по интеллектуальным играм среди работающей молодежи КГО</a:t>
            </a:r>
          </a:p>
          <a:p>
            <a:r>
              <a:rPr lang="ru-RU" sz="1400" dirty="0" smtClean="0"/>
              <a:t>- Окружной семинар практикум по </a:t>
            </a:r>
            <a:r>
              <a:rPr lang="ru-RU" sz="1400" dirty="0" smtClean="0"/>
              <a:t>ТРИЗ.</a:t>
            </a:r>
            <a:endParaRPr lang="ru-RU" sz="1400" dirty="0" smtClean="0"/>
          </a:p>
          <a:p>
            <a:pPr>
              <a:lnSpc>
                <a:spcPts val="288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590800" cy="376236"/>
          </a:xfrm>
        </p:spPr>
        <p:txBody>
          <a:bodyPr/>
          <a:lstStyle/>
          <a:p>
            <a:fld id="{CFBE5099-1181-4ABD-A55A-16EC215CCE9D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940152" y="915566"/>
            <a:ext cx="0" cy="39886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00193" y="2678339"/>
            <a:ext cx="2507524" cy="416949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3" cstate="print"/>
          <a:srcRect l="18847" r="15707" b="8377"/>
          <a:stretch>
            <a:fillRect/>
          </a:stretch>
        </p:blipFill>
        <p:spPr bwMode="auto">
          <a:xfrm>
            <a:off x="8215338" y="214296"/>
            <a:ext cx="506869" cy="532208"/>
          </a:xfrm>
          <a:prstGeom prst="rect">
            <a:avLst/>
          </a:prstGeom>
          <a:noFill/>
        </p:spPr>
      </p:pic>
      <p:pic>
        <p:nvPicPr>
          <p:cNvPr id="19" name="Рисунок 18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357568"/>
            <a:ext cx="2520281" cy="1659603"/>
          </a:xfrm>
          <a:prstGeom prst="rect">
            <a:avLst/>
          </a:prstGeom>
        </p:spPr>
      </p:pic>
      <p:pic>
        <p:nvPicPr>
          <p:cNvPr id="22" name="Рисунок 21" descr="wXdIGceoTB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987574"/>
            <a:ext cx="2592288" cy="1584176"/>
          </a:xfrm>
          <a:prstGeom prst="rect">
            <a:avLst/>
          </a:prstGeom>
        </p:spPr>
      </p:pic>
      <p:pic>
        <p:nvPicPr>
          <p:cNvPr id="23" name="Рисунок 22" descr="m4QYmG7H7w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823778"/>
            <a:ext cx="2592288" cy="1944216"/>
          </a:xfrm>
          <a:prstGeom prst="rect">
            <a:avLst/>
          </a:prstGeom>
        </p:spPr>
      </p:pic>
      <p:pic>
        <p:nvPicPr>
          <p:cNvPr id="25" name="Рисунок 24" descr="ар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357568"/>
            <a:ext cx="2946505" cy="1659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2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6"/>
            <a:ext cx="505432" cy="6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6914" y="428610"/>
            <a:ext cx="5343780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Проведение  мотивационных акций</a:t>
            </a:r>
            <a:endParaRPr lang="ru-RU" sz="2200" b="1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323529" y="2344459"/>
            <a:ext cx="5472607" cy="1126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590800" cy="376236"/>
          </a:xfrm>
        </p:spPr>
        <p:txBody>
          <a:bodyPr/>
          <a:lstStyle/>
          <a:p>
            <a:fld id="{CFBE5099-1181-4ABD-A55A-16EC215CCE9D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940152" y="915566"/>
            <a:ext cx="0" cy="39886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00193" y="2678339"/>
            <a:ext cx="2507524" cy="416949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Picture 2" descr="D:\2. ресурсный 2020\ЭМБЛЕМЫ\эмблема.jpg"/>
          <p:cNvPicPr>
            <a:picLocks noChangeAspect="1" noChangeArrowheads="1"/>
          </p:cNvPicPr>
          <p:nvPr/>
        </p:nvPicPr>
        <p:blipFill>
          <a:blip r:embed="rId3" cstate="print"/>
          <a:srcRect l="18847" r="15707" b="8377"/>
          <a:stretch>
            <a:fillRect/>
          </a:stretch>
        </p:blipFill>
        <p:spPr bwMode="auto">
          <a:xfrm>
            <a:off x="8215338" y="214296"/>
            <a:ext cx="506869" cy="532208"/>
          </a:xfrm>
          <a:prstGeom prst="rect">
            <a:avLst/>
          </a:prstGeom>
          <a:noFill/>
        </p:spPr>
      </p:pic>
      <p:pic>
        <p:nvPicPr>
          <p:cNvPr id="18" name="Рисунок 17" descr="WWOtysgAA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003798"/>
            <a:ext cx="2448272" cy="1836204"/>
          </a:xfrm>
          <a:prstGeom prst="rect">
            <a:avLst/>
          </a:prstGeom>
        </p:spPr>
      </p:pic>
      <p:pic>
        <p:nvPicPr>
          <p:cNvPr id="13" name="Рисунок 12" descr="изображение_viber_2020-07-10_13-53-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931790"/>
            <a:ext cx="2016224" cy="2016224"/>
          </a:xfrm>
          <a:prstGeom prst="rect">
            <a:avLst/>
          </a:prstGeom>
        </p:spPr>
      </p:pic>
      <p:pic>
        <p:nvPicPr>
          <p:cNvPr id="14" name="Рисунок 13" descr="Lri7p6HRiW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843558"/>
            <a:ext cx="2313384" cy="1735038"/>
          </a:xfrm>
          <a:prstGeom prst="rect">
            <a:avLst/>
          </a:prstGeom>
        </p:spPr>
      </p:pic>
      <p:pic>
        <p:nvPicPr>
          <p:cNvPr id="15" name="Рисунок 14" descr="pSrRpCFSQX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075806"/>
            <a:ext cx="2304256" cy="17912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439966"/>
            <a:ext cx="5572164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Традиционный календарь 1 полугодия проведения акций.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Март  - Акция «Белая ромашка»  день борьбы с туберкулезом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Апрель - Всемирный день здоровья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 – Всемирный день борьбы с табакокурением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Июнь – Международный день борьбы с наркоманией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2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10125</TotalTime>
  <Words>687</Words>
  <Application>Microsoft Office PowerPoint</Application>
  <PresentationFormat>Экран (16:9)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Мвидео</dc:creator>
  <cp:lastModifiedBy>1</cp:lastModifiedBy>
  <cp:revision>269</cp:revision>
  <cp:lastPrinted>2020-06-17T05:44:10Z</cp:lastPrinted>
  <dcterms:created xsi:type="dcterms:W3CDTF">2019-06-21T14:37:49Z</dcterms:created>
  <dcterms:modified xsi:type="dcterms:W3CDTF">2020-08-27T05:22:34Z</dcterms:modified>
</cp:coreProperties>
</file>