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1"/>
  </p:sldMasterIdLst>
  <p:notesMasterIdLst>
    <p:notesMasterId r:id="rId32"/>
  </p:notesMasterIdLst>
  <p:sldIdLst>
    <p:sldId id="256" r:id="rId2"/>
    <p:sldId id="302" r:id="rId3"/>
    <p:sldId id="289" r:id="rId4"/>
    <p:sldId id="291" r:id="rId5"/>
    <p:sldId id="290" r:id="rId6"/>
    <p:sldId id="292" r:id="rId7"/>
    <p:sldId id="259" r:id="rId8"/>
    <p:sldId id="261" r:id="rId9"/>
    <p:sldId id="269" r:id="rId10"/>
    <p:sldId id="270" r:id="rId11"/>
    <p:sldId id="296" r:id="rId12"/>
    <p:sldId id="264" r:id="rId13"/>
    <p:sldId id="265" r:id="rId14"/>
    <p:sldId id="266" r:id="rId15"/>
    <p:sldId id="267" r:id="rId16"/>
    <p:sldId id="258" r:id="rId17"/>
    <p:sldId id="273" r:id="rId18"/>
    <p:sldId id="304" r:id="rId19"/>
    <p:sldId id="303" r:id="rId20"/>
    <p:sldId id="305" r:id="rId21"/>
    <p:sldId id="257" r:id="rId22"/>
    <p:sldId id="271" r:id="rId23"/>
    <p:sldId id="275" r:id="rId24"/>
    <p:sldId id="262" r:id="rId25"/>
    <p:sldId id="297" r:id="rId26"/>
    <p:sldId id="298" r:id="rId27"/>
    <p:sldId id="286" r:id="rId28"/>
    <p:sldId id="300" r:id="rId29"/>
    <p:sldId id="294" r:id="rId30"/>
    <p:sldId id="282" r:id="rId3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31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7126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7126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CC240568-2EF8-471E-8F26-7E891EEB3F23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25075"/>
            <a:ext cx="5486078" cy="4475718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712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712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56E975D8-5A2A-4EB3-9070-EDF33652C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1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5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1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929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65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250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61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305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9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26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0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7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23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56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5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00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4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34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4.jpeg"/><Relationship Id="rId4" Type="http://schemas.openxmlformats.org/officeDocument/2006/relationships/image" Target="../media/image14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9.jpeg"/><Relationship Id="rId10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image" Target="../media/image1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14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9.jpeg"/><Relationship Id="rId7" Type="http://schemas.openxmlformats.org/officeDocument/2006/relationships/image" Target="../media/image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285727"/>
            <a:ext cx="767855" cy="76785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26030" y="1268760"/>
            <a:ext cx="887848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«Родительское образование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 как один из механизмов решения проблемы детского и семейного неблагополучия»</a:t>
            </a:r>
          </a:p>
          <a:p>
            <a:pPr lvl="0" algn="ctr"/>
            <a:endParaRPr lang="ru-RU" sz="2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/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МЕРОПРИЯТИЯ ПО РОДИТЕЛЬСКОМУ ПРОСВЕЩЕНИЮ И ОБРАЗОВАНИЮ В КРАСНОКАМСКОМ ГОРОДСКОМ ОКРУГЕ  В РАМКАХ  ПРОЕКТА </a:t>
            </a:r>
          </a:p>
          <a:p>
            <a:pPr lvl="0" algn="ctr"/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«СОХРАНИМ СЕМЬЮ - СБЕРЕЖЁМ РОССИЮ»</a:t>
            </a:r>
          </a:p>
        </p:txBody>
      </p:sp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336715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75920" y="5301208"/>
            <a:ext cx="6375780" cy="125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80"/>
              </a:lnSpc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Докладчики: Счетчикова Н.Г., консультант отдела по внутренней и социальной политике администрации КГО</a:t>
            </a:r>
          </a:p>
          <a:p>
            <a:pPr algn="r">
              <a:lnSpc>
                <a:spcPts val="2880"/>
              </a:lnSpc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Бояршинова Е.Н., зав ЦДБ им. П.П. Бажова МБУК ЦБС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9280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1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143" y="23284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048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4"/>
            <a:ext cx="8608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3043" y="3755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en-US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V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Зональный семинар  «Семья от А до Я»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Краснокамском городском округе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25.09.2020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8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Home\Desktop\2020-10-11_22-06-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60" y="1352019"/>
            <a:ext cx="3240358" cy="43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ome\Desktop\2020-10-11_22-15-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72" y="3727990"/>
            <a:ext cx="2675551" cy="27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me\Desktop\2020-10-11_22-18-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203175"/>
            <a:ext cx="2985639" cy="257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ome\Desktop\2020-10-11_22-20-3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5" y="3933056"/>
            <a:ext cx="3178189" cy="28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2" y="1306073"/>
            <a:ext cx="2722063" cy="233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C:\Users\Home\Desktop\2020-10-11_22-28-0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79" y="4423955"/>
            <a:ext cx="3240358" cy="243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143" y="23284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626" y="321529"/>
            <a:ext cx="1458595" cy="128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4"/>
            <a:ext cx="8608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4612" y="127345"/>
            <a:ext cx="8640960" cy="389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Обеспечено </a:t>
            </a:r>
            <a:r>
              <a:rPr lang="ru-RU" sz="36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участие </a:t>
            </a:r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округа</a:t>
            </a:r>
          </a:p>
          <a:p>
            <a:pPr algn="ctr"/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традиционных краевых акциях</a:t>
            </a:r>
            <a:r>
              <a:rPr lang="ru-RU" sz="36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indent="-342900" algn="ctr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«Отцами славится Россия»</a:t>
            </a:r>
          </a:p>
          <a:p>
            <a:pPr indent="-342900" algn="ctr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«Проснись, родительское сердце»</a:t>
            </a:r>
          </a:p>
          <a:p>
            <a:pPr indent="-342900" algn="ctr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«Семья – любви и верности союз»</a:t>
            </a:r>
          </a:p>
          <a:p>
            <a:pPr indent="-342900" algn="ctr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70510" algn="l"/>
                <a:tab pos="630555" algn="l"/>
              </a:tabLst>
            </a:pP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«Пусть всегда будет мама»</a:t>
            </a:r>
          </a:p>
          <a:p>
            <a:pPr algn="ctr"/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8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 descr="https://sun1-20.userapi.com/DjI3aff3xGD6bIZKkMj-kgADmDLLY0fPivQG9A/pOe9YD8XeH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0396" y="2624572"/>
            <a:ext cx="2827778" cy="211467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" y="1602707"/>
            <a:ext cx="3478976" cy="21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11" y="3495720"/>
            <a:ext cx="4267361" cy="213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s://fashion-stickers.ru/52366-thickbox_default/pust-vsegda-budet-mam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6670" y="4945714"/>
            <a:ext cx="2187642" cy="1702831"/>
          </a:xfrm>
          <a:prstGeom prst="rect">
            <a:avLst/>
          </a:prstGeom>
          <a:noFill/>
        </p:spPr>
      </p:pic>
      <p:pic>
        <p:nvPicPr>
          <p:cNvPr id="16" name="Picture 2" descr="https://sun1-18.userapi.com/7euBsLlw8HXKdtaixwNhoWEvMNZpVLcbSBCZdQ/eQ3XkiBgVp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7533" y="4593874"/>
            <a:ext cx="3014293" cy="2071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14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188227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64" y="190697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5521" y="1114844"/>
            <a:ext cx="86080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2020 году запланированы пять окружных акций. </a:t>
            </a:r>
          </a:p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Четыре из которых уже состоялись:</a:t>
            </a:r>
          </a:p>
          <a:p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«СЫН-ОТЕЦ-СЕМЬЯ-ОТЕЧЕСТВО»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(19.02.2020 -29.02.2020)</a:t>
            </a:r>
          </a:p>
          <a:p>
            <a:endParaRPr lang="ru-RU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637" y="-14514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родительском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35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https://sun1-20.userapi.com/DjI3aff3xGD6bIZKkMj-kgADmDLLY0fPivQG9A/pOe9YD8XeH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75443" y="19288"/>
            <a:ext cx="2009676" cy="1502879"/>
          </a:xfrm>
          <a:prstGeom prst="rect">
            <a:avLst/>
          </a:prstGeom>
          <a:noFill/>
        </p:spPr>
      </p:pic>
      <p:pic>
        <p:nvPicPr>
          <p:cNvPr id="9" name="Picture 8" descr="https://sun1-90.userapi.com/5--Vu8BAwpLBkGmIAmsxCtl9AHkZJI3-v0H0GA/y6gG4i0Hl_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7757" y="2142867"/>
            <a:ext cx="2857500" cy="2857500"/>
          </a:xfrm>
          <a:prstGeom prst="rect">
            <a:avLst/>
          </a:prstGeom>
          <a:noFill/>
        </p:spPr>
      </p:pic>
      <p:pic>
        <p:nvPicPr>
          <p:cNvPr id="10" name="Picture 6" descr="https://sun9-72.userapi.com/c857028/v857028985/10201e/FHwE0nIadH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335" y="2170904"/>
            <a:ext cx="2829590" cy="2122192"/>
          </a:xfrm>
          <a:prstGeom prst="rect">
            <a:avLst/>
          </a:prstGeom>
          <a:noFill/>
        </p:spPr>
      </p:pic>
      <p:pic>
        <p:nvPicPr>
          <p:cNvPr id="11" name="Picture 2" descr="https://sun9-21.userapi.com/c857336/v857336907/e681e/ylQZDyxAXx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89630" y="2158260"/>
            <a:ext cx="3565260" cy="2263317"/>
          </a:xfrm>
          <a:prstGeom prst="rect">
            <a:avLst/>
          </a:prstGeom>
          <a:noFill/>
        </p:spPr>
      </p:pic>
      <p:pic>
        <p:nvPicPr>
          <p:cNvPr id="12" name="Picture 4" descr="https://sun9-46.userapi.com/c857028/v857028985/102030/94uaAEmBOI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9429" y="4449592"/>
            <a:ext cx="2859063" cy="2144298"/>
          </a:xfrm>
          <a:prstGeom prst="rect">
            <a:avLst/>
          </a:prstGeom>
          <a:noFill/>
        </p:spPr>
      </p:pic>
      <p:pic>
        <p:nvPicPr>
          <p:cNvPr id="13" name="Picture 14" descr="https://sun1-93.userapi.com/AtPLm6wm0f9_7tTcgZkiIx-T8KZSIDah7MY3_A/7NtrI0CSDNQ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5306" y="4547191"/>
            <a:ext cx="2802333" cy="2018683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60" y="5114523"/>
            <a:ext cx="2857500" cy="158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9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412" y="296284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68865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88183" y="1164680"/>
            <a:ext cx="86409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«Ветеран моей семьи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» (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01.05.2020 – 15.05.2020)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231" y="99131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2" y="17711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28" y="268865"/>
            <a:ext cx="2315454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sun9-25.userapi.com/c855616/v855616595/23487b/6TVSXZ_jyy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445" y="1818801"/>
            <a:ext cx="2647550" cy="2022270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/>
          <a:srcRect l="46094" t="16667" r="25781" b="9722"/>
          <a:stretch>
            <a:fillRect/>
          </a:stretch>
        </p:blipFill>
        <p:spPr bwMode="auto">
          <a:xfrm>
            <a:off x="4829655" y="1709026"/>
            <a:ext cx="281451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C:\Users\Home\Desktop\2020-10-11_19-25-0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38" y="1878760"/>
            <a:ext cx="2728458" cy="40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ome\Desktop\2020-10-11_19-29-5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39" y="3608921"/>
            <a:ext cx="2837819" cy="32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ome\Desktop\2020-10-11_19-34-4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52" y="4337720"/>
            <a:ext cx="288652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259" y="227667"/>
            <a:ext cx="681054" cy="681054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12" y="165265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5521" y="1114843"/>
            <a:ext cx="8608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«Дети – наше будущее»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01.06.2020 – 01.07.2020)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6866" y="4301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1295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s://sun1-18.userapi.com/7euBsLlw8HXKdtaixwNhoWEvMNZpVLcbSBCZdQ/eQ3XkiBgVp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98944" y="78957"/>
            <a:ext cx="1854083" cy="1274413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39453" t="18750" r="19531" b="9027"/>
          <a:stretch>
            <a:fillRect/>
          </a:stretch>
        </p:blipFill>
        <p:spPr bwMode="auto">
          <a:xfrm>
            <a:off x="323049" y="1671216"/>
            <a:ext cx="2928926" cy="290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671216"/>
            <a:ext cx="3301566" cy="248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 descr="https://sun9-53.userapi.com/c857728/v857728419/20dd28/W8zjkP72mC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7071" y="4395573"/>
            <a:ext cx="2928958" cy="2197775"/>
          </a:xfrm>
          <a:prstGeom prst="rect">
            <a:avLst/>
          </a:prstGeom>
          <a:noFill/>
        </p:spPr>
      </p:pic>
      <p:pic>
        <p:nvPicPr>
          <p:cNvPr id="19" name="Picture 4" descr="https://sun1-85.userapi.com/aPtgT3ZjkGSEeW7mS-Kb7_15cvMuPlzJEN4gyQ/ijtQ-VLTgt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06655" y="4314814"/>
            <a:ext cx="3000396" cy="2246012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336" y="1772816"/>
            <a:ext cx="2706426" cy="392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5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6" y="20902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11" y="2090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3"/>
            <a:ext cx="8608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Окружная акция «Все начинается с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любви» (01.07.2020-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31.07.2020)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7488" y="3008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Формирование и сохранение символов, традиций,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ритуалов в родительском образовании взрослых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детей в Краснокамском городском округе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2328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Home\Desktop\2020-10-11_19-49-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8" y="1581648"/>
            <a:ext cx="22035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047" y="182785"/>
            <a:ext cx="1911285" cy="95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s://sun1-83.userapi.com/DWn2MP5umsAromO78qyqoAsNpim4HqRYqxchAw/CFKryIHoLW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4726" y="4656061"/>
            <a:ext cx="2736304" cy="1992240"/>
          </a:xfrm>
          <a:prstGeom prst="rect">
            <a:avLst/>
          </a:prstGeom>
          <a:noFill/>
        </p:spPr>
      </p:pic>
      <p:pic>
        <p:nvPicPr>
          <p:cNvPr id="9221" name="Picture 5" descr="C:\Users\Home\Desktop\2020-10-11_19-54-0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20498"/>
            <a:ext cx="2448272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Home\Desktop\2020-10-11_19-57-0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980" y="1837807"/>
            <a:ext cx="270337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19.userapi.com/VtnuMRbSYl63Agl-9m6bkSizS59ncgWyn7BfMw/92OHHIaeTk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90" y="1573339"/>
            <a:ext cx="345638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532" y="219161"/>
            <a:ext cx="733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Семейный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клуб, как перспективная и   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эффективная форма работы с родителями</a:t>
            </a:r>
            <a:endParaRPr lang="ru-RU" sz="28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03512" y="938984"/>
            <a:ext cx="9762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2020 году на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территории Краснокамского городского округа действуют </a:t>
            </a:r>
          </a:p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41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семейный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клуб (в 2019 году 23 клуба),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том числе: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2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4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семейных клуба в учреждениях образования </a:t>
            </a:r>
            <a:endParaRPr lang="ru-RU" sz="2000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17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семейных клубов в учреждениях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культуры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организован Совет отцов в Центральной детской библиотеке  им. П.П. Бажова. </a:t>
            </a: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3079" name="Picture 7" descr="https://sun9-59.userapi.com/c855120/v855120276/15239f/wiq9u2OSG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98" y="4306429"/>
            <a:ext cx="2145031" cy="230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un9-46.userapi.com/c855120/v855120276/152396/LyrTLpBPoE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4944" r="13225" b="19240"/>
          <a:stretch/>
        </p:blipFill>
        <p:spPr bwMode="auto">
          <a:xfrm>
            <a:off x="6048468" y="3303670"/>
            <a:ext cx="223224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919" y="3303670"/>
            <a:ext cx="2483712" cy="157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 descr="https://sun9-63.userapi.com/d-s6rdHotndQ_SmrWqexhYl4dPSgxETfZX5XMQ/ROYCiorQlr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11143" r="1030" b="7039"/>
          <a:stretch/>
        </p:blipFill>
        <p:spPr bwMode="auto">
          <a:xfrm>
            <a:off x="449207" y="3334321"/>
            <a:ext cx="316835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7382" y="5103870"/>
            <a:ext cx="3568849" cy="16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446" y="24557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0294" y="162956"/>
            <a:ext cx="8372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отрудничество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 религиозными </a:t>
            </a:r>
            <a:r>
              <a:rPr lang="ru-RU" sz="20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конфессиями обогащает содержание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работы по родительскому образованию взрослых и детей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0" y="19358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1" y="1568061"/>
            <a:ext cx="3797040" cy="506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240174"/>
            <a:ext cx="4689395" cy="3517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820" y="3588339"/>
            <a:ext cx="4402427" cy="29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532" y="219161"/>
            <a:ext cx="733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Взаимодействие с общественными организациями </a:t>
            </a:r>
            <a:endParaRPr lang="ru-RU" sz="28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7608" y="908720"/>
            <a:ext cx="7880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Совет женщин и солдатских матерей,  Всероссийское общество инвалидов, ОО «Конфетти», Фонд «Территория Успеха», Фонд «Жизненная позиция», АНО инклюзивного воспитания «Вместе»</a:t>
            </a:r>
          </a:p>
          <a:p>
            <a:pPr lvl="0" algn="ctr"/>
            <a:r>
              <a:rPr lang="ru-RU" sz="16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(семейные ярмарки, велопробеги, турпоходы, «чистые игры», праздники, Дни семьи, семейные экскурсии, спортивные соревнования и спартакиады)</a:t>
            </a:r>
          </a:p>
          <a:p>
            <a:pPr lvl="0"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65835" b="112"/>
          <a:stretch/>
        </p:blipFill>
        <p:spPr>
          <a:xfrm>
            <a:off x="407368" y="1412776"/>
            <a:ext cx="1771911" cy="3816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729" y="2749803"/>
            <a:ext cx="2027189" cy="415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328" t="3917"/>
          <a:stretch/>
        </p:blipFill>
        <p:spPr>
          <a:xfrm>
            <a:off x="4529683" y="3140968"/>
            <a:ext cx="7098378" cy="3532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58" y="5377579"/>
            <a:ext cx="2376071" cy="13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7568" y="105969"/>
            <a:ext cx="820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Совещания </a:t>
            </a:r>
            <a:r>
              <a:rPr lang="ru-RU" sz="2400" b="1" i="1" dirty="0" err="1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ТОСов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населенных пунктов о важности и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нужности родительского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образования в жизни человека,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семьи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общества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628632"/>
            <a:ext cx="4205858" cy="2710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59" y="1584796"/>
            <a:ext cx="4266061" cy="2636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4077072"/>
            <a:ext cx="3602142" cy="252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3621505" y="1211169"/>
            <a:ext cx="4269147" cy="1479885"/>
          </a:xfrm>
          <a:prstGeom prst="rect">
            <a:avLst/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57 961 чел.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городское население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15 585 чел.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сельское население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33 734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– мужчин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40 098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– женщин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74</a:t>
            </a:r>
            <a:r>
              <a:rPr lang="ru-RU" b="1" dirty="0" smtClean="0">
                <a:solidFill>
                  <a:srgbClr val="506E94">
                    <a:lumMod val="75000"/>
                  </a:srgbClr>
                </a:solidFill>
                <a:latin typeface="Cambria" pitchFamily="18" charset="0"/>
                <a:ea typeface="Cambria" pitchFamily="18" charset="0"/>
              </a:rPr>
              <a:t> –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населенных пункта</a:t>
            </a:r>
            <a:endParaRPr lang="ru-RU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924" y="142248"/>
            <a:ext cx="8560495" cy="4711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КРАСНОКАМСКИЙ   ГОРОДСКОЙ   ОКРУГ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21505" y="5985430"/>
            <a:ext cx="4989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Всего  несовершеннолетних от 0 до 18 лет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25710" y="6356351"/>
            <a:ext cx="468489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8483691" y="6477701"/>
            <a:ext cx="253023" cy="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610600" y="6610962"/>
            <a:ext cx="158936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9368606" y="6507117"/>
            <a:ext cx="200539" cy="7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s://cdn4.vectorstock.com/i/1000x1000/24/03/little-baby-vector-2012403.jpg"/>
          <p:cNvPicPr>
            <a:picLocks noChangeAspect="1" noChangeArrowheads="1"/>
          </p:cNvPicPr>
          <p:nvPr/>
        </p:nvPicPr>
        <p:blipFill>
          <a:blip r:embed="rId2"/>
          <a:srcRect b="8551"/>
          <a:stretch>
            <a:fillRect/>
          </a:stretch>
        </p:blipFill>
        <p:spPr bwMode="auto">
          <a:xfrm>
            <a:off x="8786949" y="5554490"/>
            <a:ext cx="1363053" cy="1053296"/>
          </a:xfrm>
          <a:prstGeom prst="rect">
            <a:avLst/>
          </a:prstGeom>
          <a:noFill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0199168" y="6351586"/>
            <a:ext cx="156367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V="1">
            <a:off x="10072263" y="6483258"/>
            <a:ext cx="254611" cy="7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0199168" y="5822472"/>
            <a:ext cx="1718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17 813</a:t>
            </a:r>
            <a:endParaRPr lang="ru-RU" sz="32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0467" y="1760229"/>
            <a:ext cx="1602259" cy="915135"/>
          </a:xfrm>
          <a:prstGeom prst="rect">
            <a:avLst/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506E94">
                    <a:lumMod val="75000"/>
                  </a:srgbClr>
                </a:solidFill>
              </a:rPr>
              <a:t/>
            </a:r>
            <a:br>
              <a:rPr lang="ru-RU" dirty="0" smtClean="0">
                <a:solidFill>
                  <a:srgbClr val="506E94">
                    <a:lumMod val="75000"/>
                  </a:srgbClr>
                </a:solidFill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73 262 чел. –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численность населения</a:t>
            </a:r>
          </a:p>
        </p:txBody>
      </p:sp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8203" y="2846344"/>
            <a:ext cx="824339" cy="59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83925" y="3558261"/>
            <a:ext cx="4624960" cy="1996229"/>
          </a:xfrm>
          <a:prstGeom prst="rect">
            <a:avLst/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506E94">
                  <a:lumMod val="75000"/>
                </a:srgbClr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многодетные семьи -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973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приёмные семьи –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25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в них детей сирот –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75 </a:t>
            </a:r>
          </a:p>
          <a:p>
            <a:endParaRPr lang="ru-RU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Опека: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289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детей  в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214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семьях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ЦПД: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35 </a:t>
            </a:r>
            <a:r>
              <a:rPr lang="ru-RU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детей со статусом сироты</a:t>
            </a:r>
            <a:endParaRPr lang="ru-RU" b="1" dirty="0" smtClean="0">
              <a:solidFill>
                <a:srgbClr val="506E94">
                  <a:lumMod val="75000"/>
                </a:srgbClr>
              </a:solidFill>
            </a:endParaRPr>
          </a:p>
          <a:p>
            <a:endParaRPr lang="ru-RU" b="1" dirty="0" smtClean="0">
              <a:solidFill>
                <a:srgbClr val="506E94">
                  <a:lumMod val="75000"/>
                </a:srgbClr>
              </a:solidFill>
            </a:endParaRPr>
          </a:p>
          <a:p>
            <a:r>
              <a:rPr lang="ru-RU" b="1" dirty="0" smtClean="0">
                <a:solidFill>
                  <a:srgbClr val="506E94">
                    <a:lumMod val="75000"/>
                  </a:srgbClr>
                </a:solidFill>
              </a:rPr>
              <a:t> </a:t>
            </a:r>
            <a:endParaRPr lang="ru-RU" b="1" dirty="0">
              <a:solidFill>
                <a:srgbClr val="506E94">
                  <a:lumMod val="75000"/>
                </a:srgb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0467" y="1421089"/>
            <a:ext cx="160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itchFamily="18" charset="0"/>
                <a:ea typeface="Cambria" pitchFamily="18" charset="0"/>
              </a:rPr>
              <a:t>Демография</a:t>
            </a:r>
            <a:endParaRPr lang="ru-RU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44709" y="1962776"/>
            <a:ext cx="1031010" cy="59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817112"/>
            <a:ext cx="3938646" cy="479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4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159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5" y="256843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532" y="219161"/>
            <a:ext cx="733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Высадка саженцев семьями</a:t>
            </a:r>
            <a:endParaRPr lang="ru-RU" sz="28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2890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9252" y="897266"/>
            <a:ext cx="7880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рамках акций </a:t>
            </a:r>
            <a:r>
              <a:rPr lang="en-US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#</a:t>
            </a:r>
            <a:r>
              <a:rPr lang="ru-RU" sz="20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СадПамяти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активные семьи </a:t>
            </a:r>
            <a:r>
              <a:rPr lang="ru-RU" sz="20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ТОСов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приняли участие  в высадке саженцев во дворах, парках, скверах</a:t>
            </a:r>
            <a:endParaRPr lang="ru-RU" sz="1600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96952"/>
            <a:ext cx="2733451" cy="3582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68" y="3212976"/>
            <a:ext cx="2673418" cy="35010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7" y="1764690"/>
            <a:ext cx="2590753" cy="34563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8" y="1756565"/>
            <a:ext cx="2598382" cy="34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96" y="24558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267271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2722" y="1114843"/>
            <a:ext cx="1061990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целях формирования у взрослых и детей потребности в родительском образовании на территории Краснокамского городского округа в течение года организовываются и проводятся:</a:t>
            </a:r>
          </a:p>
          <a:p>
            <a:pPr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уроки и тренинги по теме семейной любви;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тематические общешкольные родительские собрания;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работа родительских активов;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окружные акции;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выездные заседания КДН и ЗП;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заседания Совета отцов при ЦДБ им. П.П. Бажова;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работа семейных клубов и школы для беременных;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спортивные семейные мероприятия;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выставки семейных творческих работ;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размещаются на сайтах и в уголках для родителей методические рекомендации и опыт работы по родительскому образованию.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2795" y="371642"/>
            <a:ext cx="722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«Сохраним  семью – сбережём Россию»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9" y="28572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20120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40" y="1114843"/>
            <a:ext cx="55504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ПОДВЕДЕНЫ ИТОГИ краевого конкурса «Отличники детства».</a:t>
            </a:r>
          </a:p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Из 34 педагогических коллективов края, заявившихся на конкурс, коллектив структурного подразделения «Детский сад» МБОУ «Стряпунинская СОШ» Краснокамского городского округа вошел в число лучших! Номинация «Учимся быть родителями».</a:t>
            </a: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536" y="19358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«ОТЛИЧНИКИ ДЕТСТВА» </a:t>
            </a: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Краснокамского городского округа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9358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33984" t="13194" r="37891" b="9027"/>
          <a:stretch>
            <a:fillRect/>
          </a:stretch>
        </p:blipFill>
        <p:spPr bwMode="auto">
          <a:xfrm>
            <a:off x="8108392" y="1093387"/>
            <a:ext cx="3240360" cy="53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1" y="3356320"/>
            <a:ext cx="2670177" cy="172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Sad\AppData\Local\Temp\Rar$DIa5044.3222\DSCF533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3"/>
          <a:stretch/>
        </p:blipFill>
        <p:spPr bwMode="auto">
          <a:xfrm>
            <a:off x="5051883" y="3445344"/>
            <a:ext cx="2520281" cy="1736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Sad\AppData\Local\Temp\Rar$DIa5044.17102\DSCF532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 bwMode="auto">
          <a:xfrm>
            <a:off x="2674150" y="4916971"/>
            <a:ext cx="2808312" cy="1676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08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9" y="28572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20120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40" y="1114843"/>
            <a:ext cx="555049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2 октября 2020 года в МАУ «Краснокамский культурно-досуговый центр» состоялся душевный семейный праздник - награждение участников краевой акции семейных творений «И росчерком пера я имя напишу…». В мероприятии приняли участие представители 15 семей, заместитель главы Краснокамского городского округа по социальному развитию И.Г. Мансурова и Уполномоченный по правам человека в Пермском крае П.В. </a:t>
            </a:r>
            <a:r>
              <a:rPr lang="ru-RU" b="1" dirty="0" err="1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Миков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536" y="19358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«И РОСЧЕРКОМ ПЕРА Я ИМЯ НАПИШУ…»</a:t>
            </a:r>
            <a:endParaRPr lang="ru-RU" sz="20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краевая акция семейных творений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9358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s://sun9-45.userapi.com/Jl8NJxvzz_NXNKCDM9cBYYL4HbzkrDnUCVXFJw/oXwN6Wwij8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692" y="1223492"/>
            <a:ext cx="3248542" cy="24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4.userapi.com/eOTkf5_5DTxhVy3LGfE0PzQZSQqwEIgRJtMPAg/BIOVFsoXEf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4" y="4193704"/>
            <a:ext cx="316835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12.userapi.com/jgTkegU0mdozV0MuwdBPE5Wp0UnaxGozHlE-3A/vzv1vTQaU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4193704"/>
            <a:ext cx="324036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9.userapi.com/WsVRRVyUU1LGXQnkTAWVMWmnyrCXVrjnlgZJsg/w78-i1-9JR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28" y="3999924"/>
            <a:ext cx="3201606" cy="26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19536" y="1114844"/>
            <a:ext cx="84640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Создана группа в ВК «Родительское образование КГО».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7316" y="9932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Обеспечение программного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методического сопровождения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родительского образования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r="462" b="5476"/>
          <a:stretch/>
        </p:blipFill>
        <p:spPr bwMode="auto">
          <a:xfrm>
            <a:off x="7648866" y="2204864"/>
            <a:ext cx="420777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3472" y="1908908"/>
            <a:ext cx="56166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Группа является информационным сопровождением всех событий и планов, Краснокамский городской округ в данном направлении занял более заметную позицию в Пермском крае. </a:t>
            </a:r>
            <a:endParaRPr lang="ru-RU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endParaRPr lang="ru-RU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Для сравнения - в 2019 году в краевой новостной ленте были опубликованы 11 заметок о мероприятиях, проведенных в рамках родительского образования Краснокамского городского округа.     </a:t>
            </a:r>
            <a:endParaRPr lang="ru-RU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На 10 октября 2020 года информация о мероприятиях данной тематики была опубликована 23 раза.</a:t>
            </a: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1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7316" y="9932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Конкурс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социальных проектов с номинациями по родительскому образованию, по сохранению семьи и семейных ценностей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sun9-18.userapi.com/xf5pdRo64yzDu0cTueqjm-sMf01aYFXcfRgICg/BS7c-EXVOe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98" y="1556792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4134" y="2132856"/>
            <a:ext cx="41764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yandex-sans"/>
              </a:rPr>
              <a:t>«PRO</a:t>
            </a:r>
            <a:r>
              <a:rPr lang="ru-RU" sz="1600" b="1" dirty="0" err="1" smtClean="0">
                <a:solidFill>
                  <a:srgbClr val="000000"/>
                </a:solidFill>
                <a:latin typeface="yandex-sans"/>
              </a:rPr>
              <a:t>яснение</a:t>
            </a:r>
            <a:r>
              <a:rPr lang="ru-RU" sz="1600" b="1" dirty="0" smtClean="0">
                <a:solidFill>
                  <a:srgbClr val="000000"/>
                </a:solidFill>
                <a:latin typeface="yandex-sans"/>
              </a:rPr>
              <a:t>: семейный разговор»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«</a:t>
            </a:r>
            <a:r>
              <a:rPr lang="ru-RU" sz="1600" b="1" dirty="0" smtClean="0"/>
              <a:t>Семейная литературная гостиная»</a:t>
            </a:r>
            <a:endParaRPr lang="ru-RU" sz="1600" b="1" i="0" dirty="0" smtClean="0">
              <a:solidFill>
                <a:srgbClr val="000000"/>
              </a:solidFill>
              <a:effectLst/>
              <a:latin typeface="yandex-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«Короткие </a:t>
            </a:r>
            <a:r>
              <a:rPr lang="ru-RU" sz="1600" b="1" dirty="0" smtClean="0"/>
              <a:t>истории или несколько улыбок </a:t>
            </a:r>
            <a:r>
              <a:rPr lang="ru-RU" sz="1600" b="1" dirty="0"/>
              <a:t>по </a:t>
            </a:r>
            <a:r>
              <a:rPr lang="ru-RU" sz="1600" b="1" dirty="0" smtClean="0"/>
              <a:t>разным поводам</a:t>
            </a:r>
            <a:r>
              <a:rPr lang="ru-RU" sz="1600" b="1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«КУБ – </a:t>
            </a:r>
            <a:r>
              <a:rPr lang="ru-RU" sz="1600" b="1" dirty="0" smtClean="0"/>
              <a:t>Курс Успеха и Безопасности</a:t>
            </a:r>
            <a:r>
              <a:rPr lang="ru-RU" sz="1600" b="1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«Спорт </a:t>
            </a:r>
            <a:r>
              <a:rPr lang="ru-RU" sz="1600" b="1" dirty="0" smtClean="0"/>
              <a:t>круглый год</a:t>
            </a:r>
            <a:r>
              <a:rPr lang="ru-RU" sz="1600" b="1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«</a:t>
            </a:r>
            <a:r>
              <a:rPr lang="ru-RU" sz="1600" b="1" dirty="0" err="1"/>
              <a:t>Лекотека</a:t>
            </a:r>
            <a:r>
              <a:rPr lang="ru-RU" sz="1600" b="1" dirty="0"/>
              <a:t> « </a:t>
            </a:r>
            <a:r>
              <a:rPr lang="ru-RU" sz="1600" b="1" dirty="0" smtClean="0"/>
              <a:t>Радуга жизни»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r>
              <a:rPr lang="ru-RU" sz="1600" b="1" dirty="0" smtClean="0"/>
              <a:t>На общую сумму: 300 000 рублей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endParaRPr lang="ru-RU" b="0" i="0" dirty="0">
              <a:solidFill>
                <a:srgbClr val="000000"/>
              </a:solidFill>
              <a:effectLst/>
              <a:latin typeface="yandex-sans"/>
            </a:endParaRPr>
          </a:p>
        </p:txBody>
      </p:sp>
    </p:spTree>
    <p:extLst>
      <p:ext uri="{BB962C8B-B14F-4D97-AF65-F5344CB8AC3E}">
        <p14:creationId xmlns:p14="http://schemas.microsoft.com/office/powerpoint/2010/main" val="34423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7316" y="44705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«Аллея СЕМЬИ» (МБУК «ДК Гознака»)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s://sun9-38.userapi.com/85cu_raD8nDECRhZUTGV3wLjU4WnJElOjQp4zA/cJ1QzVjfn3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426322"/>
            <a:ext cx="2962178" cy="39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40.userapi.com/edtDbEwXn1ojSRq0CvmJbmdYDkK_RgU8CGXaXg/a3c68JeQOI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7888" y="3861048"/>
            <a:ext cx="3298989" cy="247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0" y="1446869"/>
            <a:ext cx="4420120" cy="50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35" y="19358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64" y="321528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6" y="19358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СЕМЕЙНАЯ ЛИТЕРАТУРНАЯ ГОСТИНАЯ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" y="1561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412" y="2283243"/>
            <a:ext cx="223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487488" y="1268761"/>
            <a:ext cx="586865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Центральная детская библиотека им. П.П. Бажова МБУК ЦБС г. Краснокамска реализует проект администрации Краснокамского городского округа «Семейная литературная гостиная», который направлен на продвижение традиционных семейных ценностей на территории Краснокамска, а так же на создание комфортных условий и благоприятной среды для семейного литературного и прикладного 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творчества.</a:t>
            </a:r>
          </a:p>
          <a:p>
            <a:pPr algn="just"/>
            <a:endParaRPr lang="ru-RU" sz="1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ходе реализации проекта в читальном зале библиотеки проведен косметический ремонт и выделена зона семейной гостиной – оформлен стенд для размещения информации по родительскому и семейному образованию и просвещению, а также приобретены новые модульные столы для семейного творчества. В обновленном читальном зале уже прошли первые занятия по программе летних чтений</a:t>
            </a: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endParaRPr lang="ru-RU" sz="1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сентябре состоялось открытие фотовыставки «Мой дедушка и я – лучшие друзья», в октябре пройдут теплые встречи «Расскажи мне, бабушка!», в ноябре состоится цикл мастер-классов «Мама, научи!». Главное событие проекта – праздничное мероприятие «Семейные страницы», которое станет ярким завершением проекта.</a:t>
            </a:r>
            <a:endParaRPr lang="ru-RU" sz="16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76" y="738660"/>
            <a:ext cx="2270288" cy="429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krasnokamsk.ru/upload/pages/171436/img_15985796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653136"/>
            <a:ext cx="3888431" cy="19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550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7316" y="447055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     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Проект «</a:t>
            </a:r>
            <a:r>
              <a:rPr lang="ru-RU" sz="2400" b="1" i="1" dirty="0" err="1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PROяснение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:  семейный разговор» - победитель конкурса социальных и культурных проектов администрации Краснокамского городского округа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217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056560"/>
            <a:ext cx="4039788" cy="40397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091538"/>
            <a:ext cx="4225122" cy="4225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00" y="3356992"/>
            <a:ext cx="3356992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401">
            <a:off x="3874107" y="3050810"/>
            <a:ext cx="2493013" cy="3458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310795"/>
            <a:ext cx="4104456" cy="2308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861048"/>
            <a:ext cx="4104456" cy="2308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3694" y="1167402"/>
            <a:ext cx="59766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/>
                </a:solidFill>
              </a:rPr>
              <a:t>ПЛАНЫ И ПЕРСПЕКТИВЫ: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1"/>
                </a:solidFill>
              </a:rPr>
              <a:t>Создание «Сквера Молодоженов» и благоустройство «Школьного парка»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chemeClr val="accent1"/>
                </a:solidFill>
              </a:rPr>
              <a:t>Проведение собственного фестиваля – форума семейных клубов</a:t>
            </a:r>
          </a:p>
          <a:p>
            <a:pPr marL="342900" indent="-342900">
              <a:buFontTx/>
              <a:buChar char="-"/>
            </a:pPr>
            <a:endParaRPr lang="ru-RU" sz="2000" b="1" i="1" dirty="0" smtClean="0">
              <a:solidFill>
                <a:schemeClr val="accent1"/>
              </a:solidFill>
            </a:endParaRPr>
          </a:p>
          <a:p>
            <a:pPr algn="ctr"/>
            <a:endParaRPr lang="ru-RU" sz="2400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283">
            <a:off x="997018" y="3055866"/>
            <a:ext cx="2516526" cy="349066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8" y="9343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553" y="204445"/>
            <a:ext cx="767855" cy="767855"/>
          </a:xfrm>
          <a:prstGeom prst="rect">
            <a:avLst/>
          </a:prstGeom>
          <a:noFill/>
        </p:spPr>
      </p:pic>
      <p:pic>
        <p:nvPicPr>
          <p:cNvPr id="9" name="Рисунок 8" descr="логотип испр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03" y="32152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94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9424" y="503846"/>
            <a:ext cx="533371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/>
              <a:t>Основой деятельности </a:t>
            </a:r>
            <a:r>
              <a:rPr lang="ru-RU" sz="1600" b="1" dirty="0" err="1"/>
              <a:t>КДНиЗП</a:t>
            </a:r>
            <a:r>
              <a:rPr lang="ru-RU" sz="1600" b="1" dirty="0"/>
              <a:t> является Постановление </a:t>
            </a:r>
            <a:r>
              <a:rPr lang="ru-RU" sz="1600" b="1" dirty="0" err="1"/>
              <a:t>КДНиЗП</a:t>
            </a:r>
            <a:r>
              <a:rPr lang="ru-RU" sz="1600" b="1" dirty="0"/>
              <a:t> Пермского края от 12.10.2017 года № </a:t>
            </a:r>
            <a:r>
              <a:rPr lang="ru-RU" sz="1600" b="1" dirty="0" smtClean="0"/>
              <a:t>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000000"/>
              </a:solidFill>
              <a:latin typeface="yandex-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/>
              <a:t>Постановлением  администрации Краснокамского городского округа от 02.03.2020 №112-п создана  Межведомственная рабочая группа по родительскому просвещению и образованию при администрации Краснокамского городского </a:t>
            </a:r>
            <a:r>
              <a:rPr lang="ru-RU" sz="1600" b="1" dirty="0" smtClean="0"/>
              <a:t>округа,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/>
              <a:t>Утверждены: Положение </a:t>
            </a:r>
            <a:r>
              <a:rPr lang="ru-RU" sz="1600" b="1" dirty="0"/>
              <a:t>о Межведомственной рабочей группе и </a:t>
            </a:r>
            <a:r>
              <a:rPr lang="ru-RU" sz="1600" b="1" dirty="0" smtClean="0"/>
              <a:t>ее состав</a:t>
            </a:r>
            <a:r>
              <a:rPr lang="ru-RU" sz="1600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000000"/>
              </a:solidFill>
              <a:latin typeface="yandex-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/>
              <a:t>За координацию </a:t>
            </a:r>
            <a:r>
              <a:rPr lang="ru-RU" sz="1600" b="1" dirty="0"/>
              <a:t>деятельности по родительскому </a:t>
            </a:r>
            <a:r>
              <a:rPr lang="ru-RU" sz="1600" b="1" dirty="0" smtClean="0"/>
              <a:t>образованию в КГО назначен специалист Отдела по внутренней и социальной политике администрации КГО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000000"/>
              </a:solidFill>
              <a:latin typeface="yandex-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/>
              <a:t>По ведомствам-субъектам профилактики закреплены ответственные за организацию родительского образования и просвещения</a:t>
            </a:r>
          </a:p>
          <a:p>
            <a:endParaRPr lang="ru-RU" sz="1400" b="1" dirty="0">
              <a:solidFill>
                <a:srgbClr val="000000"/>
              </a:solidFill>
              <a:latin typeface="yandex-sans"/>
            </a:endParaRPr>
          </a:p>
        </p:txBody>
      </p:sp>
      <p:pic>
        <p:nvPicPr>
          <p:cNvPr id="2050" name="Picture 2" descr="https://sun9-73.userapi.com/sUKUOSYsSbiVWYoPUyD6CfQqDaAO5BmEbuxj3g/Es7SCOuqm0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772816"/>
            <a:ext cx="4979095" cy="2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9280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608" y="285727"/>
            <a:ext cx="767855" cy="767855"/>
          </a:xfrm>
          <a:prstGeom prst="rect">
            <a:avLst/>
          </a:prstGeom>
          <a:noFill/>
        </p:spPr>
      </p:pic>
      <p:pic>
        <p:nvPicPr>
          <p:cNvPr id="7" name="Рисунок 6" descr="логотип испр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8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9" y="285729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220120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19536" y="1844824"/>
            <a:ext cx="921702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</a:t>
            </a:r>
            <a:endParaRPr lang="ru-RU" sz="2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СОХРАНИМ СЕМЬЮ - СБЕРЕЖЁМ РОССИЮ»</a:t>
            </a:r>
          </a:p>
          <a:p>
            <a:pPr algn="ctr"/>
            <a:endParaRPr lang="ru-RU" sz="26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endParaRPr lang="ru-RU" sz="26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5400" b="1" i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32834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9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88088" y="1340768"/>
            <a:ext cx="46085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/>
              <a:t>Закреплена персональная ответственность за функционирование системы родительского образования в учреждениях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/>
              <a:t>Определены приоритетные направления в функционировании системы родительского образования в </a:t>
            </a:r>
            <a:r>
              <a:rPr lang="ru-RU" b="1" dirty="0" smtClean="0"/>
              <a:t>округе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/>
              <a:t>Имеется </a:t>
            </a:r>
            <a:r>
              <a:rPr lang="ru-RU" b="1" dirty="0" smtClean="0"/>
              <a:t>межведомственный план </a:t>
            </a:r>
            <a:r>
              <a:rPr lang="ru-RU" b="1" dirty="0"/>
              <a:t>мероприятий по формированию ответственного и позитивного </a:t>
            </a:r>
            <a:r>
              <a:rPr lang="ru-RU" b="1" dirty="0" err="1" smtClean="0"/>
              <a:t>родительства</a:t>
            </a:r>
            <a:r>
              <a:rPr lang="ru-RU" b="1" dirty="0" smtClean="0"/>
              <a:t> (от 31.01.2020)</a:t>
            </a:r>
            <a:endParaRPr lang="ru-RU" b="1" dirty="0">
              <a:solidFill>
                <a:srgbClr val="000000"/>
              </a:solidFill>
              <a:latin typeface="yandex-sans"/>
            </a:endParaRPr>
          </a:p>
        </p:txBody>
      </p:sp>
      <p:pic>
        <p:nvPicPr>
          <p:cNvPr id="3074" name="Picture 2" descr="https://sun9-49.userapi.com/q8ewhSGNDyBrRKWOYCj3nkQT_zjF5g72nvT58g/O3ElU3r0h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556792"/>
            <a:ext cx="5674260" cy="31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9280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608" y="285727"/>
            <a:ext cx="767855" cy="767855"/>
          </a:xfrm>
          <a:prstGeom prst="rect">
            <a:avLst/>
          </a:prstGeom>
          <a:noFill/>
        </p:spPr>
      </p:pic>
      <p:pic>
        <p:nvPicPr>
          <p:cNvPr id="7" name="Рисунок 6" descr="логотип испр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6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188640"/>
            <a:ext cx="9361040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70510" algn="l"/>
              </a:tabLst>
            </a:pP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На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уровне района ведомствами-субъектами профилактики согласован образовательный минимум заочной формы родительского образования: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кружной конкурс буклетов «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Родительству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стоит учиться» (47 участников)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 социальных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роликов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раздача буклетов и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листовок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учреждениях стендов по родительскому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образованию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348880"/>
            <a:ext cx="5364088" cy="4023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65">
            <a:off x="299929" y="3068524"/>
            <a:ext cx="4239237" cy="29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562">
            <a:off x="1882330" y="3914876"/>
            <a:ext cx="4274312" cy="302174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20" y="11088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719" y="171263"/>
            <a:ext cx="767855" cy="767855"/>
          </a:xfrm>
          <a:prstGeom prst="rect">
            <a:avLst/>
          </a:prstGeom>
          <a:noFill/>
        </p:spPr>
      </p:pic>
      <p:pic>
        <p:nvPicPr>
          <p:cNvPr id="8" name="Рисунок 7" descr="логотип испр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5020" y="35778"/>
            <a:ext cx="1000911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70510" algn="l"/>
              </a:tabLst>
            </a:pPr>
            <a:r>
              <a:rPr lang="ru-RU" sz="28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Проведены </a:t>
            </a:r>
            <a:r>
              <a:rPr lang="ru-RU" sz="28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методические совещания специалистов: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8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Здравоохранения, Культуры, Образования</a:t>
            </a:r>
          </a:p>
        </p:txBody>
      </p:sp>
      <p:pic>
        <p:nvPicPr>
          <p:cNvPr id="1026" name="Picture 2" descr="https://psv4.userapi.com/c856328/u251462445/docs/d17/3fb4ec13218f/konkurs.jpg?extra=NvXBI4-Vf9P-Yfj0-aHWO40zBEfNRR-1bk6uDzUCQZ89Rl_7RhFcKg7oIVRj0008Vi9dx7Jso0rWQTpW9Fszs8PhXeeFrBKF0I7rgTE-RWSLqw9HYp-x5Miaoy3JU-xja5WAsUT7FFg16stdxq0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294743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8.userapi.com/o6M7kO1SIy8W1sLlLELvJU46KONU-pbwFKi8Ug/keUtPQRN6W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96" b="15538"/>
          <a:stretch/>
        </p:blipFill>
        <p:spPr bwMode="auto">
          <a:xfrm>
            <a:off x="1871415" y="1294743"/>
            <a:ext cx="2088232" cy="21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0.userapi.com/5TCjIFPmSU_9oQOYwlK_U1RHZ3cPNZvdZYS_ew/m5mXUVFY51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90" y="1302504"/>
            <a:ext cx="2765810" cy="207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1464" y="4061289"/>
            <a:ext cx="10297143" cy="292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течение отчетного периода отделом по организации работы КДН и ЗП проводился анализ показателей детского и семейного неблагополучия, и направлялась информация в учреждения.    </a:t>
            </a:r>
          </a:p>
          <a:p>
            <a:pPr algn="just"/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Проведены: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36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плановых заседаний;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9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тематических;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8 </a:t>
            </a: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экстренных;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выездных заседаний не было в связи с эпидемиологической обстановкой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На учет КДН и ЗП, как находящихся в СОП поставлена 51 семья, в них 103 ребенка. Снято с учета 46 семей, в них 79 </a:t>
            </a:r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несовершеннолетних, составлено 898.</a:t>
            </a:r>
            <a:endParaRPr lang="ru-RU" b="1" dirty="0" smtClean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81" y="190969"/>
            <a:ext cx="755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3560" y="343864"/>
            <a:ext cx="767855" cy="767855"/>
          </a:xfrm>
          <a:prstGeom prst="rect">
            <a:avLst/>
          </a:prstGeom>
          <a:noFill/>
        </p:spPr>
      </p:pic>
      <p:pic>
        <p:nvPicPr>
          <p:cNvPr id="9" name="Рисунок 8" descr="логотип испр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781" y="413632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66" y="220120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555" y="20738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4227" y="1152575"/>
            <a:ext cx="85041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образовательных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организациях велась следующая работа: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Состоялось 112 заседаний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Советов профилактики школ (1 раз в месяц в каждой школе);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Школьные психолого-педагогические консилиумы и психолого – медико – педагогические комиссии проводились по мере необходимости;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рамках работы школьных служб примирения состоялся конкурс «Лучшая команда школьной службы примирения 2020».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Организована деятельность родительских комитетов групп в дошкольных учреждениях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713" y="161167"/>
            <a:ext cx="9408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Отработана организационно-управленческая     </a:t>
            </a:r>
            <a:endParaRPr lang="ru-RU" sz="2400" b="1" i="1" dirty="0">
              <a:solidFill>
                <a:srgbClr val="F1412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 </a:t>
            </a:r>
            <a:r>
              <a:rPr lang="ru-RU" sz="2400" b="1" i="1" dirty="0" smtClean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структура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по организации родительского образования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8249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http://krasnokamsk.ru/upload/pages/153778/image_1553940737.JPG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/>
          <a:stretch>
            <a:fillRect/>
          </a:stretch>
        </p:blipFill>
        <p:spPr bwMode="auto">
          <a:xfrm>
            <a:off x="6600056" y="5013176"/>
            <a:ext cx="2915982" cy="169163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63" y="1911881"/>
            <a:ext cx="2719609" cy="36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87" y="245776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039" y="193587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5521" y="1114843"/>
            <a:ext cx="86080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По </a:t>
            </a:r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1  основной </a:t>
            </a:r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Е.В. </a:t>
            </a:r>
            <a:r>
              <a:rPr lang="ru-RU" sz="2200" b="1" dirty="0" err="1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Бачевой</a:t>
            </a:r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«Любовь в нашем доме»</a:t>
            </a:r>
          </a:p>
          <a:p>
            <a:pPr algn="ctr"/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по </a:t>
            </a: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9 дополнительным программам: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«Основы религиозных культур и светской этики»;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«Тропинка к своему Я»;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«Добро и доброта»;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«Счастливы вместе»;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«навстречу друг другу»;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«Уроки нравственности»;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«Живая вода»;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«КАДР» (команда активных детей и родителей);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«Союз детей и родителей».</a:t>
            </a:r>
          </a:p>
          <a:p>
            <a:pPr algn="just"/>
            <a:r>
              <a:rPr lang="ru-RU" sz="22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  Осуществляется разработка занятий по родительскому образованию с родителями и с детьми. На сайтах и страницах социальных сетей учреждений осуществляется информационное сопровождение родителей (законных представителей).</a:t>
            </a:r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4451" y="-9921"/>
            <a:ext cx="878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Обеспечение программного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и методического сопровождения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родительского образования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08192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s://unfspinnaker.com/wp-content/uploads/2015/04/Dollarphotoclub_551726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6378" y="1931018"/>
            <a:ext cx="2442834" cy="1628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6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ion.gorodperm.ru/upload/pages/11109/image_1523327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525" y="123208"/>
            <a:ext cx="767855" cy="767855"/>
          </a:xfrm>
          <a:prstGeom prst="rect">
            <a:avLst/>
          </a:prstGeom>
          <a:noFill/>
        </p:spPr>
      </p:pic>
      <p:pic>
        <p:nvPicPr>
          <p:cNvPr id="5" name="Рисунок 4" descr="логотип испр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260269"/>
            <a:ext cx="903173" cy="7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9639" y="1114844"/>
            <a:ext cx="8608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E67C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solidFill>
                <a:srgbClr val="4E67C8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8978" y="165011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     </a:t>
            </a:r>
            <a:r>
              <a:rPr lang="en-US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V </a:t>
            </a:r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Зональный семинар  «Семья от А до Я»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в Краснокамском городском округе </a:t>
            </a:r>
          </a:p>
          <a:p>
            <a:pPr algn="ctr"/>
            <a:r>
              <a:rPr lang="ru-RU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25.09.2020 </a:t>
            </a:r>
            <a:r>
              <a:rPr lang="en-US" sz="2400" b="1" i="1" dirty="0">
                <a:solidFill>
                  <a:srgbClr val="F1412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http: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itchFamily="18" charset="0"/>
              </a:rPr>
              <a:t>//kraslib.permculture.ru/vzceminar.aspx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5117"/>
            <a:ext cx="757362" cy="92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72" y="1522702"/>
            <a:ext cx="8954888" cy="527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1745</TotalTime>
  <Words>1514</Words>
  <Application>Microsoft Office PowerPoint</Application>
  <PresentationFormat>Произвольный</PresentationFormat>
  <Paragraphs>191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Exegate2</cp:lastModifiedBy>
  <cp:revision>126</cp:revision>
  <cp:lastPrinted>2020-10-28T10:27:54Z</cp:lastPrinted>
  <dcterms:created xsi:type="dcterms:W3CDTF">2020-10-11T11:15:46Z</dcterms:created>
  <dcterms:modified xsi:type="dcterms:W3CDTF">2020-10-30T09:58:37Z</dcterms:modified>
</cp:coreProperties>
</file>