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8" r:id="rId5"/>
    <p:sldId id="304" r:id="rId6"/>
    <p:sldId id="297" r:id="rId7"/>
    <p:sldId id="316" r:id="rId8"/>
    <p:sldId id="318" r:id="rId9"/>
    <p:sldId id="321" r:id="rId10"/>
    <p:sldId id="319" r:id="rId11"/>
    <p:sldId id="324" r:id="rId12"/>
    <p:sldId id="325" r:id="rId13"/>
    <p:sldId id="270" r:id="rId14"/>
    <p:sldId id="312" r:id="rId15"/>
    <p:sldId id="326" r:id="rId16"/>
    <p:sldId id="330" r:id="rId17"/>
    <p:sldId id="329" r:id="rId18"/>
    <p:sldId id="314" r:id="rId19"/>
    <p:sldId id="32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21D289-3811-47E1-A0DA-5E59DE1F16C2}" type="doc">
      <dgm:prSet loTypeId="urn:microsoft.com/office/officeart/2005/8/layout/radial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F7D5F0-09CF-41A7-BC2F-A1762B096EED}">
      <dgm:prSet phldrT="[Текст]" custT="1"/>
      <dgm:spPr/>
      <dgm:t>
        <a:bodyPr/>
        <a:lstStyle/>
        <a:p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Муниципальная программа «Укрепление гражданского единства»</a:t>
          </a:r>
        </a:p>
        <a:p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2021 г.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79729021-84A7-4A1D-AE0F-E3211F720F58}" type="parTrans" cxnId="{978B0D7A-396E-4D36-A288-B7EED93944FF}">
      <dgm:prSet/>
      <dgm:spPr/>
      <dgm:t>
        <a:bodyPr/>
        <a:lstStyle/>
        <a:p>
          <a:endParaRPr lang="ru-RU"/>
        </a:p>
      </dgm:t>
    </dgm:pt>
    <dgm:pt modelId="{4F854CD3-6277-4329-95C6-6381F1829C90}" type="sibTrans" cxnId="{978B0D7A-396E-4D36-A288-B7EED93944FF}">
      <dgm:prSet/>
      <dgm:spPr/>
      <dgm:t>
        <a:bodyPr/>
        <a:lstStyle/>
        <a:p>
          <a:endParaRPr lang="ru-RU"/>
        </a:p>
      </dgm:t>
    </dgm:pt>
    <dgm:pt modelId="{EC772BCD-123F-472A-849E-0286623C81B0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Конкурс проектов «Город – это мы»</a:t>
          </a:r>
          <a:endParaRPr lang="ru-RU" sz="1200" dirty="0"/>
        </a:p>
      </dgm:t>
    </dgm:pt>
    <dgm:pt modelId="{90F49DCC-93FC-4F94-8BCF-FDD9DE5152DE}" type="parTrans" cxnId="{0959B035-D97F-45A3-880B-687D796241BA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47FC68AD-789C-4EE4-BD21-5E9EBD36B0FB}" type="sibTrans" cxnId="{0959B035-D97F-45A3-880B-687D796241BA}">
      <dgm:prSet/>
      <dgm:spPr/>
      <dgm:t>
        <a:bodyPr/>
        <a:lstStyle/>
        <a:p>
          <a:endParaRPr lang="ru-RU"/>
        </a:p>
      </dgm:t>
    </dgm:pt>
    <dgm:pt modelId="{F794A360-3DB8-407B-A642-4FAB79F354B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Поддержка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F1BC69D7-DE91-4745-A0BB-25CD54C84855}" type="parTrans" cxnId="{346E8203-9D45-4E90-8F53-60AFE926245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0EB4275-29E6-42E2-A0FE-D02F1BD8F2E5}" type="sibTrans" cxnId="{346E8203-9D45-4E90-8F53-60AFE9262454}">
      <dgm:prSet/>
      <dgm:spPr/>
      <dgm:t>
        <a:bodyPr/>
        <a:lstStyle/>
        <a:p>
          <a:endParaRPr lang="ru-RU"/>
        </a:p>
      </dgm:t>
    </dgm:pt>
    <dgm:pt modelId="{1EAB3BBA-682F-4702-96C8-AEDB2A0FDCD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Конкурс социальных и культурных проектов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4843BCD1-9446-468D-A874-7AD797B6838D}" type="parTrans" cxnId="{353878C6-4A85-49D5-8897-E73A30D56250}">
      <dgm:prSet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D4C6836-450C-4188-94DF-A19F65E47C63}" type="sibTrans" cxnId="{353878C6-4A85-49D5-8897-E73A30D56250}">
      <dgm:prSet/>
      <dgm:spPr/>
      <dgm:t>
        <a:bodyPr/>
        <a:lstStyle/>
        <a:p>
          <a:endParaRPr lang="ru-RU"/>
        </a:p>
      </dgm:t>
    </dgm:pt>
    <dgm:pt modelId="{F75C1B91-A79B-40AB-9E80-59022E5F14CC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Конкурс проектов ИБ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8192E126-C287-43A1-BEC9-80C8FDBC1485}" type="parTrans" cxnId="{98941334-5657-498E-A966-E865688E1CF6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D4767EC7-4060-4737-80FD-E173908C0F22}" type="sibTrans" cxnId="{98941334-5657-498E-A966-E865688E1CF6}">
      <dgm:prSet/>
      <dgm:spPr/>
      <dgm:t>
        <a:bodyPr/>
        <a:lstStyle/>
        <a:p>
          <a:endParaRPr lang="ru-RU"/>
        </a:p>
      </dgm:t>
    </dgm:pt>
    <dgm:pt modelId="{253CB23A-A322-4669-9364-D1EBD3DFEB39}">
      <dgm:prSet/>
      <dgm:spPr/>
      <dgm:t>
        <a:bodyPr/>
        <a:lstStyle/>
        <a:p>
          <a:endParaRPr lang="ru-RU" dirty="0"/>
        </a:p>
      </dgm:t>
    </dgm:pt>
    <dgm:pt modelId="{770C37B0-5C3C-4D5F-81A2-95FB77D1C6D8}" type="parTrans" cxnId="{9071FC49-699B-4235-850C-E5564520DBB8}">
      <dgm:prSet/>
      <dgm:spPr/>
      <dgm:t>
        <a:bodyPr/>
        <a:lstStyle/>
        <a:p>
          <a:endParaRPr lang="ru-RU"/>
        </a:p>
      </dgm:t>
    </dgm:pt>
    <dgm:pt modelId="{4503FA06-7CDF-451A-A967-8B08ECC4290B}" type="sibTrans" cxnId="{9071FC49-699B-4235-850C-E5564520DBB8}">
      <dgm:prSet/>
      <dgm:spPr/>
      <dgm:t>
        <a:bodyPr/>
        <a:lstStyle/>
        <a:p>
          <a:endParaRPr lang="ru-RU"/>
        </a:p>
      </dgm:t>
    </dgm:pt>
    <dgm:pt modelId="{0FA6CBB0-1DCC-4F2F-822B-771C28CDF3E0}">
      <dgm:prSet custScaleX="53688" custScaleY="34352" custRadScaleRad="125553" custRadScaleInc="-91263"/>
      <dgm:spPr/>
      <dgm:t>
        <a:bodyPr/>
        <a:lstStyle/>
        <a:p>
          <a:endParaRPr lang="ru-RU"/>
        </a:p>
      </dgm:t>
    </dgm:pt>
    <dgm:pt modelId="{2B2183BA-2A8D-4F3D-98F3-2601FAFACF7C}" type="parTrans" cxnId="{873ECD75-10CA-471C-8D3D-BB5C9282EA9E}">
      <dgm:prSet custScaleX="60414" custLinFactNeighborX="17454" custLinFactNeighborY="-25693"/>
      <dgm:spPr/>
      <dgm:t>
        <a:bodyPr/>
        <a:lstStyle/>
        <a:p>
          <a:endParaRPr lang="ru-RU"/>
        </a:p>
      </dgm:t>
    </dgm:pt>
    <dgm:pt modelId="{87856870-AEFB-4C23-9A6C-26927B0FFC8D}" type="sibTrans" cxnId="{873ECD75-10CA-471C-8D3D-BB5C9282EA9E}">
      <dgm:prSet/>
      <dgm:spPr/>
      <dgm:t>
        <a:bodyPr/>
        <a:lstStyle/>
        <a:p>
          <a:endParaRPr lang="ru-RU"/>
        </a:p>
      </dgm:t>
    </dgm:pt>
    <dgm:pt modelId="{FDA3359C-36C1-4796-A6DB-625C139866B5}">
      <dgm:prSet phldrT="[Текст]" custScaleX="63917" custScaleY="30923" custRadScaleRad="43480" custRadScaleInc="-122914"/>
      <dgm:spPr/>
      <dgm:t>
        <a:bodyPr/>
        <a:lstStyle/>
        <a:p>
          <a:endParaRPr lang="ru-RU"/>
        </a:p>
      </dgm:t>
    </dgm:pt>
    <dgm:pt modelId="{ABFD1ABA-69EF-4F4A-8E2E-3873DD3C83F5}" type="parTrans" cxnId="{DDDD8518-B58A-4F7D-8B1B-6BC8C2925CDD}">
      <dgm:prSet custScaleX="61965" custScaleY="92985" custLinFactNeighborX="-5158" custLinFactNeighborY="-37591"/>
      <dgm:spPr/>
      <dgm:t>
        <a:bodyPr/>
        <a:lstStyle/>
        <a:p>
          <a:endParaRPr lang="ru-RU"/>
        </a:p>
      </dgm:t>
    </dgm:pt>
    <dgm:pt modelId="{93FB7BEB-9769-4BB4-901B-DE0E7F823F5F}" type="sibTrans" cxnId="{DDDD8518-B58A-4F7D-8B1B-6BC8C2925CDD}">
      <dgm:prSet/>
      <dgm:spPr/>
      <dgm:t>
        <a:bodyPr/>
        <a:lstStyle/>
        <a:p>
          <a:endParaRPr lang="ru-RU"/>
        </a:p>
      </dgm:t>
    </dgm:pt>
    <dgm:pt modelId="{B5C3EBFE-101B-4D86-B111-22BCEBB5742C}">
      <dgm:prSet phldrT="[Текст]" custScaleX="63917" custScaleY="30923" custRadScaleRad="43480" custRadScaleInc="-122914"/>
      <dgm:spPr/>
      <dgm:t>
        <a:bodyPr/>
        <a:lstStyle/>
        <a:p>
          <a:endParaRPr lang="ru-RU"/>
        </a:p>
      </dgm:t>
    </dgm:pt>
    <dgm:pt modelId="{5F91AC3E-6703-4535-B28D-A07A5A9E61EF}" type="parTrans" cxnId="{8CB3A40E-6473-4FB5-9E12-5E6729765A08}">
      <dgm:prSet custScaleX="61965" custScaleY="92985" custLinFactNeighborX="-5158" custLinFactNeighborY="-37591"/>
      <dgm:spPr/>
      <dgm:t>
        <a:bodyPr/>
        <a:lstStyle/>
        <a:p>
          <a:endParaRPr lang="ru-RU"/>
        </a:p>
      </dgm:t>
    </dgm:pt>
    <dgm:pt modelId="{4F9F392D-3BE3-4D8F-9B2A-82E7F8215CB2}" type="sibTrans" cxnId="{8CB3A40E-6473-4FB5-9E12-5E6729765A08}">
      <dgm:prSet/>
      <dgm:spPr/>
      <dgm:t>
        <a:bodyPr/>
        <a:lstStyle/>
        <a:p>
          <a:endParaRPr lang="ru-RU"/>
        </a:p>
      </dgm:t>
    </dgm:pt>
    <dgm:pt modelId="{D0DD8197-60EF-45C5-8B36-912C02D97EF2}">
      <dgm:prSet phldrT="[Текст]" custScaleX="63917" custScaleY="30923" custRadScaleRad="43480" custRadScaleInc="-122914"/>
      <dgm:spPr/>
      <dgm:t>
        <a:bodyPr/>
        <a:lstStyle/>
        <a:p>
          <a:endParaRPr lang="ru-RU" dirty="0"/>
        </a:p>
      </dgm:t>
    </dgm:pt>
    <dgm:pt modelId="{3911E0FB-3F03-4195-A315-76F4B69A198F}" type="parTrans" cxnId="{09E0A2D7-219B-47DE-92DE-F687160C32C1}">
      <dgm:prSet custScaleX="61965" custScaleY="92985" custLinFactNeighborX="-5158" custLinFactNeighborY="-37591"/>
      <dgm:spPr/>
      <dgm:t>
        <a:bodyPr/>
        <a:lstStyle/>
        <a:p>
          <a:endParaRPr lang="ru-RU"/>
        </a:p>
      </dgm:t>
    </dgm:pt>
    <dgm:pt modelId="{C5B12BF2-DF6F-4D5B-8B38-C08CF9E8E7F3}" type="sibTrans" cxnId="{09E0A2D7-219B-47DE-92DE-F687160C32C1}">
      <dgm:prSet/>
      <dgm:spPr/>
      <dgm:t>
        <a:bodyPr/>
        <a:lstStyle/>
        <a:p>
          <a:endParaRPr lang="ru-RU"/>
        </a:p>
      </dgm:t>
    </dgm:pt>
    <dgm:pt modelId="{C02F3691-0A9E-438B-9B74-3399E32437AF}">
      <dgm:prSet/>
      <dgm:spPr/>
      <dgm:t>
        <a:bodyPr/>
        <a:lstStyle/>
        <a:p>
          <a:endParaRPr lang="ru-RU"/>
        </a:p>
      </dgm:t>
    </dgm:pt>
    <dgm:pt modelId="{E757B2D7-C640-4ECD-B693-19261F9D36B6}" type="parTrans" cxnId="{4C22C60A-AB49-417F-AD00-6203C2FF4AAE}">
      <dgm:prSet/>
      <dgm:spPr/>
      <dgm:t>
        <a:bodyPr/>
        <a:lstStyle/>
        <a:p>
          <a:endParaRPr lang="ru-RU"/>
        </a:p>
      </dgm:t>
    </dgm:pt>
    <dgm:pt modelId="{FD28EE61-3F4E-4F39-AC4C-A6C59A560A9A}" type="sibTrans" cxnId="{4C22C60A-AB49-417F-AD00-6203C2FF4AAE}">
      <dgm:prSet/>
      <dgm:spPr/>
      <dgm:t>
        <a:bodyPr/>
        <a:lstStyle/>
        <a:p>
          <a:endParaRPr lang="ru-RU"/>
        </a:p>
      </dgm:t>
    </dgm:pt>
    <dgm:pt modelId="{23AB830B-FF7C-4865-A0A4-5F306AEEC938}">
      <dgm:prSet/>
      <dgm:spPr/>
      <dgm:t>
        <a:bodyPr/>
        <a:lstStyle/>
        <a:p>
          <a:endParaRPr lang="ru-RU"/>
        </a:p>
      </dgm:t>
    </dgm:pt>
    <dgm:pt modelId="{8B6217AE-5677-48CC-BD1E-DC9F22C216F2}" type="parTrans" cxnId="{B4D5FD57-CEF7-41A0-AD06-43E975459453}">
      <dgm:prSet/>
      <dgm:spPr/>
      <dgm:t>
        <a:bodyPr/>
        <a:lstStyle/>
        <a:p>
          <a:endParaRPr lang="ru-RU"/>
        </a:p>
      </dgm:t>
    </dgm:pt>
    <dgm:pt modelId="{EA5979D3-FD19-4979-859B-D5B5779FC626}" type="sibTrans" cxnId="{B4D5FD57-CEF7-41A0-AD06-43E975459453}">
      <dgm:prSet/>
      <dgm:spPr/>
      <dgm:t>
        <a:bodyPr/>
        <a:lstStyle/>
        <a:p>
          <a:endParaRPr lang="ru-RU"/>
        </a:p>
      </dgm:t>
    </dgm:pt>
    <dgm:pt modelId="{32DCABE3-EA0C-40D7-94BE-A73942D16391}">
      <dgm:prSet/>
      <dgm:spPr/>
      <dgm:t>
        <a:bodyPr/>
        <a:lstStyle/>
        <a:p>
          <a:endParaRPr lang="ru-RU"/>
        </a:p>
      </dgm:t>
    </dgm:pt>
    <dgm:pt modelId="{35661B5D-7771-4B32-AEAD-BE86EEAC9BAF}" type="parTrans" cxnId="{E0262744-C177-47CD-A9B1-A835913D90C9}">
      <dgm:prSet/>
      <dgm:spPr/>
      <dgm:t>
        <a:bodyPr/>
        <a:lstStyle/>
        <a:p>
          <a:endParaRPr lang="ru-RU"/>
        </a:p>
      </dgm:t>
    </dgm:pt>
    <dgm:pt modelId="{AE826BC7-A1CB-4537-BE15-FE4A8A4275CD}" type="sibTrans" cxnId="{E0262744-C177-47CD-A9B1-A835913D90C9}">
      <dgm:prSet/>
      <dgm:spPr/>
      <dgm:t>
        <a:bodyPr/>
        <a:lstStyle/>
        <a:p>
          <a:endParaRPr lang="ru-RU"/>
        </a:p>
      </dgm:t>
    </dgm:pt>
    <dgm:pt modelId="{A6E5F3F2-B70C-48E9-97C3-8CEC17B54316}">
      <dgm:prSet custScaleX="63917" custScaleY="30923" custRadScaleRad="54618" custRadScaleInc="-163953"/>
      <dgm:spPr/>
      <dgm:t>
        <a:bodyPr/>
        <a:lstStyle/>
        <a:p>
          <a:endParaRPr lang="ru-RU"/>
        </a:p>
      </dgm:t>
    </dgm:pt>
    <dgm:pt modelId="{4B81619B-ED66-411D-841A-1961BA80525C}" type="parTrans" cxnId="{9C1DA08A-E10C-43CC-BDA7-9310421436F8}">
      <dgm:prSet custScaleX="61965" custScaleY="92985" custLinFactNeighborX="-15960" custLinFactNeighborY="-62121"/>
      <dgm:spPr/>
      <dgm:t>
        <a:bodyPr/>
        <a:lstStyle/>
        <a:p>
          <a:endParaRPr lang="ru-RU"/>
        </a:p>
      </dgm:t>
    </dgm:pt>
    <dgm:pt modelId="{FD4702E3-DF01-4563-8238-AE8DA76BEB8B}" type="sibTrans" cxnId="{9C1DA08A-E10C-43CC-BDA7-9310421436F8}">
      <dgm:prSet/>
      <dgm:spPr/>
      <dgm:t>
        <a:bodyPr/>
        <a:lstStyle/>
        <a:p>
          <a:endParaRPr lang="ru-RU"/>
        </a:p>
      </dgm:t>
    </dgm:pt>
    <dgm:pt modelId="{AB2B64B1-E5EE-421D-90B6-8535A6827837}">
      <dgm:prSet custScaleX="63917" custScaleY="30923" custRadScaleRad="54618" custRadScaleInc="-163953"/>
      <dgm:spPr/>
      <dgm:t>
        <a:bodyPr/>
        <a:lstStyle/>
        <a:p>
          <a:endParaRPr lang="ru-RU" dirty="0"/>
        </a:p>
      </dgm:t>
    </dgm:pt>
    <dgm:pt modelId="{454399B5-E85E-4FE2-A085-7C6AD31D02D1}" type="parTrans" cxnId="{A0A11586-634B-4EEC-BFD1-7CEBC1678561}">
      <dgm:prSet custScaleX="61965" custScaleY="92985" custLinFactNeighborX="-15960" custLinFactNeighborY="-62121"/>
      <dgm:spPr/>
      <dgm:t>
        <a:bodyPr/>
        <a:lstStyle/>
        <a:p>
          <a:endParaRPr lang="ru-RU"/>
        </a:p>
      </dgm:t>
    </dgm:pt>
    <dgm:pt modelId="{68DA4B15-043C-4595-BC00-48BFF3AC55B2}" type="sibTrans" cxnId="{A0A11586-634B-4EEC-BFD1-7CEBC1678561}">
      <dgm:prSet/>
      <dgm:spPr/>
      <dgm:t>
        <a:bodyPr/>
        <a:lstStyle/>
        <a:p>
          <a:endParaRPr lang="ru-RU"/>
        </a:p>
      </dgm:t>
    </dgm:pt>
    <dgm:pt modelId="{3F9344FA-FD39-4011-88AF-B16F917DF38D}">
      <dgm:prSet custScaleX="63183" custScaleY="35899" custRadScaleRad="57821" custRadScaleInc="289048"/>
      <dgm:spPr/>
      <dgm:t>
        <a:bodyPr/>
        <a:lstStyle/>
        <a:p>
          <a:endParaRPr lang="ru-RU"/>
        </a:p>
      </dgm:t>
    </dgm:pt>
    <dgm:pt modelId="{AA5CABB4-BB0F-4E9F-9512-CF035F2363EF}" type="parTrans" cxnId="{570F3E95-FD1C-46BC-BC6B-21E0AD6858A4}">
      <dgm:prSet custScaleX="60414" custLinFactNeighborX="-5524" custLinFactNeighborY="-59955"/>
      <dgm:spPr/>
      <dgm:t>
        <a:bodyPr/>
        <a:lstStyle/>
        <a:p>
          <a:endParaRPr lang="ru-RU"/>
        </a:p>
      </dgm:t>
    </dgm:pt>
    <dgm:pt modelId="{96155B0B-8768-47AC-A119-7EB713BDF7DB}" type="sibTrans" cxnId="{570F3E95-FD1C-46BC-BC6B-21E0AD6858A4}">
      <dgm:prSet/>
      <dgm:spPr/>
      <dgm:t>
        <a:bodyPr/>
        <a:lstStyle/>
        <a:p>
          <a:endParaRPr lang="ru-RU"/>
        </a:p>
      </dgm:t>
    </dgm:pt>
    <dgm:pt modelId="{726D4BB3-BAF0-4316-98FE-B0A60989A73C}" type="pres">
      <dgm:prSet presAssocID="{BA21D289-3811-47E1-A0DA-5E59DE1F16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831CD4-CC5A-4E2C-B1E2-90B53C2C9CAF}" type="pres">
      <dgm:prSet presAssocID="{8DF7D5F0-09CF-41A7-BC2F-A1762B096EED}" presName="centerShape" presStyleLbl="node0" presStyleIdx="0" presStyleCnt="1" custScaleX="82221" custScaleY="70433" custLinFactNeighborX="-2224" custLinFactNeighborY="-51431"/>
      <dgm:spPr/>
      <dgm:t>
        <a:bodyPr/>
        <a:lstStyle/>
        <a:p>
          <a:endParaRPr lang="ru-RU"/>
        </a:p>
      </dgm:t>
    </dgm:pt>
    <dgm:pt modelId="{1EA0E403-46FF-45C0-82BC-DCE42B7D2AEB}" type="pres">
      <dgm:prSet presAssocID="{90F49DCC-93FC-4F94-8BCF-FDD9DE5152DE}" presName="parTrans" presStyleLbl="bgSibTrans2D1" presStyleIdx="0" presStyleCnt="4" custScaleX="60414" custLinFactNeighborX="-5524" custLinFactNeighborY="-59955"/>
      <dgm:spPr/>
      <dgm:t>
        <a:bodyPr/>
        <a:lstStyle/>
        <a:p>
          <a:endParaRPr lang="ru-RU"/>
        </a:p>
      </dgm:t>
    </dgm:pt>
    <dgm:pt modelId="{91C51D44-DD4A-435E-A071-31513A1057DE}" type="pres">
      <dgm:prSet presAssocID="{EC772BCD-123F-472A-849E-0286623C81B0}" presName="node" presStyleLbl="node1" presStyleIdx="0" presStyleCnt="4" custScaleX="63183" custScaleY="35899" custRadScaleRad="53021" custRadScaleInc="283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9DF8D-A85C-40A7-A8EB-CC3DB765C408}" type="pres">
      <dgm:prSet presAssocID="{4843BCD1-9446-468D-A874-7AD797B6838D}" presName="parTrans" presStyleLbl="bgSibTrans2D1" presStyleIdx="1" presStyleCnt="4" custScaleX="57193" custLinFactNeighborX="26441" custLinFactNeighborY="-1636"/>
      <dgm:spPr/>
      <dgm:t>
        <a:bodyPr/>
        <a:lstStyle/>
        <a:p>
          <a:endParaRPr lang="ru-RU"/>
        </a:p>
      </dgm:t>
    </dgm:pt>
    <dgm:pt modelId="{8D269DB6-450B-4946-ADB4-9EF48DDD7409}" type="pres">
      <dgm:prSet presAssocID="{1EAB3BBA-682F-4702-96C8-AEDB2A0FDCD8}" presName="node" presStyleLbl="node1" presStyleIdx="1" presStyleCnt="4" custScaleX="55497" custScaleY="45574" custRadScaleRad="118931" custRadScaleInc="-44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A4EA6-5E01-4A4C-A66F-2063572E4ECE}" type="pres">
      <dgm:prSet presAssocID="{F1BC69D7-DE91-4745-A0BB-25CD54C84855}" presName="parTrans" presStyleLbl="bgSibTrans2D1" presStyleIdx="2" presStyleCnt="4" custScaleX="61965" custScaleY="92985" custLinFactNeighborX="6679" custLinFactNeighborY="-38856"/>
      <dgm:spPr/>
      <dgm:t>
        <a:bodyPr/>
        <a:lstStyle/>
        <a:p>
          <a:endParaRPr lang="ru-RU"/>
        </a:p>
      </dgm:t>
    </dgm:pt>
    <dgm:pt modelId="{A4F9F0E2-3437-4F7E-ADE7-FDC575D1E7D4}" type="pres">
      <dgm:prSet presAssocID="{F794A360-3DB8-407B-A642-4FAB79F354BE}" presName="node" presStyleLbl="node1" presStyleIdx="2" presStyleCnt="4" custScaleX="63917" custScaleY="30923" custRadScaleRad="47172" custRadScaleInc="-153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02029-8BC4-482F-BFB4-DC4CD1795BD7}" type="pres">
      <dgm:prSet presAssocID="{8192E126-C287-43A1-BEC9-80C8FDBC1485}" presName="parTrans" presStyleLbl="bgSibTrans2D1" presStyleIdx="3" presStyleCnt="4" custAng="171237" custScaleX="54967" custScaleY="100208" custLinFactNeighborX="-31854" custLinFactNeighborY="-15303"/>
      <dgm:spPr/>
      <dgm:t>
        <a:bodyPr/>
        <a:lstStyle/>
        <a:p>
          <a:endParaRPr lang="ru-RU"/>
        </a:p>
      </dgm:t>
    </dgm:pt>
    <dgm:pt modelId="{1AAAACD8-2852-4F99-BC82-B5C72AAC4D3F}" type="pres">
      <dgm:prSet presAssocID="{F75C1B91-A79B-40AB-9E80-59022E5F14CC}" presName="node" presStyleLbl="node1" presStyleIdx="3" presStyleCnt="4" custScaleX="53688" custScaleY="34352" custRadScaleRad="116460" custRadScaleInc="-85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22C60A-AB49-417F-AD00-6203C2FF4AAE}" srcId="{BA21D289-3811-47E1-A0DA-5E59DE1F16C2}" destId="{C02F3691-0A9E-438B-9B74-3399E32437AF}" srcOrd="6" destOrd="0" parTransId="{E757B2D7-C640-4ECD-B693-19261F9D36B6}" sibTransId="{FD28EE61-3F4E-4F39-AC4C-A6C59A560A9A}"/>
    <dgm:cxn modelId="{978B0D7A-396E-4D36-A288-B7EED93944FF}" srcId="{BA21D289-3811-47E1-A0DA-5E59DE1F16C2}" destId="{8DF7D5F0-09CF-41A7-BC2F-A1762B096EED}" srcOrd="0" destOrd="0" parTransId="{79729021-84A7-4A1D-AE0F-E3211F720F58}" sibTransId="{4F854CD3-6277-4329-95C6-6381F1829C90}"/>
    <dgm:cxn modelId="{5A8CCF3F-FEA5-425F-B58E-638896FBBC57}" type="presOf" srcId="{90F49DCC-93FC-4F94-8BCF-FDD9DE5152DE}" destId="{1EA0E403-46FF-45C0-82BC-DCE42B7D2AEB}" srcOrd="0" destOrd="0" presId="urn:microsoft.com/office/officeart/2005/8/layout/radial4"/>
    <dgm:cxn modelId="{E90C31A0-36AA-4974-8DD8-70C98AF90148}" type="presOf" srcId="{8192E126-C287-43A1-BEC9-80C8FDBC1485}" destId="{BB802029-8BC4-482F-BFB4-DC4CD1795BD7}" srcOrd="0" destOrd="0" presId="urn:microsoft.com/office/officeart/2005/8/layout/radial4"/>
    <dgm:cxn modelId="{4FDF6E64-C6BF-4CC2-BBC2-415AAF1FF871}" type="presOf" srcId="{F75C1B91-A79B-40AB-9E80-59022E5F14CC}" destId="{1AAAACD8-2852-4F99-BC82-B5C72AAC4D3F}" srcOrd="0" destOrd="0" presId="urn:microsoft.com/office/officeart/2005/8/layout/radial4"/>
    <dgm:cxn modelId="{4D90430E-4707-4D44-90C1-7742E4F3FF3F}" type="presOf" srcId="{F794A360-3DB8-407B-A642-4FAB79F354BE}" destId="{A4F9F0E2-3437-4F7E-ADE7-FDC575D1E7D4}" srcOrd="0" destOrd="0" presId="urn:microsoft.com/office/officeart/2005/8/layout/radial4"/>
    <dgm:cxn modelId="{8CB3A40E-6473-4FB5-9E12-5E6729765A08}" srcId="{BA21D289-3811-47E1-A0DA-5E59DE1F16C2}" destId="{B5C3EBFE-101B-4D86-B111-22BCEBB5742C}" srcOrd="4" destOrd="0" parTransId="{5F91AC3E-6703-4535-B28D-A07A5A9E61EF}" sibTransId="{4F9F392D-3BE3-4D8F-9B2A-82E7F8215CB2}"/>
    <dgm:cxn modelId="{A0A11586-634B-4EEC-BFD1-7CEBC1678561}" srcId="{BA21D289-3811-47E1-A0DA-5E59DE1F16C2}" destId="{AB2B64B1-E5EE-421D-90B6-8535A6827837}" srcOrd="10" destOrd="0" parTransId="{454399B5-E85E-4FE2-A085-7C6AD31D02D1}" sibTransId="{68DA4B15-043C-4595-BC00-48BFF3AC55B2}"/>
    <dgm:cxn modelId="{353878C6-4A85-49D5-8897-E73A30D56250}" srcId="{8DF7D5F0-09CF-41A7-BC2F-A1762B096EED}" destId="{1EAB3BBA-682F-4702-96C8-AEDB2A0FDCD8}" srcOrd="1" destOrd="0" parTransId="{4843BCD1-9446-468D-A874-7AD797B6838D}" sibTransId="{BD4C6836-450C-4188-94DF-A19F65E47C63}"/>
    <dgm:cxn modelId="{9C1DA08A-E10C-43CC-BDA7-9310421436F8}" srcId="{BA21D289-3811-47E1-A0DA-5E59DE1F16C2}" destId="{A6E5F3F2-B70C-48E9-97C3-8CEC17B54316}" srcOrd="9" destOrd="0" parTransId="{4B81619B-ED66-411D-841A-1961BA80525C}" sibTransId="{FD4702E3-DF01-4563-8238-AE8DA76BEB8B}"/>
    <dgm:cxn modelId="{D20E42E5-E940-4B85-A97E-2731A51B04E2}" type="presOf" srcId="{F1BC69D7-DE91-4745-A0BB-25CD54C84855}" destId="{71AA4EA6-5E01-4A4C-A66F-2063572E4ECE}" srcOrd="0" destOrd="0" presId="urn:microsoft.com/office/officeart/2005/8/layout/radial4"/>
    <dgm:cxn modelId="{B4D5FD57-CEF7-41A0-AD06-43E975459453}" srcId="{BA21D289-3811-47E1-A0DA-5E59DE1F16C2}" destId="{23AB830B-FF7C-4865-A0A4-5F306AEEC938}" srcOrd="7" destOrd="0" parTransId="{8B6217AE-5677-48CC-BD1E-DC9F22C216F2}" sibTransId="{EA5979D3-FD19-4979-859B-D5B5779FC626}"/>
    <dgm:cxn modelId="{346E8203-9D45-4E90-8F53-60AFE9262454}" srcId="{8DF7D5F0-09CF-41A7-BC2F-A1762B096EED}" destId="{F794A360-3DB8-407B-A642-4FAB79F354BE}" srcOrd="2" destOrd="0" parTransId="{F1BC69D7-DE91-4745-A0BB-25CD54C84855}" sibTransId="{E0EB4275-29E6-42E2-A0FE-D02F1BD8F2E5}"/>
    <dgm:cxn modelId="{8E8C8155-E4A3-4582-9CD4-EE757D778768}" type="presOf" srcId="{EC772BCD-123F-472A-849E-0286623C81B0}" destId="{91C51D44-DD4A-435E-A071-31513A1057DE}" srcOrd="0" destOrd="0" presId="urn:microsoft.com/office/officeart/2005/8/layout/radial4"/>
    <dgm:cxn modelId="{9B0804D1-7742-4318-B4F6-1F9D1250BAD9}" type="presOf" srcId="{1EAB3BBA-682F-4702-96C8-AEDB2A0FDCD8}" destId="{8D269DB6-450B-4946-ADB4-9EF48DDD7409}" srcOrd="0" destOrd="0" presId="urn:microsoft.com/office/officeart/2005/8/layout/radial4"/>
    <dgm:cxn modelId="{09E0A2D7-219B-47DE-92DE-F687160C32C1}" srcId="{BA21D289-3811-47E1-A0DA-5E59DE1F16C2}" destId="{D0DD8197-60EF-45C5-8B36-912C02D97EF2}" srcOrd="5" destOrd="0" parTransId="{3911E0FB-3F03-4195-A315-76F4B69A198F}" sibTransId="{C5B12BF2-DF6F-4D5B-8B38-C08CF9E8E7F3}"/>
    <dgm:cxn modelId="{E0262744-C177-47CD-A9B1-A835913D90C9}" srcId="{BA21D289-3811-47E1-A0DA-5E59DE1F16C2}" destId="{32DCABE3-EA0C-40D7-94BE-A73942D16391}" srcOrd="8" destOrd="0" parTransId="{35661B5D-7771-4B32-AEAD-BE86EEAC9BAF}" sibTransId="{AE826BC7-A1CB-4537-BE15-FE4A8A4275CD}"/>
    <dgm:cxn modelId="{0959B035-D97F-45A3-880B-687D796241BA}" srcId="{8DF7D5F0-09CF-41A7-BC2F-A1762B096EED}" destId="{EC772BCD-123F-472A-849E-0286623C81B0}" srcOrd="0" destOrd="0" parTransId="{90F49DCC-93FC-4F94-8BCF-FDD9DE5152DE}" sibTransId="{47FC68AD-789C-4EE4-BD21-5E9EBD36B0FB}"/>
    <dgm:cxn modelId="{9071FC49-699B-4235-850C-E5564520DBB8}" srcId="{BA21D289-3811-47E1-A0DA-5E59DE1F16C2}" destId="{253CB23A-A322-4669-9364-D1EBD3DFEB39}" srcOrd="1" destOrd="0" parTransId="{770C37B0-5C3C-4D5F-81A2-95FB77D1C6D8}" sibTransId="{4503FA06-7CDF-451A-A967-8B08ECC4290B}"/>
    <dgm:cxn modelId="{EA727154-446B-4C41-AC69-EE83CA7FB2B3}" type="presOf" srcId="{4843BCD1-9446-468D-A874-7AD797B6838D}" destId="{8309DF8D-A85C-40A7-A8EB-CC3DB765C408}" srcOrd="0" destOrd="0" presId="urn:microsoft.com/office/officeart/2005/8/layout/radial4"/>
    <dgm:cxn modelId="{570F3E95-FD1C-46BC-BC6B-21E0AD6858A4}" srcId="{BA21D289-3811-47E1-A0DA-5E59DE1F16C2}" destId="{3F9344FA-FD39-4011-88AF-B16F917DF38D}" srcOrd="11" destOrd="0" parTransId="{AA5CABB4-BB0F-4E9F-9512-CF035F2363EF}" sibTransId="{96155B0B-8768-47AC-A119-7EB713BDF7DB}"/>
    <dgm:cxn modelId="{DDDD8518-B58A-4F7D-8B1B-6BC8C2925CDD}" srcId="{BA21D289-3811-47E1-A0DA-5E59DE1F16C2}" destId="{FDA3359C-36C1-4796-A6DB-625C139866B5}" srcOrd="3" destOrd="0" parTransId="{ABFD1ABA-69EF-4F4A-8E2E-3873DD3C83F5}" sibTransId="{93FB7BEB-9769-4BB4-901B-DE0E7F823F5F}"/>
    <dgm:cxn modelId="{98941334-5657-498E-A966-E865688E1CF6}" srcId="{8DF7D5F0-09CF-41A7-BC2F-A1762B096EED}" destId="{F75C1B91-A79B-40AB-9E80-59022E5F14CC}" srcOrd="3" destOrd="0" parTransId="{8192E126-C287-43A1-BEC9-80C8FDBC1485}" sibTransId="{D4767EC7-4060-4737-80FD-E173908C0F22}"/>
    <dgm:cxn modelId="{873ECD75-10CA-471C-8D3D-BB5C9282EA9E}" srcId="{BA21D289-3811-47E1-A0DA-5E59DE1F16C2}" destId="{0FA6CBB0-1DCC-4F2F-822B-771C28CDF3E0}" srcOrd="2" destOrd="0" parTransId="{2B2183BA-2A8D-4F3D-98F3-2601FAFACF7C}" sibTransId="{87856870-AEFB-4C23-9A6C-26927B0FFC8D}"/>
    <dgm:cxn modelId="{AEC76740-6E5C-4D72-A2B9-408D9E7B0D8D}" type="presOf" srcId="{BA21D289-3811-47E1-A0DA-5E59DE1F16C2}" destId="{726D4BB3-BAF0-4316-98FE-B0A60989A73C}" srcOrd="0" destOrd="0" presId="urn:microsoft.com/office/officeart/2005/8/layout/radial4"/>
    <dgm:cxn modelId="{7185E388-52B5-47C7-BF03-99502C760749}" type="presOf" srcId="{8DF7D5F0-09CF-41A7-BC2F-A1762B096EED}" destId="{D1831CD4-CC5A-4E2C-B1E2-90B53C2C9CAF}" srcOrd="0" destOrd="0" presId="urn:microsoft.com/office/officeart/2005/8/layout/radial4"/>
    <dgm:cxn modelId="{23AA9C6E-543E-4A26-8B1D-FE094FABE5E1}" type="presParOf" srcId="{726D4BB3-BAF0-4316-98FE-B0A60989A73C}" destId="{D1831CD4-CC5A-4E2C-B1E2-90B53C2C9CAF}" srcOrd="0" destOrd="0" presId="urn:microsoft.com/office/officeart/2005/8/layout/radial4"/>
    <dgm:cxn modelId="{B6D6BDC9-973D-4899-A580-9A33EDFFF5D7}" type="presParOf" srcId="{726D4BB3-BAF0-4316-98FE-B0A60989A73C}" destId="{1EA0E403-46FF-45C0-82BC-DCE42B7D2AEB}" srcOrd="1" destOrd="0" presId="urn:microsoft.com/office/officeart/2005/8/layout/radial4"/>
    <dgm:cxn modelId="{17C28449-0413-426C-AED7-5FA1B6B33284}" type="presParOf" srcId="{726D4BB3-BAF0-4316-98FE-B0A60989A73C}" destId="{91C51D44-DD4A-435E-A071-31513A1057DE}" srcOrd="2" destOrd="0" presId="urn:microsoft.com/office/officeart/2005/8/layout/radial4"/>
    <dgm:cxn modelId="{6937EA8F-E458-4510-9803-34854BBE4E98}" type="presParOf" srcId="{726D4BB3-BAF0-4316-98FE-B0A60989A73C}" destId="{8309DF8D-A85C-40A7-A8EB-CC3DB765C408}" srcOrd="3" destOrd="0" presId="urn:microsoft.com/office/officeart/2005/8/layout/radial4"/>
    <dgm:cxn modelId="{554AE9DD-B79A-4694-9062-B349E294AE5E}" type="presParOf" srcId="{726D4BB3-BAF0-4316-98FE-B0A60989A73C}" destId="{8D269DB6-450B-4946-ADB4-9EF48DDD7409}" srcOrd="4" destOrd="0" presId="urn:microsoft.com/office/officeart/2005/8/layout/radial4"/>
    <dgm:cxn modelId="{3048CC95-9065-487A-A882-BBF22BCDDA1D}" type="presParOf" srcId="{726D4BB3-BAF0-4316-98FE-B0A60989A73C}" destId="{71AA4EA6-5E01-4A4C-A66F-2063572E4ECE}" srcOrd="5" destOrd="0" presId="urn:microsoft.com/office/officeart/2005/8/layout/radial4"/>
    <dgm:cxn modelId="{8B13B20B-7D22-4886-86D9-DEBD4E2FDCD6}" type="presParOf" srcId="{726D4BB3-BAF0-4316-98FE-B0A60989A73C}" destId="{A4F9F0E2-3437-4F7E-ADE7-FDC575D1E7D4}" srcOrd="6" destOrd="0" presId="urn:microsoft.com/office/officeart/2005/8/layout/radial4"/>
    <dgm:cxn modelId="{ABC74E14-1FC6-4176-9034-C73FEDCF13CA}" type="presParOf" srcId="{726D4BB3-BAF0-4316-98FE-B0A60989A73C}" destId="{BB802029-8BC4-482F-BFB4-DC4CD1795BD7}" srcOrd="7" destOrd="0" presId="urn:microsoft.com/office/officeart/2005/8/layout/radial4"/>
    <dgm:cxn modelId="{CD0370D9-335B-446C-9AB9-49E7474AE08F}" type="presParOf" srcId="{726D4BB3-BAF0-4316-98FE-B0A60989A73C}" destId="{1AAAACD8-2852-4F99-BC82-B5C72AAC4D3F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31CD4-CC5A-4E2C-B1E2-90B53C2C9CAF}">
      <dsp:nvSpPr>
        <dsp:cNvPr id="0" name=""/>
        <dsp:cNvSpPr/>
      </dsp:nvSpPr>
      <dsp:spPr>
        <a:xfrm>
          <a:off x="3324220" y="0"/>
          <a:ext cx="1950657" cy="1670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Муниципальная программа «Укрепление гражданского единства»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2021 г.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9887" y="244711"/>
        <a:ext cx="1379323" cy="1181569"/>
      </dsp:txXfrm>
    </dsp:sp>
    <dsp:sp modelId="{1EA0E403-46FF-45C0-82BC-DCE42B7D2AEB}">
      <dsp:nvSpPr>
        <dsp:cNvPr id="0" name=""/>
        <dsp:cNvSpPr/>
      </dsp:nvSpPr>
      <dsp:spPr>
        <a:xfrm rot="3083863">
          <a:off x="4836566" y="1435944"/>
          <a:ext cx="906099" cy="676149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1C51D44-DD4A-435E-A071-31513A1057DE}">
      <dsp:nvSpPr>
        <dsp:cNvPr id="0" name=""/>
        <dsp:cNvSpPr/>
      </dsp:nvSpPr>
      <dsp:spPr>
        <a:xfrm>
          <a:off x="5128321" y="2441814"/>
          <a:ext cx="1424039" cy="647282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Конкурс проектов «Город – это мы»</a:t>
          </a:r>
          <a:endParaRPr lang="ru-RU" sz="1200" kern="1200" dirty="0"/>
        </a:p>
      </dsp:txBody>
      <dsp:txXfrm>
        <a:off x="5147279" y="2460772"/>
        <a:ext cx="1386123" cy="609366"/>
      </dsp:txXfrm>
    </dsp:sp>
    <dsp:sp modelId="{8309DF8D-A85C-40A7-A8EB-CC3DB765C408}">
      <dsp:nvSpPr>
        <dsp:cNvPr id="0" name=""/>
        <dsp:cNvSpPr/>
      </dsp:nvSpPr>
      <dsp:spPr>
        <a:xfrm rot="10509644">
          <a:off x="2408661" y="643539"/>
          <a:ext cx="910991" cy="676149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269DB6-450B-4946-ADB4-9EF48DDD7409}">
      <dsp:nvSpPr>
        <dsp:cNvPr id="0" name=""/>
        <dsp:cNvSpPr/>
      </dsp:nvSpPr>
      <dsp:spPr>
        <a:xfrm>
          <a:off x="1024010" y="648998"/>
          <a:ext cx="1250809" cy="82172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Конкурс социальных и культурных проектов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48078" y="673066"/>
        <a:ext cx="1202673" cy="773593"/>
      </dsp:txXfrm>
    </dsp:sp>
    <dsp:sp modelId="{71AA4EA6-5E01-4A4C-A66F-2063572E4ECE}">
      <dsp:nvSpPr>
        <dsp:cNvPr id="0" name=""/>
        <dsp:cNvSpPr/>
      </dsp:nvSpPr>
      <dsp:spPr>
        <a:xfrm rot="6992630">
          <a:off x="3341062" y="1609342"/>
          <a:ext cx="723194" cy="628718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F9F0E2-3437-4F7E-ADE7-FDC575D1E7D4}">
      <dsp:nvSpPr>
        <dsp:cNvPr id="0" name=""/>
        <dsp:cNvSpPr/>
      </dsp:nvSpPr>
      <dsp:spPr>
        <a:xfrm>
          <a:off x="2643638" y="2429685"/>
          <a:ext cx="1440582" cy="55756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Поддержка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59968" y="2446015"/>
        <a:ext cx="1407922" cy="524902"/>
      </dsp:txXfrm>
    </dsp:sp>
    <dsp:sp modelId="{BB802029-8BC4-482F-BFB4-DC4CD1795BD7}">
      <dsp:nvSpPr>
        <dsp:cNvPr id="0" name=""/>
        <dsp:cNvSpPr/>
      </dsp:nvSpPr>
      <dsp:spPr>
        <a:xfrm rot="28234">
          <a:off x="5224183" y="320444"/>
          <a:ext cx="763762" cy="6775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AAAACD8-2852-4F99-BC82-B5C72AAC4D3F}">
      <dsp:nvSpPr>
        <dsp:cNvPr id="0" name=""/>
        <dsp:cNvSpPr/>
      </dsp:nvSpPr>
      <dsp:spPr>
        <a:xfrm>
          <a:off x="6137799" y="424107"/>
          <a:ext cx="1210037" cy="61938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Конкурс проектов ИБ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55940" y="442248"/>
        <a:ext cx="1173755" cy="583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.pn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10" Type="http://schemas.openxmlformats.org/officeDocument/2006/relationships/image" Target="../media/image6.png"/><Relationship Id="rId4" Type="http://schemas.openxmlformats.org/officeDocument/2006/relationships/image" Target="../media/image22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5" Type="http://schemas.openxmlformats.org/officeDocument/2006/relationships/image" Target="../media/image6.png"/><Relationship Id="rId10" Type="http://schemas.openxmlformats.org/officeDocument/2006/relationships/image" Target="../media/image28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0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5544616" cy="793356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АДМИНИСТРАЦИЯ КРАСНОКАМСКОГО ГОРОДСКОГО ОКРУГА</a:t>
            </a:r>
            <a:endParaRPr lang="ru-RU" sz="1400" b="1" dirty="0"/>
          </a:p>
        </p:txBody>
      </p:sp>
      <p:pic>
        <p:nvPicPr>
          <p:cNvPr id="2052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8" y="2136353"/>
            <a:ext cx="2784128" cy="398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11560" y="1355218"/>
            <a:ext cx="1944216" cy="793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/>
              <a:t>КРАСНОКАМСКИЙ ГОРОДСКОЙ ОКРУГ - ПУТЬ К РАЗВИТИЮ</a:t>
            </a:r>
            <a:endParaRPr lang="ru-RU" sz="14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55576" y="1052736"/>
            <a:ext cx="55446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55576" y="1126012"/>
            <a:ext cx="53285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2915816" y="1458668"/>
            <a:ext cx="5832648" cy="492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КРУГЛЫЙ СТОЛ </a:t>
            </a:r>
          </a:p>
          <a:p>
            <a:endParaRPr lang="ru-RU" sz="2200" b="1" dirty="0" smtClean="0"/>
          </a:p>
          <a:p>
            <a:r>
              <a:rPr lang="ru-RU" b="1" dirty="0" smtClean="0"/>
              <a:t>«ИТОГИ РАБОТЫ ТЕРРИТОРИАЛЬНЫХ ОБЩЕСТВЕННЫХ САМОУПРАВЛЕНИЙ КРАСНОКАМСКОГО ГОРОДСКОГО </a:t>
            </a:r>
            <a:r>
              <a:rPr lang="ru-RU" b="1" smtClean="0"/>
              <a:t>ОКРУГА </a:t>
            </a:r>
          </a:p>
          <a:p>
            <a:r>
              <a:rPr lang="ru-RU" b="1" smtClean="0"/>
              <a:t>ЗА </a:t>
            </a:r>
            <a:r>
              <a:rPr lang="ru-RU" b="1" dirty="0" smtClean="0"/>
              <a:t>2021 ГОД»</a:t>
            </a:r>
            <a:endParaRPr lang="ru-RU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1" y="211361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89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0" y="-57734"/>
            <a:ext cx="9167122" cy="70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1000108"/>
            <a:ext cx="4893124" cy="2000264"/>
          </a:xfrm>
        </p:spPr>
        <p:txBody>
          <a:bodyPr/>
          <a:lstStyle/>
          <a:p>
            <a:pPr marL="182880" indent="0">
              <a:buNone/>
            </a:pPr>
            <a:r>
              <a:rPr lang="ru-RU" sz="1400" b="0" dirty="0" smtClean="0">
                <a:effectLst/>
              </a:rPr>
              <a:t>	</a:t>
            </a:r>
            <a:br>
              <a:rPr lang="ru-RU" sz="1400" b="0" dirty="0" smtClean="0">
                <a:effectLst/>
              </a:rPr>
            </a:br>
            <a:r>
              <a:rPr lang="ru-RU" sz="1400" b="0" dirty="0" smtClean="0">
                <a:effectLst/>
              </a:rPr>
              <a:t/>
            </a:r>
            <a:br>
              <a:rPr lang="ru-RU" sz="1400" b="0" dirty="0" smtClean="0">
                <a:effectLst/>
              </a:rPr>
            </a:b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7" descr="https://kprf.ru/images/81941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9" name="AutoShape 11" descr="https://dixinews.ru/upload/iblock/a38/a388a5ac2b576cb69b31f81190ffe4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32878" y="992260"/>
            <a:ext cx="3565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оварищеский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молодежный матч по футболу между командами ТОС «Машиностроитель» (Оса) и ТОС «Линейный» (Краснокамск).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85325" y="3842206"/>
            <a:ext cx="3279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Товарищеский матч Команда «Заводские» и «Поколение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NEX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18176" y="3847077"/>
            <a:ext cx="28004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здоровья в м-н Гознак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587" y="1112071"/>
            <a:ext cx="28004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здоровья в с.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Усть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-Сыны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8" y="212390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45671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Мастера общественного здоровья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2" y="219665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99" y="1659719"/>
            <a:ext cx="3279521" cy="21873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71" y="4303871"/>
            <a:ext cx="3287374" cy="2465531"/>
          </a:xfrm>
          <a:prstGeom prst="rect">
            <a:avLst/>
          </a:prstGeom>
        </p:spPr>
      </p:pic>
      <p:pic>
        <p:nvPicPr>
          <p:cNvPr id="3074" name="Picture 2" descr="https://sun9-74.userapi.com/impg/9kT1wQdLa23WHu6J8q_ZviOzJKHifZuEBhayGA/_01rJvDSQLU.jpg?size=1253x650&amp;quality=96&amp;sign=92af3ff1cb63f6579de447ace8352c17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97453"/>
            <a:ext cx="4529352" cy="234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.userapi.com/impg/BnNLdyhUeVS7gfNumhFJ6o91KT5TpAXBU9uezQ/Uz5Ok3LSgO8.jpg?size=1600x900&amp;quality=96&amp;sign=0688cbe5b3ac238d504fcc87c9b7c975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4" y="4126692"/>
            <a:ext cx="4491293" cy="252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0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08520" y="7937"/>
            <a:ext cx="92838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1000108"/>
            <a:ext cx="4893124" cy="2000264"/>
          </a:xfrm>
        </p:spPr>
        <p:txBody>
          <a:bodyPr/>
          <a:lstStyle/>
          <a:p>
            <a:pPr marL="182880" indent="0">
              <a:buNone/>
            </a:pPr>
            <a:r>
              <a:rPr lang="ru-RU" sz="1400" b="0" dirty="0" smtClean="0">
                <a:effectLst/>
              </a:rPr>
              <a:t>	</a:t>
            </a:r>
            <a:br>
              <a:rPr lang="ru-RU" sz="1400" b="0" dirty="0" smtClean="0">
                <a:effectLst/>
              </a:rPr>
            </a:br>
            <a:r>
              <a:rPr lang="ru-RU" sz="1400" b="0" dirty="0" smtClean="0">
                <a:effectLst/>
              </a:rPr>
              <a:t/>
            </a:r>
            <a:br>
              <a:rPr lang="ru-RU" sz="1400" b="0" dirty="0" smtClean="0">
                <a:effectLst/>
              </a:rPr>
            </a:b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7" descr="https://kprf.ru/images/81941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9" name="AutoShape 11" descr="https://dixinews.ru/upload/iblock/a38/a388a5ac2b576cb69b31f81190ffe4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66826" y="1670022"/>
            <a:ext cx="259228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скандинавской ходьбе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рамках реализации социального проекта «Активное долголетие» некоммерческой организации «Центр поддержки гражданских инициатив в Пермском крае»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/>
              <a:t/>
            </a:r>
            <a:br>
              <a:rPr lang="ru-RU" sz="1100" dirty="0"/>
            </a:b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40825" y="4292123"/>
            <a:ext cx="2800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Лыжня РОССИИ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ТОСы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округа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689875" y="1044949"/>
            <a:ext cx="2800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Лыжня РОССИИ –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группа здоровья «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Заводчанки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8" y="212390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45671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Мастера общественного здоровья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2" y="219665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604872"/>
            <a:ext cx="2413126" cy="255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6" y="4815343"/>
            <a:ext cx="2873705" cy="19801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03827"/>
            <a:ext cx="2118954" cy="28252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9"/>
          <a:stretch/>
        </p:blipFill>
        <p:spPr>
          <a:xfrm>
            <a:off x="5148062" y="4310057"/>
            <a:ext cx="3579521" cy="248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0" y="-27384"/>
            <a:ext cx="916712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694233" y="1152015"/>
            <a:ext cx="34457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ТОС-ТУР:  Добрянка - Краснокамск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58" y="1772816"/>
            <a:ext cx="3796003" cy="195647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852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2" y="219665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62778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Участие ТОС в мероприятиях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141" y="4077072"/>
            <a:ext cx="3660984" cy="24418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4046726"/>
            <a:ext cx="3646302" cy="24320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3" y="1484784"/>
            <a:ext cx="3505343" cy="2338037"/>
          </a:xfrm>
          <a:prstGeom prst="rect">
            <a:avLst/>
          </a:prstGeom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893809" y="1175609"/>
            <a:ext cx="4089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Турслет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общественных активистов: представителей ТОС, СО НКО, инициативных групп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0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526569" y="1077053"/>
            <a:ext cx="2161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Масленица в 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Фадеята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5220071" y="891775"/>
            <a:ext cx="32306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Новогодние мероприятие в микрорайоне Матросова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085062" y="3924653"/>
            <a:ext cx="30446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Летний марафон МОО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ТОС «Гознак»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485479" y="3891542"/>
            <a:ext cx="26998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Бессмертный полк 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Фадеята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9" y="1414995"/>
            <a:ext cx="3666685" cy="24435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94" y="4341632"/>
            <a:ext cx="3695244" cy="2462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71" y="4357514"/>
            <a:ext cx="3262203" cy="2446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1405719"/>
            <a:ext cx="3300519" cy="2475389"/>
          </a:xfrm>
          <a:prstGeom prst="rect">
            <a:avLst/>
          </a:prstGeom>
        </p:spPr>
      </p:pic>
      <p:pic>
        <p:nvPicPr>
          <p:cNvPr id="15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8" y="104604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895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262778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Участие ТОС в мероприятиях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4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1561" y="147344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8" name="Схема 67"/>
          <p:cNvGraphicFramePr/>
          <p:nvPr>
            <p:extLst>
              <p:ext uri="{D42A27DB-BD31-4B8C-83A1-F6EECF244321}">
                <p14:modId xmlns:p14="http://schemas.microsoft.com/office/powerpoint/2010/main" val="642990714"/>
              </p:ext>
            </p:extLst>
          </p:nvPr>
        </p:nvGraphicFramePr>
        <p:xfrm>
          <a:off x="214282" y="928670"/>
          <a:ext cx="8786874" cy="5092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Заголовок 2"/>
          <p:cNvSpPr txBox="1">
            <a:spLocks/>
          </p:cNvSpPr>
          <p:nvPr/>
        </p:nvSpPr>
        <p:spPr>
          <a:xfrm>
            <a:off x="928662" y="3071810"/>
            <a:ext cx="1407670" cy="6427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0" name="AutoShape 6" descr="https://www.assetivity.com.au/images/Business_Valu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https://www.assetivity.com.au/images/Business_Valu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6" name="Picture 12" descr="https://kreditny-pomoschnik.ru/uploads/posts/2019-04/1555053095_image0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564" y="3911107"/>
            <a:ext cx="1481319" cy="1272616"/>
          </a:xfrm>
          <a:prstGeom prst="rect">
            <a:avLst/>
          </a:prstGeom>
          <a:noFill/>
        </p:spPr>
      </p:pic>
      <p:sp>
        <p:nvSpPr>
          <p:cNvPr id="26638" name="AutoShape 14" descr="http://prodelo.com.ua/wp-content/uploads/2018/05/EBITD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40" name="AutoShape 16" descr="http://prodelo.com.ua/wp-content/uploads/2018/05/EBITDA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21243804">
            <a:off x="2720944" y="1821645"/>
            <a:ext cx="71438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9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kern="1200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9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 rot="2615672">
            <a:off x="5162746" y="2648600"/>
            <a:ext cx="714380" cy="23679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kern="1200" dirty="0" smtClean="0">
                <a:latin typeface="Times New Roman" pitchFamily="18" charset="0"/>
                <a:cs typeface="Times New Roman" pitchFamily="18" charset="0"/>
              </a:rPr>
              <a:t>5 проектов</a:t>
            </a:r>
            <a:endParaRPr lang="ru-RU" sz="9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5459720" y="1473372"/>
            <a:ext cx="71438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kern="1200" dirty="0" smtClean="0">
                <a:latin typeface="Times New Roman" pitchFamily="18" charset="0"/>
                <a:cs typeface="Times New Roman" pitchFamily="18" charset="0"/>
              </a:rPr>
              <a:t>3 проекта</a:t>
            </a:r>
            <a:endParaRPr lang="ru-RU" sz="9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1863688" y="4297382"/>
            <a:ext cx="1714512" cy="500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Поощрение председателей ТОС, УК и старост 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270392" y="1124103"/>
            <a:ext cx="1214446" cy="3571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1 982 963 руб. бюджет КГО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376243" y="2659838"/>
            <a:ext cx="1214446" cy="5000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537 036 руб. средства населения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Скругленный прямоугольник 109"/>
          <p:cNvSpPr/>
          <p:nvPr/>
        </p:nvSpPr>
        <p:spPr>
          <a:xfrm>
            <a:off x="7630374" y="777058"/>
            <a:ext cx="1361681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2 452 431,97 руб. краевой бюджет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Скругленный прямоугольник 110"/>
          <p:cNvSpPr/>
          <p:nvPr/>
        </p:nvSpPr>
        <p:spPr>
          <a:xfrm>
            <a:off x="7210676" y="2366802"/>
            <a:ext cx="1214446" cy="5000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272 492,44 руб. население, юр. лица, ИП, МО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Скругленный прямоугольник 116"/>
          <p:cNvSpPr/>
          <p:nvPr/>
        </p:nvSpPr>
        <p:spPr>
          <a:xfrm>
            <a:off x="7461637" y="4278932"/>
            <a:ext cx="1214446" cy="3571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586 466,55руб. бюджет КГО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5386544" y="4797448"/>
            <a:ext cx="1214446" cy="5000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168 037,00руб. средства населения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1812341" y="2659838"/>
            <a:ext cx="35719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25%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7283042" y="3750472"/>
            <a:ext cx="35719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75%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6173492" y="4167951"/>
            <a:ext cx="35719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25%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7032081" y="884215"/>
            <a:ext cx="35719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90%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7700331" y="1994820"/>
            <a:ext cx="35719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10%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Скругленный прямоугольник 162"/>
          <p:cNvSpPr/>
          <p:nvPr/>
        </p:nvSpPr>
        <p:spPr>
          <a:xfrm>
            <a:off x="3503979" y="5384792"/>
            <a:ext cx="1285884" cy="35719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95 000 руб. бюджет КГО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0" y="5286388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4" name="Прямая со стрелкой 183"/>
          <p:cNvCxnSpPr/>
          <p:nvPr/>
        </p:nvCxnSpPr>
        <p:spPr>
          <a:xfrm rot="10800000" flipV="1">
            <a:off x="1370020" y="2438240"/>
            <a:ext cx="428628" cy="1785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Прямая со стрелкой 185"/>
          <p:cNvCxnSpPr/>
          <p:nvPr/>
        </p:nvCxnSpPr>
        <p:spPr>
          <a:xfrm flipH="1" flipV="1">
            <a:off x="1565261" y="1382136"/>
            <a:ext cx="262477" cy="1250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Прямая со стрелкой 189"/>
          <p:cNvCxnSpPr>
            <a:endCxn id="117" idx="1"/>
          </p:cNvCxnSpPr>
          <p:nvPr/>
        </p:nvCxnSpPr>
        <p:spPr>
          <a:xfrm>
            <a:off x="6755336" y="3908955"/>
            <a:ext cx="706301" cy="5485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 стрелкой 191"/>
          <p:cNvCxnSpPr/>
          <p:nvPr/>
        </p:nvCxnSpPr>
        <p:spPr>
          <a:xfrm>
            <a:off x="5860266" y="4069590"/>
            <a:ext cx="283101" cy="7278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 стрелкой 199"/>
          <p:cNvCxnSpPr>
            <a:endCxn id="110" idx="1"/>
          </p:cNvCxnSpPr>
          <p:nvPr/>
        </p:nvCxnSpPr>
        <p:spPr>
          <a:xfrm flipV="1">
            <a:off x="7344623" y="991372"/>
            <a:ext cx="285751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 стрелкой 202"/>
          <p:cNvCxnSpPr/>
          <p:nvPr/>
        </p:nvCxnSpPr>
        <p:spPr>
          <a:xfrm>
            <a:off x="7286644" y="2003936"/>
            <a:ext cx="428628" cy="3628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 стрелкой 207"/>
          <p:cNvCxnSpPr>
            <a:endCxn id="92" idx="0"/>
          </p:cNvCxnSpPr>
          <p:nvPr/>
        </p:nvCxnSpPr>
        <p:spPr>
          <a:xfrm flipH="1">
            <a:off x="2720944" y="3904275"/>
            <a:ext cx="857256" cy="3931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Прямоугольник 214"/>
          <p:cNvSpPr/>
          <p:nvPr/>
        </p:nvSpPr>
        <p:spPr>
          <a:xfrm>
            <a:off x="1322139" y="3284985"/>
            <a:ext cx="1305707" cy="5726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 председателей ТОС, 7 председателей уличных комитетов и 3 старосты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7" name="Прямая соединительная линия 216"/>
          <p:cNvCxnSpPr>
            <a:stCxn id="92" idx="2"/>
            <a:endCxn id="163" idx="0"/>
          </p:cNvCxnSpPr>
          <p:nvPr/>
        </p:nvCxnSpPr>
        <p:spPr>
          <a:xfrm>
            <a:off x="2720944" y="4797448"/>
            <a:ext cx="1425977" cy="5873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Прямоугольник 233"/>
          <p:cNvSpPr/>
          <p:nvPr/>
        </p:nvSpPr>
        <p:spPr>
          <a:xfrm>
            <a:off x="1801368" y="1132176"/>
            <a:ext cx="357190" cy="21431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kern="1200" dirty="0" smtClean="0">
                <a:latin typeface="Times New Roman" pitchFamily="18" charset="0"/>
                <a:cs typeface="Times New Roman" pitchFamily="18" charset="0"/>
              </a:rPr>
              <a:t>75%</a:t>
            </a:r>
            <a:endParaRPr lang="ru-RU" sz="1000" kern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6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object 10"/>
          <p:cNvSpPr/>
          <p:nvPr/>
        </p:nvSpPr>
        <p:spPr>
          <a:xfrm>
            <a:off x="1484838" y="131208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023796" y="258762"/>
            <a:ext cx="5064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Финансирование деятельности ТОС, уличных комитетов и старост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8" y="104604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9840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8" y="104604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895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262778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Участие в конкурсах проектов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1225" r="7075"/>
          <a:stretch/>
        </p:blipFill>
        <p:spPr>
          <a:xfrm>
            <a:off x="6147816" y="1432972"/>
            <a:ext cx="2888036" cy="179716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815247" y="1047197"/>
            <a:ext cx="3950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Программа самообложения граждан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2589" y="4437112"/>
            <a:ext cx="40513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523999" y="1347094"/>
            <a:ext cx="34060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35.userapi.com/impg/sS9aQdbNEb0REpSOYJNF1-er2mPi5GGmHUVf3A/9_movimZJ88.jpg?size=1080x1080&amp;quality=96&amp;sign=a87f16d1fc8d0d97061207163095d94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4176464" cy="4176464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User23\Desktop\М\самообложение\д.Фадеята\7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5817" r="31127" b="-1119"/>
          <a:stretch/>
        </p:blipFill>
        <p:spPr bwMode="auto">
          <a:xfrm>
            <a:off x="4958063" y="3573016"/>
            <a:ext cx="2358505" cy="2797250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194841" y="4791720"/>
            <a:ext cx="184165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Памятник ВОВ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Фадеята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499992" y="1988840"/>
            <a:ext cx="184165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Спортивно-игровая площадка в д.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Калининцы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971600" y="6242447"/>
            <a:ext cx="29584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Сумма гранта: 895 673,00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6147816" y="3230138"/>
            <a:ext cx="29584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Краевая субсидия 427 500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6112599" y="6370266"/>
            <a:ext cx="29584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Краевая субсидия 460 000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4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9840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8" y="104604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1895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1783121" y="494578"/>
            <a:ext cx="6173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Участие в конкурсах проектов инициативного бюджетирования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-33265" y="980750"/>
            <a:ext cx="292510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Приобретение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звукоусилительного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оборудования для КГО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Стоимость проекта 4 000 000,00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2589" y="4437112"/>
            <a:ext cx="40513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2828539" y="996137"/>
            <a:ext cx="34060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сквер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2 667 909,60 руб.</a:t>
            </a:r>
          </a:p>
        </p:txBody>
      </p:sp>
      <p:pic>
        <p:nvPicPr>
          <p:cNvPr id="21" name="Рисунок 20" descr="фон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81065" y="1556426"/>
            <a:ext cx="3231534" cy="1450794"/>
          </a:xfrm>
          <a:prstGeom prst="rect">
            <a:avLst/>
          </a:prstGeom>
        </p:spPr>
      </p:pic>
      <p:pic>
        <p:nvPicPr>
          <p:cNvPr id="24" name="Содержимое 3" descr="C:\Users\User\Desktop\ИБ\ПРОЕКТ\визуальное представление проекта.jpg"/>
          <p:cNvPicPr>
            <a:picLocks noGr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5413" y="1700809"/>
            <a:ext cx="241036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Users\User\Desktop\Краснокамск школа 10-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5958"/>
          <a:stretch/>
        </p:blipFill>
        <p:spPr bwMode="auto">
          <a:xfrm>
            <a:off x="6213784" y="1868771"/>
            <a:ext cx="2843006" cy="192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6112599" y="1226970"/>
            <a:ext cx="2954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тренажерного комплекса «Равные возможности»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925 364,00 руб.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6" y="5338720"/>
            <a:ext cx="2454705" cy="137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Объект 3"/>
          <p:cNvPicPr>
            <a:picLocks noGrp="1"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4" y="5045734"/>
            <a:ext cx="2354368" cy="1569579"/>
          </a:xfrm>
          <a:prstGeom prst="rect">
            <a:avLst/>
          </a:prstGeom>
        </p:spPr>
      </p:pic>
      <p:pic>
        <p:nvPicPr>
          <p:cNvPr id="30" name="Рисунок 29" descr="C:\Users\detsad35\Desktop\инициативное бюджетирование 2021-2022\ПРОЕКТ 2021 - 2022\Документы по проекту\Будущий макет площадки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4938926"/>
            <a:ext cx="2745017" cy="167638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45413" y="4089839"/>
            <a:ext cx="2746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многофункциональной площадки по адресу: г. Краснокамск, ул. Большевистская, 56Е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1 762 750,00 руб.</a:t>
            </a: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842511" y="4814901"/>
            <a:ext cx="28160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одежда сцены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550 000,00 руб.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6000454" y="4437112"/>
            <a:ext cx="2774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Стадион для дошколят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1 065 194,40 руб.</a:t>
            </a:r>
          </a:p>
        </p:txBody>
      </p:sp>
      <p:pic>
        <p:nvPicPr>
          <p:cNvPr id="5122" name="Picture 2" descr="https://sun9-31.userapi.com/impg/hTdVRo6dHJa4f1EudsvMAnGLWQ1eBOtgzXQUwA/VAo9TqhJX7s.jpg?size=2560x1810&amp;quality=96&amp;sign=360f15b3324eacad47266dfb424fe0ce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9" t="60156" r="2486" b="1563"/>
          <a:stretch/>
        </p:blipFill>
        <p:spPr bwMode="auto">
          <a:xfrm>
            <a:off x="4250532" y="3268289"/>
            <a:ext cx="1846907" cy="13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762803" y="3413467"/>
            <a:ext cx="14945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системы отопления здания ДК Гознака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4 367 367,00 руб.</a:t>
            </a:r>
          </a:p>
        </p:txBody>
      </p:sp>
    </p:spTree>
    <p:extLst>
      <p:ext uri="{BB962C8B-B14F-4D97-AF65-F5344CB8AC3E}">
        <p14:creationId xmlns:p14="http://schemas.microsoft.com/office/powerpoint/2010/main" val="27968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08520" y="0"/>
            <a:ext cx="92756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475656" y="2852936"/>
            <a:ext cx="1143008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1043608" y="3132344"/>
            <a:ext cx="1407670" cy="6427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2"/>
          <p:cNvSpPr txBox="1">
            <a:spLocks/>
          </p:cNvSpPr>
          <p:nvPr/>
        </p:nvSpPr>
        <p:spPr>
          <a:xfrm>
            <a:off x="6588224" y="855692"/>
            <a:ext cx="1143008" cy="28488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80111" y="862277"/>
            <a:ext cx="2592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МОО ТОС «Центр-1»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0" y="121989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4" y="121989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10"/>
          <p:cNvSpPr/>
          <p:nvPr/>
        </p:nvSpPr>
        <p:spPr>
          <a:xfrm>
            <a:off x="1753296" y="20050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684786" y="287729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Ежегодный конкурс «Новый год в гостях у ТОС»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71" y="1186676"/>
            <a:ext cx="3264024" cy="244801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20" y="1356283"/>
            <a:ext cx="2602752" cy="3470336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71" y="4077072"/>
            <a:ext cx="3264363" cy="2448272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5356171" y="3645600"/>
            <a:ext cx="3176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ТОС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Новострой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д. Новая Ивановка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7917" y="1048506"/>
            <a:ext cx="25922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ТОС «Победа» д.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Карабаи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02" y="4376582"/>
            <a:ext cx="3070105" cy="2302579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988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1561" y="-31708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475656" y="2852936"/>
            <a:ext cx="1143008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1043608" y="3132344"/>
            <a:ext cx="1407670" cy="6427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2"/>
          <p:cNvSpPr txBox="1">
            <a:spLocks/>
          </p:cNvSpPr>
          <p:nvPr/>
        </p:nvSpPr>
        <p:spPr>
          <a:xfrm>
            <a:off x="1475656" y="3206437"/>
            <a:ext cx="1143008" cy="28488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 cstate="print"/>
          <a:srcRect t="13427" r="10865" b="3807"/>
          <a:stretch/>
        </p:blipFill>
        <p:spPr bwMode="auto">
          <a:xfrm>
            <a:off x="899592" y="1997516"/>
            <a:ext cx="2326295" cy="1889476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 cstate="print"/>
          <a:srcRect t="13827" r="11826" b="20241"/>
          <a:stretch/>
        </p:blipFill>
        <p:spPr bwMode="auto">
          <a:xfrm>
            <a:off x="6128440" y="5064102"/>
            <a:ext cx="2357454" cy="142876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5" cstate="print"/>
          <a:srcRect t="8817" r="-38"/>
          <a:stretch/>
        </p:blipFill>
        <p:spPr bwMode="auto">
          <a:xfrm>
            <a:off x="6299605" y="2260224"/>
            <a:ext cx="1961960" cy="1756927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 descr="\\192.168.1.111\файлохранилище\ФЦБ Развитие территорий\Отдел по внутренней политике и развитию территоий\Общая\НОВЫЕ НПА 2019\ТОСы\Лучшая мун. практика\газе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353" y="3719622"/>
            <a:ext cx="1403434" cy="19619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7"/>
          <a:srcRect l="24207" t="24048" r="32186" b="31664"/>
          <a:stretch/>
        </p:blipFill>
        <p:spPr bwMode="auto">
          <a:xfrm>
            <a:off x="865374" y="4820974"/>
            <a:ext cx="2339047" cy="1841544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590179" y="1349569"/>
            <a:ext cx="2913961" cy="5139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Группа </a:t>
            </a:r>
            <a:r>
              <a:rPr lang="ru-RU" sz="1000" b="1" dirty="0" err="1" smtClean="0"/>
              <a:t>Вконтакте</a:t>
            </a:r>
            <a:r>
              <a:rPr lang="ru-RU" sz="1000" b="1" dirty="0" smtClean="0"/>
              <a:t> «Территориальное </a:t>
            </a:r>
            <a:r>
              <a:rPr lang="ru-RU" sz="1000" b="1" dirty="0"/>
              <a:t>общественное самоуправление </a:t>
            </a:r>
            <a:r>
              <a:rPr lang="ru-RU" sz="1000" b="1" dirty="0" smtClean="0"/>
              <a:t>КГО»</a:t>
            </a:r>
            <a:endParaRPr lang="ru-RU" sz="1000" b="1" dirty="0"/>
          </a:p>
          <a:p>
            <a:pPr algn="ctr"/>
            <a:r>
              <a:rPr lang="en-US" sz="1000" b="1" dirty="0" smtClean="0"/>
              <a:t>https</a:t>
            </a:r>
            <a:r>
              <a:rPr lang="en-US" sz="1000" b="1" dirty="0"/>
              <a:t>://vk.com/tosakgp</a:t>
            </a:r>
            <a:endParaRPr lang="ru-RU" sz="10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57795" y="1333951"/>
            <a:ext cx="3401197" cy="65432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err="1"/>
              <a:t>Краснокамский</a:t>
            </a:r>
            <a:r>
              <a:rPr lang="ru-RU" sz="1000" b="1" dirty="0"/>
              <a:t> округ 4K+</a:t>
            </a:r>
          </a:p>
          <a:p>
            <a:pPr algn="ctr"/>
            <a:r>
              <a:rPr lang="ru-RU" sz="1000" b="1" dirty="0"/>
              <a:t>Официальная группа администрации Краснокамского городского </a:t>
            </a:r>
            <a:r>
              <a:rPr lang="ru-RU" sz="1000" b="1" dirty="0" smtClean="0"/>
              <a:t>округа</a:t>
            </a:r>
            <a:endParaRPr lang="ru-RU" sz="1000" b="1" dirty="0"/>
          </a:p>
          <a:p>
            <a:pPr algn="ctr"/>
            <a:r>
              <a:rPr lang="en-US" sz="1000" b="1" dirty="0"/>
              <a:t>https://vk.com/krasnokrug</a:t>
            </a:r>
            <a:endParaRPr lang="ru-RU" sz="1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78839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7918" y="4186644"/>
            <a:ext cx="3274002" cy="5139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Краснокамск </a:t>
            </a:r>
            <a:r>
              <a:rPr lang="ru-RU" sz="1100" b="1" dirty="0" smtClean="0"/>
              <a:t>ТВ КРАСНОКАМСКОЕ ТЕЛЕВИДЕНИЕ </a:t>
            </a:r>
            <a:r>
              <a:rPr lang="en-US" sz="1100" b="1" dirty="0" smtClean="0"/>
              <a:t>https://vk.com/tvkrasnokamsktv</a:t>
            </a:r>
            <a:endParaRPr lang="ru-RU" sz="1100" b="1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707904" y="2942254"/>
            <a:ext cx="2401576" cy="3271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Газета </a:t>
            </a:r>
            <a:r>
              <a:rPr lang="ru-RU" sz="1100" b="1" dirty="0" err="1" smtClean="0"/>
              <a:t>Краснокамская</a:t>
            </a:r>
            <a:r>
              <a:rPr lang="ru-RU" sz="1100" b="1" dirty="0" smtClean="0"/>
              <a:t> звезда</a:t>
            </a:r>
            <a:endParaRPr lang="ru-RU" sz="1100" b="1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79797" y="4537007"/>
            <a:ext cx="2401576" cy="32716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Страничка ВК ТОС «Бумажник»</a:t>
            </a:r>
          </a:p>
          <a:p>
            <a:pPr algn="ctr"/>
            <a:r>
              <a:rPr lang="en-US" sz="1100" b="1" dirty="0"/>
              <a:t>https://vk.com/public191971563</a:t>
            </a:r>
            <a:endParaRPr lang="ru-RU" sz="1100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0" y="121989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4" y="121989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10"/>
          <p:cNvSpPr/>
          <p:nvPr/>
        </p:nvSpPr>
        <p:spPr>
          <a:xfrm>
            <a:off x="1753296" y="20050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684786" y="287729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 нас в СМИ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7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23122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2"/>
          <p:cNvSpPr txBox="1">
            <a:spLocks/>
          </p:cNvSpPr>
          <p:nvPr/>
        </p:nvSpPr>
        <p:spPr>
          <a:xfrm>
            <a:off x="1475656" y="2852936"/>
            <a:ext cx="1143008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1043608" y="3132344"/>
            <a:ext cx="1407670" cy="64274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Заголовок 2"/>
          <p:cNvSpPr txBox="1">
            <a:spLocks/>
          </p:cNvSpPr>
          <p:nvPr/>
        </p:nvSpPr>
        <p:spPr>
          <a:xfrm>
            <a:off x="1475656" y="3206437"/>
            <a:ext cx="1143008" cy="28488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endParaRPr lang="ru-RU" sz="1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4" y="418301"/>
            <a:ext cx="814344" cy="9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3382"/>
            <a:ext cx="1621288" cy="232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bject 10"/>
          <p:cNvSpPr/>
          <p:nvPr/>
        </p:nvSpPr>
        <p:spPr>
          <a:xfrm>
            <a:off x="2195736" y="2578451"/>
            <a:ext cx="5472435" cy="154085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641188" y="2882677"/>
            <a:ext cx="4021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ТОСЫ – РЕШАЮТ ВСЕ ВОПРОСЫ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object 2"/>
          <p:cNvGrpSpPr/>
          <p:nvPr/>
        </p:nvGrpSpPr>
        <p:grpSpPr>
          <a:xfrm>
            <a:off x="7327435" y="-2387"/>
            <a:ext cx="1782883" cy="3352241"/>
            <a:chOff x="15698514" y="1"/>
            <a:chExt cx="2589994" cy="5843905"/>
          </a:xfrm>
        </p:grpSpPr>
        <p:sp>
          <p:nvSpPr>
            <p:cNvPr id="34" name="object 3"/>
            <p:cNvSpPr/>
            <p:nvPr/>
          </p:nvSpPr>
          <p:spPr>
            <a:xfrm>
              <a:off x="15698514" y="1"/>
              <a:ext cx="2195830" cy="3216910"/>
            </a:xfrm>
            <a:custGeom>
              <a:avLst/>
              <a:gdLst/>
              <a:ahLst/>
              <a:cxnLst/>
              <a:rect l="l" t="t" r="r" b="b"/>
              <a:pathLst>
                <a:path w="2195830" h="3216910">
                  <a:moveTo>
                    <a:pt x="51359" y="3215540"/>
                  </a:moveTo>
                  <a:lnTo>
                    <a:pt x="50" y="3215540"/>
                  </a:lnTo>
                  <a:lnTo>
                    <a:pt x="1137726" y="0"/>
                  </a:lnTo>
                  <a:lnTo>
                    <a:pt x="2195292" y="0"/>
                  </a:lnTo>
                  <a:lnTo>
                    <a:pt x="1077497" y="3163114"/>
                  </a:lnTo>
                  <a:lnTo>
                    <a:pt x="1051151" y="3205197"/>
                  </a:lnTo>
                  <a:lnTo>
                    <a:pt x="552648" y="3215259"/>
                  </a:lnTo>
                  <a:lnTo>
                    <a:pt x="51359" y="3215540"/>
                  </a:lnTo>
                  <a:close/>
                </a:path>
                <a:path w="2195830" h="3216910">
                  <a:moveTo>
                    <a:pt x="1003560" y="3216674"/>
                  </a:moveTo>
                  <a:lnTo>
                    <a:pt x="753105" y="3215508"/>
                  </a:lnTo>
                  <a:lnTo>
                    <a:pt x="552648" y="3215259"/>
                  </a:lnTo>
                  <a:lnTo>
                    <a:pt x="1018393" y="3215259"/>
                  </a:lnTo>
                  <a:lnTo>
                    <a:pt x="1003560" y="3216674"/>
                  </a:lnTo>
                  <a:close/>
                </a:path>
                <a:path w="2195830" h="3216910">
                  <a:moveTo>
                    <a:pt x="0" y="3215682"/>
                  </a:moveTo>
                  <a:lnTo>
                    <a:pt x="14" y="3215540"/>
                  </a:lnTo>
                  <a:lnTo>
                    <a:pt x="0" y="3215682"/>
                  </a:lnTo>
                  <a:close/>
                </a:path>
              </a:pathLst>
            </a:custGeom>
            <a:solidFill>
              <a:srgbClr val="333A8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35" name="object 4"/>
            <p:cNvSpPr/>
            <p:nvPr/>
          </p:nvSpPr>
          <p:spPr>
            <a:xfrm>
              <a:off x="15939008" y="1"/>
              <a:ext cx="2349500" cy="5843905"/>
            </a:xfrm>
            <a:custGeom>
              <a:avLst/>
              <a:gdLst/>
              <a:ahLst/>
              <a:cxnLst/>
              <a:rect l="l" t="t" r="r" b="b"/>
              <a:pathLst>
                <a:path w="2349500" h="5843905">
                  <a:moveTo>
                    <a:pt x="79293" y="5841805"/>
                  </a:moveTo>
                  <a:lnTo>
                    <a:pt x="77" y="5841805"/>
                  </a:lnTo>
                  <a:lnTo>
                    <a:pt x="2065650" y="0"/>
                  </a:lnTo>
                  <a:lnTo>
                    <a:pt x="2348992" y="0"/>
                  </a:lnTo>
                  <a:lnTo>
                    <a:pt x="2348992" y="3818352"/>
                  </a:lnTo>
                  <a:lnTo>
                    <a:pt x="1663551" y="5760813"/>
                  </a:lnTo>
                  <a:lnTo>
                    <a:pt x="1645568" y="5800337"/>
                  </a:lnTo>
                  <a:lnTo>
                    <a:pt x="1591985" y="5839493"/>
                  </a:lnTo>
                  <a:lnTo>
                    <a:pt x="738490" y="5841380"/>
                  </a:lnTo>
                  <a:lnTo>
                    <a:pt x="79293" y="5841805"/>
                  </a:lnTo>
                  <a:close/>
                </a:path>
                <a:path w="2349500" h="5843905">
                  <a:moveTo>
                    <a:pt x="1549400" y="5843556"/>
                  </a:moveTo>
                  <a:lnTo>
                    <a:pt x="738490" y="5841380"/>
                  </a:lnTo>
                  <a:lnTo>
                    <a:pt x="1572203" y="5841380"/>
                  </a:lnTo>
                  <a:lnTo>
                    <a:pt x="1549400" y="5843556"/>
                  </a:lnTo>
                  <a:close/>
                </a:path>
                <a:path w="2349500" h="5843905">
                  <a:moveTo>
                    <a:pt x="0" y="5842024"/>
                  </a:moveTo>
                  <a:lnTo>
                    <a:pt x="21" y="5841805"/>
                  </a:lnTo>
                  <a:lnTo>
                    <a:pt x="0" y="5842024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36" name="object 8"/>
          <p:cNvGrpSpPr/>
          <p:nvPr/>
        </p:nvGrpSpPr>
        <p:grpSpPr>
          <a:xfrm>
            <a:off x="-2290" y="3045727"/>
            <a:ext cx="2471149" cy="3812273"/>
            <a:chOff x="0" y="6111121"/>
            <a:chExt cx="2692764" cy="4176395"/>
          </a:xfrm>
        </p:grpSpPr>
        <p:sp>
          <p:nvSpPr>
            <p:cNvPr id="37" name="object 9"/>
            <p:cNvSpPr/>
            <p:nvPr/>
          </p:nvSpPr>
          <p:spPr>
            <a:xfrm>
              <a:off x="0" y="6111121"/>
              <a:ext cx="1478280" cy="4176395"/>
            </a:xfrm>
            <a:custGeom>
              <a:avLst/>
              <a:gdLst/>
              <a:ahLst/>
              <a:cxnLst/>
              <a:rect l="l" t="t" r="r" b="b"/>
              <a:pathLst>
                <a:path w="1478280" h="4176395">
                  <a:moveTo>
                    <a:pt x="0" y="0"/>
                  </a:moveTo>
                  <a:lnTo>
                    <a:pt x="0" y="2987785"/>
                  </a:lnTo>
                  <a:lnTo>
                    <a:pt x="420382" y="4175878"/>
                  </a:lnTo>
                  <a:lnTo>
                    <a:pt x="1477864" y="4175878"/>
                  </a:lnTo>
                  <a:lnTo>
                    <a:pt x="8109" y="1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A8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38" name="object 10"/>
            <p:cNvSpPr/>
            <p:nvPr/>
          </p:nvSpPr>
          <p:spPr>
            <a:xfrm>
              <a:off x="392159" y="8399927"/>
              <a:ext cx="2300605" cy="1887220"/>
            </a:xfrm>
            <a:custGeom>
              <a:avLst/>
              <a:gdLst/>
              <a:ahLst/>
              <a:cxnLst/>
              <a:rect l="l" t="t" r="r" b="b"/>
              <a:pathLst>
                <a:path w="2300605" h="1887220">
                  <a:moveTo>
                    <a:pt x="79293" y="1750"/>
                  </a:moveTo>
                  <a:lnTo>
                    <a:pt x="77" y="1750"/>
                  </a:lnTo>
                  <a:lnTo>
                    <a:pt x="666644" y="1887072"/>
                  </a:lnTo>
                  <a:lnTo>
                    <a:pt x="2300218" y="1887072"/>
                  </a:lnTo>
                  <a:lnTo>
                    <a:pt x="1663551" y="82743"/>
                  </a:lnTo>
                  <a:lnTo>
                    <a:pt x="1645568" y="43218"/>
                  </a:lnTo>
                  <a:lnTo>
                    <a:pt x="1591985" y="4063"/>
                  </a:lnTo>
                  <a:lnTo>
                    <a:pt x="738490" y="2175"/>
                  </a:lnTo>
                  <a:lnTo>
                    <a:pt x="79293" y="1750"/>
                  </a:lnTo>
                  <a:close/>
                </a:path>
                <a:path w="2300605" h="1887220">
                  <a:moveTo>
                    <a:pt x="1549400" y="0"/>
                  </a:moveTo>
                  <a:lnTo>
                    <a:pt x="738490" y="2175"/>
                  </a:lnTo>
                  <a:lnTo>
                    <a:pt x="1572203" y="2175"/>
                  </a:lnTo>
                  <a:lnTo>
                    <a:pt x="1549400" y="0"/>
                  </a:lnTo>
                  <a:close/>
                </a:path>
                <a:path w="2300605" h="1887220">
                  <a:moveTo>
                    <a:pt x="0" y="1531"/>
                  </a:moveTo>
                  <a:lnTo>
                    <a:pt x="21" y="1750"/>
                  </a:lnTo>
                  <a:lnTo>
                    <a:pt x="0" y="1531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115338" y="434436"/>
            <a:ext cx="5544616" cy="793356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АДМИНИСТРАЦИЯ КРАСНОКАМСКОГО ГОРОДСКОГО ОКРУГА</a:t>
            </a:r>
            <a:endParaRPr lang="ru-RU" sz="1400" b="1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1520" y="1446252"/>
            <a:ext cx="1944216" cy="7933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/>
              <a:t>КРАСНОКАМСКИЙ ГОРОДСКОЙ ОКРУГ – </a:t>
            </a:r>
          </a:p>
          <a:p>
            <a:r>
              <a:rPr lang="ru-RU" sz="1200" b="1" dirty="0" smtClean="0"/>
              <a:t>ПУТЬ К РАЗВИТИЮ</a:t>
            </a:r>
            <a:endParaRPr lang="ru-RU" sz="1200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596138" y="1052736"/>
            <a:ext cx="53285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446958" y="1135323"/>
            <a:ext cx="53285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95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33" t="-141" r="2538" b="141"/>
          <a:stretch/>
        </p:blipFill>
        <p:spPr bwMode="auto">
          <a:xfrm>
            <a:off x="-2998541" y="-30435"/>
            <a:ext cx="12154888" cy="69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41594" y="4028299"/>
            <a:ext cx="3063739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latin typeface="+mj-lt"/>
                <a:cs typeface="Times New Roman" pitchFamily="18" charset="0"/>
              </a:rPr>
              <a:t>Основная </a:t>
            </a:r>
            <a:r>
              <a:rPr lang="ru-RU" sz="1600" b="1" dirty="0">
                <a:latin typeface="+mj-lt"/>
                <a:cs typeface="Times New Roman" pitchFamily="18" charset="0"/>
              </a:rPr>
              <a:t>роль </a:t>
            </a:r>
            <a:r>
              <a:rPr lang="ru-RU" sz="1600" b="1" dirty="0" err="1">
                <a:latin typeface="+mj-lt"/>
                <a:cs typeface="Times New Roman" pitchFamily="18" charset="0"/>
              </a:rPr>
              <a:t>ТОСов</a:t>
            </a:r>
            <a:r>
              <a:rPr lang="ru-RU" sz="1600" b="1" dirty="0">
                <a:latin typeface="+mj-lt"/>
                <a:cs typeface="Times New Roman" pitchFamily="18" charset="0"/>
              </a:rPr>
              <a:t> –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взаимодействие </a:t>
            </a:r>
            <a:r>
              <a:rPr lang="ru-RU" sz="1600" b="1" dirty="0">
                <a:latin typeface="+mj-lt"/>
                <a:cs typeface="Times New Roman" pitchFamily="18" charset="0"/>
              </a:rPr>
              <a:t>между органами власти и жителями в решении насущных проблем и отдельных вопросов местного значения, привлечение граждан к участию в местном самоуправлении</a:t>
            </a:r>
            <a:r>
              <a:rPr lang="ru-RU" sz="1600" b="1" dirty="0">
                <a:latin typeface="+mj-lt"/>
              </a:rPr>
              <a:t>.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r>
              <a:rPr lang="ru-RU" sz="1600" b="1" dirty="0" smtClean="0"/>
              <a:t> </a:t>
            </a:r>
          </a:p>
          <a:p>
            <a:pPr algn="just"/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hape 17"/>
          <p:cNvSpPr/>
          <p:nvPr/>
        </p:nvSpPr>
        <p:spPr>
          <a:xfrm rot="14366286">
            <a:off x="2028440" y="4620736"/>
            <a:ext cx="3331832" cy="1249191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4383726" y="5457204"/>
            <a:ext cx="801618" cy="2143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</a:rPr>
              <a:t>24 ТОС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919379" y="5669932"/>
            <a:ext cx="142876" cy="14287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Овал 23"/>
          <p:cNvSpPr/>
          <p:nvPr/>
        </p:nvSpPr>
        <p:spPr>
          <a:xfrm>
            <a:off x="4383726" y="6029665"/>
            <a:ext cx="57838" cy="45719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Прямоугольник 27"/>
          <p:cNvSpPr/>
          <p:nvPr/>
        </p:nvSpPr>
        <p:spPr>
          <a:xfrm>
            <a:off x="3350046" y="6123407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Заголовок 2"/>
          <p:cNvSpPr txBox="1">
            <a:spLocks/>
          </p:cNvSpPr>
          <p:nvPr/>
        </p:nvSpPr>
        <p:spPr>
          <a:xfrm>
            <a:off x="4831102" y="5834402"/>
            <a:ext cx="857256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14 ТОС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39784" y="3521284"/>
            <a:ext cx="233946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Увеличение количества ТОС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902252" y="5741370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140493" y="4819632"/>
            <a:ext cx="214314" cy="214314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Заголовок 2"/>
          <p:cNvSpPr txBox="1">
            <a:spLocks/>
          </p:cNvSpPr>
          <p:nvPr/>
        </p:nvSpPr>
        <p:spPr>
          <a:xfrm>
            <a:off x="3990817" y="5087833"/>
            <a:ext cx="785818" cy="2143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</a:rPr>
              <a:t>29 ТОС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576099" y="5417219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903049" y="4619261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Заголовок 2"/>
          <p:cNvSpPr txBox="1">
            <a:spLocks/>
          </p:cNvSpPr>
          <p:nvPr/>
        </p:nvSpPr>
        <p:spPr>
          <a:xfrm>
            <a:off x="2875551" y="4210706"/>
            <a:ext cx="785818" cy="2143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</a:rPr>
              <a:t>44 ТОС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230425" y="4987647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Заголовок 2"/>
          <p:cNvSpPr txBox="1">
            <a:spLocks/>
          </p:cNvSpPr>
          <p:nvPr/>
        </p:nvSpPr>
        <p:spPr>
          <a:xfrm>
            <a:off x="3377571" y="4652254"/>
            <a:ext cx="785818" cy="21431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</a:rPr>
              <a:t>36 ТОС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object 8"/>
          <p:cNvGrpSpPr/>
          <p:nvPr/>
        </p:nvGrpSpPr>
        <p:grpSpPr>
          <a:xfrm>
            <a:off x="-57370" y="3045727"/>
            <a:ext cx="2471149" cy="3812273"/>
            <a:chOff x="0" y="6111121"/>
            <a:chExt cx="2692764" cy="4176395"/>
          </a:xfrm>
        </p:grpSpPr>
        <p:sp>
          <p:nvSpPr>
            <p:cNvPr id="51" name="object 9"/>
            <p:cNvSpPr/>
            <p:nvPr/>
          </p:nvSpPr>
          <p:spPr>
            <a:xfrm>
              <a:off x="0" y="6111121"/>
              <a:ext cx="1478280" cy="4176395"/>
            </a:xfrm>
            <a:custGeom>
              <a:avLst/>
              <a:gdLst/>
              <a:ahLst/>
              <a:cxnLst/>
              <a:rect l="l" t="t" r="r" b="b"/>
              <a:pathLst>
                <a:path w="1478280" h="4176395">
                  <a:moveTo>
                    <a:pt x="0" y="0"/>
                  </a:moveTo>
                  <a:lnTo>
                    <a:pt x="0" y="2987785"/>
                  </a:lnTo>
                  <a:lnTo>
                    <a:pt x="420382" y="4175878"/>
                  </a:lnTo>
                  <a:lnTo>
                    <a:pt x="1477864" y="4175878"/>
                  </a:lnTo>
                  <a:lnTo>
                    <a:pt x="8109" y="17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A8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52" name="object 10"/>
            <p:cNvSpPr/>
            <p:nvPr/>
          </p:nvSpPr>
          <p:spPr>
            <a:xfrm>
              <a:off x="392159" y="8399927"/>
              <a:ext cx="2300605" cy="1887220"/>
            </a:xfrm>
            <a:custGeom>
              <a:avLst/>
              <a:gdLst/>
              <a:ahLst/>
              <a:cxnLst/>
              <a:rect l="l" t="t" r="r" b="b"/>
              <a:pathLst>
                <a:path w="2300605" h="1887220">
                  <a:moveTo>
                    <a:pt x="79293" y="1750"/>
                  </a:moveTo>
                  <a:lnTo>
                    <a:pt x="77" y="1750"/>
                  </a:lnTo>
                  <a:lnTo>
                    <a:pt x="666644" y="1887072"/>
                  </a:lnTo>
                  <a:lnTo>
                    <a:pt x="2300218" y="1887072"/>
                  </a:lnTo>
                  <a:lnTo>
                    <a:pt x="1663551" y="82743"/>
                  </a:lnTo>
                  <a:lnTo>
                    <a:pt x="1645568" y="43218"/>
                  </a:lnTo>
                  <a:lnTo>
                    <a:pt x="1591985" y="4063"/>
                  </a:lnTo>
                  <a:lnTo>
                    <a:pt x="738490" y="2175"/>
                  </a:lnTo>
                  <a:lnTo>
                    <a:pt x="79293" y="1750"/>
                  </a:lnTo>
                  <a:close/>
                </a:path>
                <a:path w="2300605" h="1887220">
                  <a:moveTo>
                    <a:pt x="1549400" y="0"/>
                  </a:moveTo>
                  <a:lnTo>
                    <a:pt x="738490" y="2175"/>
                  </a:lnTo>
                  <a:lnTo>
                    <a:pt x="1572203" y="2175"/>
                  </a:lnTo>
                  <a:lnTo>
                    <a:pt x="1549400" y="0"/>
                  </a:lnTo>
                  <a:close/>
                </a:path>
                <a:path w="2300605" h="1887220">
                  <a:moveTo>
                    <a:pt x="0" y="1531"/>
                  </a:moveTo>
                  <a:lnTo>
                    <a:pt x="21" y="1750"/>
                  </a:lnTo>
                  <a:lnTo>
                    <a:pt x="0" y="1531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3" name="object 2"/>
          <p:cNvGrpSpPr/>
          <p:nvPr/>
        </p:nvGrpSpPr>
        <p:grpSpPr>
          <a:xfrm>
            <a:off x="7373464" y="-30435"/>
            <a:ext cx="1782883" cy="3352241"/>
            <a:chOff x="15698514" y="1"/>
            <a:chExt cx="2589994" cy="5843905"/>
          </a:xfrm>
        </p:grpSpPr>
        <p:sp>
          <p:nvSpPr>
            <p:cNvPr id="54" name="object 3"/>
            <p:cNvSpPr/>
            <p:nvPr/>
          </p:nvSpPr>
          <p:spPr>
            <a:xfrm>
              <a:off x="15698514" y="1"/>
              <a:ext cx="2195830" cy="3216910"/>
            </a:xfrm>
            <a:custGeom>
              <a:avLst/>
              <a:gdLst/>
              <a:ahLst/>
              <a:cxnLst/>
              <a:rect l="l" t="t" r="r" b="b"/>
              <a:pathLst>
                <a:path w="2195830" h="3216910">
                  <a:moveTo>
                    <a:pt x="51359" y="3215540"/>
                  </a:moveTo>
                  <a:lnTo>
                    <a:pt x="50" y="3215540"/>
                  </a:lnTo>
                  <a:lnTo>
                    <a:pt x="1137726" y="0"/>
                  </a:lnTo>
                  <a:lnTo>
                    <a:pt x="2195292" y="0"/>
                  </a:lnTo>
                  <a:lnTo>
                    <a:pt x="1077497" y="3163114"/>
                  </a:lnTo>
                  <a:lnTo>
                    <a:pt x="1051151" y="3205197"/>
                  </a:lnTo>
                  <a:lnTo>
                    <a:pt x="552648" y="3215259"/>
                  </a:lnTo>
                  <a:lnTo>
                    <a:pt x="51359" y="3215540"/>
                  </a:lnTo>
                  <a:close/>
                </a:path>
                <a:path w="2195830" h="3216910">
                  <a:moveTo>
                    <a:pt x="1003560" y="3216674"/>
                  </a:moveTo>
                  <a:lnTo>
                    <a:pt x="753105" y="3215508"/>
                  </a:lnTo>
                  <a:lnTo>
                    <a:pt x="552648" y="3215259"/>
                  </a:lnTo>
                  <a:lnTo>
                    <a:pt x="1018393" y="3215259"/>
                  </a:lnTo>
                  <a:lnTo>
                    <a:pt x="1003560" y="3216674"/>
                  </a:lnTo>
                  <a:close/>
                </a:path>
                <a:path w="2195830" h="3216910">
                  <a:moveTo>
                    <a:pt x="0" y="3215682"/>
                  </a:moveTo>
                  <a:lnTo>
                    <a:pt x="14" y="3215540"/>
                  </a:lnTo>
                  <a:lnTo>
                    <a:pt x="0" y="3215682"/>
                  </a:lnTo>
                  <a:close/>
                </a:path>
              </a:pathLst>
            </a:custGeom>
            <a:solidFill>
              <a:srgbClr val="333A8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55" name="object 4"/>
            <p:cNvSpPr/>
            <p:nvPr/>
          </p:nvSpPr>
          <p:spPr>
            <a:xfrm>
              <a:off x="15939008" y="1"/>
              <a:ext cx="2349500" cy="5843905"/>
            </a:xfrm>
            <a:custGeom>
              <a:avLst/>
              <a:gdLst/>
              <a:ahLst/>
              <a:cxnLst/>
              <a:rect l="l" t="t" r="r" b="b"/>
              <a:pathLst>
                <a:path w="2349500" h="5843905">
                  <a:moveTo>
                    <a:pt x="79293" y="5841805"/>
                  </a:moveTo>
                  <a:lnTo>
                    <a:pt x="77" y="5841805"/>
                  </a:lnTo>
                  <a:lnTo>
                    <a:pt x="2065650" y="0"/>
                  </a:lnTo>
                  <a:lnTo>
                    <a:pt x="2348992" y="0"/>
                  </a:lnTo>
                  <a:lnTo>
                    <a:pt x="2348992" y="3818352"/>
                  </a:lnTo>
                  <a:lnTo>
                    <a:pt x="1663551" y="5760813"/>
                  </a:lnTo>
                  <a:lnTo>
                    <a:pt x="1645568" y="5800337"/>
                  </a:lnTo>
                  <a:lnTo>
                    <a:pt x="1591985" y="5839493"/>
                  </a:lnTo>
                  <a:lnTo>
                    <a:pt x="738490" y="5841380"/>
                  </a:lnTo>
                  <a:lnTo>
                    <a:pt x="79293" y="5841805"/>
                  </a:lnTo>
                  <a:close/>
                </a:path>
                <a:path w="2349500" h="5843905">
                  <a:moveTo>
                    <a:pt x="1549400" y="5843556"/>
                  </a:moveTo>
                  <a:lnTo>
                    <a:pt x="738490" y="5841380"/>
                  </a:lnTo>
                  <a:lnTo>
                    <a:pt x="1572203" y="5841380"/>
                  </a:lnTo>
                  <a:lnTo>
                    <a:pt x="1549400" y="5843556"/>
                  </a:lnTo>
                  <a:close/>
                </a:path>
                <a:path w="2349500" h="5843905">
                  <a:moveTo>
                    <a:pt x="0" y="5842024"/>
                  </a:moveTo>
                  <a:lnTo>
                    <a:pt x="21" y="5841805"/>
                  </a:lnTo>
                  <a:lnTo>
                    <a:pt x="0" y="5842024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  <p:grpSp>
        <p:nvGrpSpPr>
          <p:cNvPr id="57" name="object 9"/>
          <p:cNvGrpSpPr/>
          <p:nvPr/>
        </p:nvGrpSpPr>
        <p:grpSpPr>
          <a:xfrm>
            <a:off x="1514018" y="340787"/>
            <a:ext cx="6584022" cy="677651"/>
            <a:chOff x="0" y="3451042"/>
            <a:chExt cx="5226050" cy="1863879"/>
          </a:xfrm>
        </p:grpSpPr>
        <p:sp>
          <p:nvSpPr>
            <p:cNvPr id="58" name="object 10"/>
            <p:cNvSpPr/>
            <p:nvPr/>
          </p:nvSpPr>
          <p:spPr>
            <a:xfrm>
              <a:off x="0" y="3451042"/>
              <a:ext cx="5226050" cy="1190625"/>
            </a:xfrm>
            <a:custGeom>
              <a:avLst/>
              <a:gdLst/>
              <a:ahLst/>
              <a:cxnLst/>
              <a:rect l="l" t="t" r="r" b="b"/>
              <a:pathLst>
                <a:path w="5226050" h="1190625">
                  <a:moveTo>
                    <a:pt x="5205279" y="1118705"/>
                  </a:moveTo>
                  <a:lnTo>
                    <a:pt x="5225613" y="1175682"/>
                  </a:lnTo>
                  <a:lnTo>
                    <a:pt x="0" y="1190585"/>
                  </a:lnTo>
                  <a:lnTo>
                    <a:pt x="0" y="15070"/>
                  </a:lnTo>
                  <a:lnTo>
                    <a:pt x="4740377" y="0"/>
                  </a:lnTo>
                  <a:lnTo>
                    <a:pt x="4773415" y="2791"/>
                  </a:lnTo>
                  <a:lnTo>
                    <a:pt x="4797568" y="12571"/>
                  </a:lnTo>
                  <a:lnTo>
                    <a:pt x="4815325" y="31282"/>
                  </a:lnTo>
                  <a:lnTo>
                    <a:pt x="4821751" y="45006"/>
                  </a:lnTo>
                  <a:lnTo>
                    <a:pt x="5033397" y="638051"/>
                  </a:lnTo>
                  <a:lnTo>
                    <a:pt x="5205279" y="1118705"/>
                  </a:lnTo>
                  <a:close/>
                </a:path>
                <a:path w="5226050" h="1190625">
                  <a:moveTo>
                    <a:pt x="4829178" y="60870"/>
                  </a:moveTo>
                  <a:lnTo>
                    <a:pt x="5033397" y="638051"/>
                  </a:lnTo>
                  <a:lnTo>
                    <a:pt x="4821751" y="45006"/>
                  </a:lnTo>
                  <a:lnTo>
                    <a:pt x="4829178" y="60870"/>
                  </a:lnTo>
                  <a:close/>
                </a:path>
                <a:path w="5226050" h="1190625">
                  <a:moveTo>
                    <a:pt x="5225790" y="1175681"/>
                  </a:moveTo>
                  <a:lnTo>
                    <a:pt x="5225627" y="1175722"/>
                  </a:lnTo>
                  <a:lnTo>
                    <a:pt x="5225790" y="1175681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59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50762"/>
              <a:ext cx="788815" cy="1164159"/>
            </a:xfrm>
            <a:prstGeom prst="rect">
              <a:avLst/>
            </a:prstGeom>
          </p:spPr>
        </p:pic>
        <p:pic>
          <p:nvPicPr>
            <p:cNvPr id="60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461" y="4150762"/>
              <a:ext cx="1165844" cy="11641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1299247" y="372559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территориального общественного самоуправления</a:t>
            </a:r>
          </a:p>
        </p:txBody>
      </p:sp>
      <p:sp>
        <p:nvSpPr>
          <p:cNvPr id="61" name="Овал 60"/>
          <p:cNvSpPr/>
          <p:nvPr/>
        </p:nvSpPr>
        <p:spPr>
          <a:xfrm>
            <a:off x="2745554" y="4317863"/>
            <a:ext cx="286104" cy="243501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62" name="Овал 61"/>
          <p:cNvSpPr/>
          <p:nvPr/>
        </p:nvSpPr>
        <p:spPr>
          <a:xfrm>
            <a:off x="3504835" y="5270520"/>
            <a:ext cx="213786" cy="208403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pic>
        <p:nvPicPr>
          <p:cNvPr id="39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4" y="272220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0" y="1237734"/>
            <a:ext cx="2114372" cy="2112120"/>
          </a:xfrm>
          <a:prstGeom prst="rect">
            <a:avLst/>
          </a:prstGeom>
        </p:spPr>
      </p:pic>
      <p:sp>
        <p:nvSpPr>
          <p:cNvPr id="41" name="Shape 40"/>
          <p:cNvSpPr/>
          <p:nvPr/>
        </p:nvSpPr>
        <p:spPr>
          <a:xfrm rot="14366286">
            <a:off x="3008732" y="2125972"/>
            <a:ext cx="1862108" cy="970650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TextBox 41"/>
          <p:cNvSpPr txBox="1"/>
          <p:nvPr/>
        </p:nvSpPr>
        <p:spPr>
          <a:xfrm>
            <a:off x="2737627" y="1104137"/>
            <a:ext cx="233946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Увеличение количества старост сельских населенных пунктов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3551480" y="2377145"/>
            <a:ext cx="142876" cy="14287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56" name="Овал 55"/>
          <p:cNvSpPr/>
          <p:nvPr/>
        </p:nvSpPr>
        <p:spPr>
          <a:xfrm>
            <a:off x="3919379" y="2708920"/>
            <a:ext cx="142876" cy="14287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63" name="Прямоугольник 62"/>
          <p:cNvSpPr/>
          <p:nvPr/>
        </p:nvSpPr>
        <p:spPr>
          <a:xfrm>
            <a:off x="3150758" y="2945541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11203" y="2510154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Заголовок 2"/>
          <p:cNvSpPr txBox="1">
            <a:spLocks/>
          </p:cNvSpPr>
          <p:nvPr/>
        </p:nvSpPr>
        <p:spPr>
          <a:xfrm>
            <a:off x="4215845" y="2468421"/>
            <a:ext cx="393600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 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Заголовок 2"/>
          <p:cNvSpPr txBox="1">
            <a:spLocks/>
          </p:cNvSpPr>
          <p:nvPr/>
        </p:nvSpPr>
        <p:spPr>
          <a:xfrm>
            <a:off x="3790363" y="2091517"/>
            <a:ext cx="493605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4313" y="3567450"/>
            <a:ext cx="233946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Пепеляева Оксана Леонидовна – староста д.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Калининцы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94893" y="1895009"/>
            <a:ext cx="233946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Уличные комитеты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Shape 69"/>
          <p:cNvSpPr/>
          <p:nvPr/>
        </p:nvSpPr>
        <p:spPr>
          <a:xfrm rot="3402516">
            <a:off x="5425217" y="2521596"/>
            <a:ext cx="1919316" cy="970650"/>
          </a:xfrm>
          <a:prstGeom prst="swooshArrow">
            <a:avLst>
              <a:gd name="adj1" fmla="val 25000"/>
              <a:gd name="adj2" fmla="val 2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1" name="Прямоугольник 70"/>
          <p:cNvSpPr/>
          <p:nvPr/>
        </p:nvSpPr>
        <p:spPr>
          <a:xfrm>
            <a:off x="4971595" y="2710525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452443" y="3161473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017721" y="3493256"/>
            <a:ext cx="708154" cy="2003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011" tIns="0" rIns="0" bIns="0" numCol="1" spcCol="1270" anchor="t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1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6742388" y="3261658"/>
            <a:ext cx="142876" cy="14287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75" name="Овал 74"/>
          <p:cNvSpPr/>
          <p:nvPr/>
        </p:nvSpPr>
        <p:spPr>
          <a:xfrm>
            <a:off x="6444778" y="2942762"/>
            <a:ext cx="142876" cy="14287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76" name="Овал 75"/>
          <p:cNvSpPr/>
          <p:nvPr/>
        </p:nvSpPr>
        <p:spPr>
          <a:xfrm>
            <a:off x="6017721" y="2616844"/>
            <a:ext cx="142876" cy="142876"/>
          </a:xfrm>
          <a:prstGeom prst="ellips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312758"/>
              <a:satOff val="-12398"/>
              <a:lumOff val="-1667"/>
              <a:alphaOff val="0"/>
            </a:schemeClr>
          </a:fillRef>
          <a:effectRef idx="3">
            <a:schemeClr val="accent3">
              <a:hueOff val="2312758"/>
              <a:satOff val="-12398"/>
              <a:lumOff val="-1667"/>
              <a:alphaOff val="0"/>
            </a:schemeClr>
          </a:effectRef>
          <a:fontRef idx="minor">
            <a:schemeClr val="lt1"/>
          </a:fontRef>
        </p:style>
      </p:sp>
      <p:sp>
        <p:nvSpPr>
          <p:cNvPr id="77" name="Заголовок 2"/>
          <p:cNvSpPr txBox="1">
            <a:spLocks/>
          </p:cNvSpPr>
          <p:nvPr/>
        </p:nvSpPr>
        <p:spPr>
          <a:xfrm>
            <a:off x="6101951" y="2350732"/>
            <a:ext cx="565848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21 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Заголовок 2"/>
          <p:cNvSpPr txBox="1">
            <a:spLocks/>
          </p:cNvSpPr>
          <p:nvPr/>
        </p:nvSpPr>
        <p:spPr>
          <a:xfrm>
            <a:off x="6544969" y="2656703"/>
            <a:ext cx="591433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19 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Заголовок 2"/>
          <p:cNvSpPr txBox="1">
            <a:spLocks/>
          </p:cNvSpPr>
          <p:nvPr/>
        </p:nvSpPr>
        <p:spPr>
          <a:xfrm>
            <a:off x="6813826" y="3064102"/>
            <a:ext cx="725188" cy="2857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>
              <a:buNone/>
            </a:pPr>
            <a:r>
              <a:rPr lang="ru-RU" sz="10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14 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74" y="289605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7" name="object 2"/>
          <p:cNvGrpSpPr/>
          <p:nvPr/>
        </p:nvGrpSpPr>
        <p:grpSpPr>
          <a:xfrm>
            <a:off x="7327435" y="-2387"/>
            <a:ext cx="1782883" cy="3352241"/>
            <a:chOff x="15698514" y="1"/>
            <a:chExt cx="2589994" cy="5843905"/>
          </a:xfrm>
        </p:grpSpPr>
        <p:sp>
          <p:nvSpPr>
            <p:cNvPr id="81" name="object 3"/>
            <p:cNvSpPr/>
            <p:nvPr/>
          </p:nvSpPr>
          <p:spPr>
            <a:xfrm>
              <a:off x="15698514" y="1"/>
              <a:ext cx="2195830" cy="3216910"/>
            </a:xfrm>
            <a:custGeom>
              <a:avLst/>
              <a:gdLst/>
              <a:ahLst/>
              <a:cxnLst/>
              <a:rect l="l" t="t" r="r" b="b"/>
              <a:pathLst>
                <a:path w="2195830" h="3216910">
                  <a:moveTo>
                    <a:pt x="51359" y="3215540"/>
                  </a:moveTo>
                  <a:lnTo>
                    <a:pt x="50" y="3215540"/>
                  </a:lnTo>
                  <a:lnTo>
                    <a:pt x="1137726" y="0"/>
                  </a:lnTo>
                  <a:lnTo>
                    <a:pt x="2195292" y="0"/>
                  </a:lnTo>
                  <a:lnTo>
                    <a:pt x="1077497" y="3163114"/>
                  </a:lnTo>
                  <a:lnTo>
                    <a:pt x="1051151" y="3205197"/>
                  </a:lnTo>
                  <a:lnTo>
                    <a:pt x="552648" y="3215259"/>
                  </a:lnTo>
                  <a:lnTo>
                    <a:pt x="51359" y="3215540"/>
                  </a:lnTo>
                  <a:close/>
                </a:path>
                <a:path w="2195830" h="3216910">
                  <a:moveTo>
                    <a:pt x="1003560" y="3216674"/>
                  </a:moveTo>
                  <a:lnTo>
                    <a:pt x="753105" y="3215508"/>
                  </a:lnTo>
                  <a:lnTo>
                    <a:pt x="552648" y="3215259"/>
                  </a:lnTo>
                  <a:lnTo>
                    <a:pt x="1018393" y="3215259"/>
                  </a:lnTo>
                  <a:lnTo>
                    <a:pt x="1003560" y="3216674"/>
                  </a:lnTo>
                  <a:close/>
                </a:path>
                <a:path w="2195830" h="3216910">
                  <a:moveTo>
                    <a:pt x="0" y="3215682"/>
                  </a:moveTo>
                  <a:lnTo>
                    <a:pt x="14" y="3215540"/>
                  </a:lnTo>
                  <a:lnTo>
                    <a:pt x="0" y="3215682"/>
                  </a:lnTo>
                  <a:close/>
                </a:path>
              </a:pathLst>
            </a:custGeom>
            <a:solidFill>
              <a:srgbClr val="333A8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2" name="object 4"/>
            <p:cNvSpPr/>
            <p:nvPr/>
          </p:nvSpPr>
          <p:spPr>
            <a:xfrm>
              <a:off x="15939008" y="1"/>
              <a:ext cx="2349500" cy="5843905"/>
            </a:xfrm>
            <a:custGeom>
              <a:avLst/>
              <a:gdLst/>
              <a:ahLst/>
              <a:cxnLst/>
              <a:rect l="l" t="t" r="r" b="b"/>
              <a:pathLst>
                <a:path w="2349500" h="5843905">
                  <a:moveTo>
                    <a:pt x="79293" y="5841805"/>
                  </a:moveTo>
                  <a:lnTo>
                    <a:pt x="77" y="5841805"/>
                  </a:lnTo>
                  <a:lnTo>
                    <a:pt x="2065650" y="0"/>
                  </a:lnTo>
                  <a:lnTo>
                    <a:pt x="2348992" y="0"/>
                  </a:lnTo>
                  <a:lnTo>
                    <a:pt x="2348992" y="3818352"/>
                  </a:lnTo>
                  <a:lnTo>
                    <a:pt x="1663551" y="5760813"/>
                  </a:lnTo>
                  <a:lnTo>
                    <a:pt x="1645568" y="5800337"/>
                  </a:lnTo>
                  <a:lnTo>
                    <a:pt x="1591985" y="5839493"/>
                  </a:lnTo>
                  <a:lnTo>
                    <a:pt x="738490" y="5841380"/>
                  </a:lnTo>
                  <a:lnTo>
                    <a:pt x="79293" y="5841805"/>
                  </a:lnTo>
                  <a:close/>
                </a:path>
                <a:path w="2349500" h="5843905">
                  <a:moveTo>
                    <a:pt x="1549400" y="5843556"/>
                  </a:moveTo>
                  <a:lnTo>
                    <a:pt x="738490" y="5841380"/>
                  </a:lnTo>
                  <a:lnTo>
                    <a:pt x="1572203" y="5841380"/>
                  </a:lnTo>
                  <a:lnTo>
                    <a:pt x="1549400" y="5843556"/>
                  </a:lnTo>
                  <a:close/>
                </a:path>
                <a:path w="2349500" h="5843905">
                  <a:moveTo>
                    <a:pt x="0" y="5842024"/>
                  </a:moveTo>
                  <a:lnTo>
                    <a:pt x="21" y="5841805"/>
                  </a:lnTo>
                  <a:lnTo>
                    <a:pt x="0" y="5842024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77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29107" y="2638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480363" y="924152"/>
            <a:ext cx="1596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Собрания граждан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6708322" y="837353"/>
            <a:ext cx="12581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Конференции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67889" y="1310101"/>
            <a:ext cx="594547" cy="3571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11</a:t>
            </a:r>
            <a:endParaRPr lang="ru-RU" sz="10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306096" y="1302367"/>
            <a:ext cx="642942" cy="3571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244 чел.</a:t>
            </a:r>
            <a:endParaRPr lang="ru-RU" sz="10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17341" y="1202197"/>
            <a:ext cx="732478" cy="378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7</a:t>
            </a:r>
            <a:endParaRPr lang="ru-RU" sz="10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067667" y="1223780"/>
            <a:ext cx="642942" cy="3571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123</a:t>
            </a:r>
          </a:p>
          <a:p>
            <a:pPr algn="ctr"/>
            <a:r>
              <a:rPr lang="ru-RU" sz="1000" dirty="0" smtClean="0"/>
              <a:t>чел.</a:t>
            </a:r>
            <a:endParaRPr lang="ru-RU" sz="1000" dirty="0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>
            <a:off x="1374460" y="1202249"/>
            <a:ext cx="613795" cy="200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endCxn id="28" idx="1"/>
          </p:cNvCxnSpPr>
          <p:nvPr/>
        </p:nvCxnSpPr>
        <p:spPr>
          <a:xfrm>
            <a:off x="2761220" y="1227896"/>
            <a:ext cx="544876" cy="253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6349820" y="1108271"/>
            <a:ext cx="561602" cy="247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7692182" y="1090678"/>
            <a:ext cx="375485" cy="244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6" y="2096965"/>
            <a:ext cx="3142892" cy="1767877"/>
          </a:xfrm>
          <a:prstGeom prst="rect">
            <a:avLst/>
          </a:prstGeom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99592" y="1760840"/>
            <a:ext cx="29345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Собрание жителей  с.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Усть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-сыны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767890" y="3982545"/>
            <a:ext cx="31069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Собрание жителей д. </a:t>
            </a:r>
            <a:r>
              <a:rPr lang="ru-RU" sz="14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Фадеята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6" y="4428549"/>
            <a:ext cx="3102202" cy="2329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434035"/>
            <a:ext cx="3107121" cy="2330341"/>
          </a:xfrm>
          <a:prstGeom prst="rect">
            <a:avLst/>
          </a:prstGeom>
        </p:spPr>
      </p:pic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5791911" y="4120771"/>
            <a:ext cx="21745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Конференция ТОС Мысы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2012722"/>
            <a:ext cx="2950650" cy="1936364"/>
          </a:xfrm>
          <a:prstGeom prst="rect">
            <a:avLst/>
          </a:prstGeom>
        </p:spPr>
      </p:pic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5770342" y="1699287"/>
            <a:ext cx="24386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Конференция ТОС Береговой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8" y="104604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object 9"/>
          <p:cNvGrpSpPr/>
          <p:nvPr/>
        </p:nvGrpSpPr>
        <p:grpSpPr>
          <a:xfrm>
            <a:off x="1822536" y="163556"/>
            <a:ext cx="6841612" cy="854882"/>
            <a:chOff x="0" y="2963568"/>
            <a:chExt cx="5430511" cy="2351353"/>
          </a:xfrm>
        </p:grpSpPr>
        <p:sp>
          <p:nvSpPr>
            <p:cNvPr id="37" name="object 10"/>
            <p:cNvSpPr/>
            <p:nvPr/>
          </p:nvSpPr>
          <p:spPr>
            <a:xfrm>
              <a:off x="204461" y="2963568"/>
              <a:ext cx="5226050" cy="1190625"/>
            </a:xfrm>
            <a:custGeom>
              <a:avLst/>
              <a:gdLst/>
              <a:ahLst/>
              <a:cxnLst/>
              <a:rect l="l" t="t" r="r" b="b"/>
              <a:pathLst>
                <a:path w="5226050" h="1190625">
                  <a:moveTo>
                    <a:pt x="5205279" y="1118705"/>
                  </a:moveTo>
                  <a:lnTo>
                    <a:pt x="5225613" y="1175682"/>
                  </a:lnTo>
                  <a:lnTo>
                    <a:pt x="0" y="1190585"/>
                  </a:lnTo>
                  <a:lnTo>
                    <a:pt x="0" y="15070"/>
                  </a:lnTo>
                  <a:lnTo>
                    <a:pt x="4740377" y="0"/>
                  </a:lnTo>
                  <a:lnTo>
                    <a:pt x="4773415" y="2791"/>
                  </a:lnTo>
                  <a:lnTo>
                    <a:pt x="4797568" y="12571"/>
                  </a:lnTo>
                  <a:lnTo>
                    <a:pt x="4815325" y="31282"/>
                  </a:lnTo>
                  <a:lnTo>
                    <a:pt x="4821751" y="45006"/>
                  </a:lnTo>
                  <a:lnTo>
                    <a:pt x="5033397" y="638051"/>
                  </a:lnTo>
                  <a:lnTo>
                    <a:pt x="5205279" y="1118705"/>
                  </a:lnTo>
                  <a:close/>
                </a:path>
                <a:path w="5226050" h="1190625">
                  <a:moveTo>
                    <a:pt x="4829178" y="60870"/>
                  </a:moveTo>
                  <a:lnTo>
                    <a:pt x="5033397" y="638051"/>
                  </a:lnTo>
                  <a:lnTo>
                    <a:pt x="4821751" y="45006"/>
                  </a:lnTo>
                  <a:lnTo>
                    <a:pt x="4829178" y="60870"/>
                  </a:lnTo>
                  <a:close/>
                </a:path>
                <a:path w="5226050" h="1190625">
                  <a:moveTo>
                    <a:pt x="5225790" y="1175681"/>
                  </a:moveTo>
                  <a:lnTo>
                    <a:pt x="5225627" y="1175722"/>
                  </a:lnTo>
                  <a:lnTo>
                    <a:pt x="5225790" y="1175681"/>
                  </a:lnTo>
                  <a:close/>
                </a:path>
              </a:pathLst>
            </a:custGeom>
            <a:solidFill>
              <a:srgbClr val="419DD6"/>
            </a:solidFill>
          </p:spPr>
          <p:txBody>
            <a:bodyPr wrap="square" lIns="0" tIns="0" rIns="0" bIns="0" rtlCol="0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pic>
          <p:nvPicPr>
            <p:cNvPr id="38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150762"/>
              <a:ext cx="788815" cy="1164159"/>
            </a:xfrm>
            <a:prstGeom prst="rect">
              <a:avLst/>
            </a:prstGeom>
          </p:spPr>
        </p:pic>
        <p:pic>
          <p:nvPicPr>
            <p:cNvPr id="39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4461" y="4150762"/>
              <a:ext cx="1165844" cy="1164159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1732908" y="251701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территориального общественного самоуправления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" y="149866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9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11834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17870" y="1077053"/>
            <a:ext cx="30020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Заседание 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овета ТОС Кама-1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875686" y="936904"/>
            <a:ext cx="15539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Сходы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граждан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064149" y="1472896"/>
            <a:ext cx="428628" cy="3571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3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241272" y="1493641"/>
            <a:ext cx="571504" cy="35719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/>
              <a:t>2</a:t>
            </a:r>
            <a:r>
              <a:rPr lang="ru-RU" sz="1000" dirty="0" smtClean="0"/>
              <a:t>88</a:t>
            </a:r>
            <a:endParaRPr lang="ru-RU" sz="1000" dirty="0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>
            <a:off x="6504454" y="1187252"/>
            <a:ext cx="437391" cy="285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7809176" y="1212941"/>
            <a:ext cx="432096" cy="2599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6" y="4256093"/>
            <a:ext cx="3417079" cy="2562810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17870" y="3916553"/>
            <a:ext cx="32823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Заседание 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овета ТОС Заводской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42" y="2511864"/>
            <a:ext cx="4139605" cy="4139605"/>
          </a:xfrm>
          <a:prstGeom prst="rect">
            <a:avLst/>
          </a:prstGeom>
        </p:spPr>
      </p:pic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541414" y="2034992"/>
            <a:ext cx="26998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Сход граждан в д.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Калининцы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270" r="-1170"/>
          <a:stretch/>
        </p:blipFill>
        <p:spPr>
          <a:xfrm>
            <a:off x="316390" y="1372676"/>
            <a:ext cx="3383806" cy="2455987"/>
          </a:xfrm>
          <a:prstGeom prst="rect">
            <a:avLst/>
          </a:prstGeom>
        </p:spPr>
      </p:pic>
      <p:pic>
        <p:nvPicPr>
          <p:cNvPr id="19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58" y="104604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0"/>
          <p:cNvSpPr/>
          <p:nvPr/>
        </p:nvSpPr>
        <p:spPr>
          <a:xfrm>
            <a:off x="1624173" y="326239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1299247" y="372559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 территориального общественного самоуправления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3" y="139375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7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23122" y="0"/>
            <a:ext cx="91671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53" y="3659831"/>
            <a:ext cx="2880320" cy="288032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2" y="217586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ject 10"/>
          <p:cNvSpPr/>
          <p:nvPr/>
        </p:nvSpPr>
        <p:spPr>
          <a:xfrm>
            <a:off x="1547664" y="332656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2903792" y="395205"/>
            <a:ext cx="3871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Повышение компетентности ТОС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05" y="3986014"/>
            <a:ext cx="1908827" cy="25451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9872" y="3428999"/>
            <a:ext cx="2430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"От идеи до проекта. Руководство к действию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6529" y="893970"/>
            <a:ext cx="2655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«Кейс-академия НКО»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53" y="1333919"/>
            <a:ext cx="2827107" cy="18773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47" y="1333919"/>
            <a:ext cx="2525466" cy="18941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303292" y="864626"/>
            <a:ext cx="2430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«Школа социальных инноваций для ТОС»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2" y="1783206"/>
            <a:ext cx="3146791" cy="2095813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0402" y="1150539"/>
            <a:ext cx="2849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по проектам инициативного бюджетирования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r="-1" b="14033"/>
          <a:stretch/>
        </p:blipFill>
        <p:spPr>
          <a:xfrm>
            <a:off x="115179" y="4568519"/>
            <a:ext cx="3455979" cy="1962598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23122" y="3897443"/>
            <a:ext cx="3587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Экспресс-форум ТОС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местных сообществ Пермского края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«ТОСЫ РЕШАЮТ ВСЕ ВОПРОСЫ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г. Добрянка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4" y="272220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23122" y="0"/>
            <a:ext cx="9167122" cy="696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985" y="1556792"/>
            <a:ext cx="2289427" cy="2583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75" y="903689"/>
            <a:ext cx="1028469" cy="10284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448" y="3283951"/>
            <a:ext cx="922574" cy="92257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" y="332656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ject 10"/>
          <p:cNvSpPr/>
          <p:nvPr/>
        </p:nvSpPr>
        <p:spPr>
          <a:xfrm>
            <a:off x="1547664" y="332656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223039" y="410594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Повышение компетентности ТОС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09254" y="980136"/>
            <a:ext cx="2954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концепции набережной, парка Победы и сквера Бажова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81327"/>
            <a:ext cx="3212427" cy="325221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513275" y="895052"/>
            <a:ext cx="27051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 ТОС Пермский край 2021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7623"/>
          <a:stretch/>
        </p:blipFill>
        <p:spPr>
          <a:xfrm>
            <a:off x="5133760" y="4617157"/>
            <a:ext cx="3225669" cy="22692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29" y="4591487"/>
            <a:ext cx="3059832" cy="2294874"/>
          </a:xfrm>
          <a:prstGeom prst="rect">
            <a:avLst/>
          </a:prstGeom>
        </p:spPr>
      </p:pic>
      <p:pic>
        <p:nvPicPr>
          <p:cNvPr id="21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1" y="334822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0735" y="4295040"/>
            <a:ext cx="3931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ОБЩЕСТВЕННОСТИ И ДОБРОВОЛЬЧЕСТВА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9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-23122" y="0"/>
            <a:ext cx="9167122" cy="68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9" y="332656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ject 10"/>
          <p:cNvSpPr/>
          <p:nvPr/>
        </p:nvSpPr>
        <p:spPr>
          <a:xfrm>
            <a:off x="1547664" y="332656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223039" y="410594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Повышение компетентности ТОС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1" y="334822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un9-13.userapi.com/impg/MwvpfsYoqIZUdAczJv5wFJhZ-3KVCcGAlefusg/9xHIHhxavfI.jpg?size=1200x1600&amp;quality=95&amp;sign=dc11aa6b43c13f89469c96c17362428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3289" b="12878"/>
          <a:stretch/>
        </p:blipFill>
        <p:spPr bwMode="auto">
          <a:xfrm>
            <a:off x="6516216" y="2966883"/>
            <a:ext cx="2166000" cy="2392117"/>
          </a:xfrm>
          <a:prstGeom prst="rect">
            <a:avLst/>
          </a:prstGeom>
          <a:noFill/>
          <a:ln w="2857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99984" y="1700808"/>
            <a:ext cx="2386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Сборник ЖИВЫЕ ПРАКТИКИ ТОС Пермский край </a:t>
            </a:r>
            <a:r>
              <a:rPr lang="ru-RU" sz="1400" dirty="0" smtClean="0"/>
              <a:t>2021</a:t>
            </a:r>
            <a:endParaRPr lang="ru-RU" altLang="ru-RU" dirty="0">
              <a:solidFill>
                <a:srgbClr val="00206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541994"/>
              </p:ext>
            </p:extLst>
          </p:nvPr>
        </p:nvGraphicFramePr>
        <p:xfrm>
          <a:off x="611560" y="4029376"/>
          <a:ext cx="5324039" cy="2659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7" imgW="11344112" imgH="5667233" progId="AcroExch.Document.7">
                  <p:embed/>
                </p:oleObj>
              </mc:Choice>
              <mc:Fallback>
                <p:oleObj name="Acrobat Document" r:id="rId7" imgW="11344112" imgH="56672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1560" y="4029376"/>
                        <a:ext cx="5324039" cy="2659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858602"/>
              </p:ext>
            </p:extLst>
          </p:nvPr>
        </p:nvGraphicFramePr>
        <p:xfrm>
          <a:off x="611560" y="1210968"/>
          <a:ext cx="5366388" cy="2680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Acrobat Document" r:id="rId9" imgW="11344112" imgH="5667233" progId="AcroExch.Document.7">
                  <p:embed/>
                </p:oleObj>
              </mc:Choice>
              <mc:Fallback>
                <p:oleObj name="Acrobat Document" r:id="rId9" imgW="11344112" imgH="56672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1560" y="1210968"/>
                        <a:ext cx="5366388" cy="2680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79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0" y="0"/>
            <a:ext cx="9167122" cy="695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1000108"/>
            <a:ext cx="4893124" cy="2000264"/>
          </a:xfrm>
        </p:spPr>
        <p:txBody>
          <a:bodyPr/>
          <a:lstStyle/>
          <a:p>
            <a:pPr marL="182880" indent="0">
              <a:buNone/>
            </a:pPr>
            <a:r>
              <a:rPr lang="ru-RU" sz="1400" b="0" dirty="0" smtClean="0">
                <a:effectLst/>
              </a:rPr>
              <a:t>	</a:t>
            </a:r>
            <a:br>
              <a:rPr lang="ru-RU" sz="1400" b="0" dirty="0" smtClean="0">
                <a:effectLst/>
              </a:rPr>
            </a:br>
            <a:r>
              <a:rPr lang="ru-RU" sz="1400" b="0" dirty="0" smtClean="0">
                <a:effectLst/>
              </a:rPr>
              <a:t/>
            </a:r>
            <a:br>
              <a:rPr lang="ru-RU" sz="1400" b="0" dirty="0" smtClean="0">
                <a:effectLst/>
              </a:rPr>
            </a:b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7" descr="https://kprf.ru/images/81941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9" name="AutoShape 11" descr="https://dixinews.ru/upload/iblock/a38/a388a5ac2b576cb69b31f81190ffe4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06" y="4067953"/>
            <a:ext cx="3559863" cy="26698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32878" y="992260"/>
            <a:ext cx="35658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в сквере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Бажого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3693189"/>
            <a:ext cx="5910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в ТОС Победа,  ТОС Возрождение д.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Карабаи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7" y="4221842"/>
            <a:ext cx="3249330" cy="2436998"/>
          </a:xfrm>
          <a:prstGeom prst="rect">
            <a:avLst/>
          </a:prstGeom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18176" y="3847077"/>
            <a:ext cx="28004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Субботник ТОС Придорожный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587" y="1112071"/>
            <a:ext cx="28004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Субботник на памп-треке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8" y="212390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20" y="1300037"/>
            <a:ext cx="3202710" cy="2402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6" y="1399534"/>
            <a:ext cx="3089728" cy="231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45671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Прибираем округ вместе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2" y="219665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https://catherineasquithgallery.com/uploads/posts/2021-02/1612781782_174-p-goluboi-fon-bez-uzorov-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/>
          <a:stretch/>
        </p:blipFill>
        <p:spPr bwMode="auto">
          <a:xfrm>
            <a:off x="0" y="0"/>
            <a:ext cx="9167122" cy="695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1000108"/>
            <a:ext cx="4893124" cy="2000264"/>
          </a:xfrm>
        </p:spPr>
        <p:txBody>
          <a:bodyPr/>
          <a:lstStyle/>
          <a:p>
            <a:pPr marL="182880" indent="0">
              <a:buNone/>
            </a:pPr>
            <a:r>
              <a:rPr lang="ru-RU" sz="1400" b="0" dirty="0" smtClean="0">
                <a:effectLst/>
              </a:rPr>
              <a:t>	</a:t>
            </a:r>
            <a:br>
              <a:rPr lang="ru-RU" sz="1400" b="0" dirty="0" smtClean="0">
                <a:effectLst/>
              </a:rPr>
            </a:br>
            <a:r>
              <a:rPr lang="ru-RU" sz="1400" b="0" dirty="0" smtClean="0">
                <a:effectLst/>
              </a:rPr>
              <a:t/>
            </a:r>
            <a:br>
              <a:rPr lang="ru-RU" sz="1400" b="0" dirty="0" smtClean="0">
                <a:effectLst/>
              </a:rPr>
            </a:b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7" descr="https://kprf.ru/images/81941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9" name="AutoShape 11" descr="https://dixinews.ru/upload/iblock/a38/a388a5ac2b576cb69b31f81190ffe49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132878" y="992260"/>
            <a:ext cx="3565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 группы здоровья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Заводчанки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81587" y="1112071"/>
            <a:ext cx="28004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Занятия группы здоровья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8" y="212390"/>
            <a:ext cx="6889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bject 10"/>
          <p:cNvSpPr/>
          <p:nvPr/>
        </p:nvSpPr>
        <p:spPr>
          <a:xfrm>
            <a:off x="1783121" y="416640"/>
            <a:ext cx="6584022" cy="432876"/>
          </a:xfrm>
          <a:custGeom>
            <a:avLst/>
            <a:gdLst/>
            <a:ahLst/>
            <a:cxnLst/>
            <a:rect l="l" t="t" r="r" b="b"/>
            <a:pathLst>
              <a:path w="5226050" h="1190625">
                <a:moveTo>
                  <a:pt x="5205279" y="1118705"/>
                </a:moveTo>
                <a:lnTo>
                  <a:pt x="5225613" y="1175682"/>
                </a:lnTo>
                <a:lnTo>
                  <a:pt x="0" y="1190585"/>
                </a:lnTo>
                <a:lnTo>
                  <a:pt x="0" y="15070"/>
                </a:lnTo>
                <a:lnTo>
                  <a:pt x="4740377" y="0"/>
                </a:lnTo>
                <a:lnTo>
                  <a:pt x="4773415" y="2791"/>
                </a:lnTo>
                <a:lnTo>
                  <a:pt x="4797568" y="12571"/>
                </a:lnTo>
                <a:lnTo>
                  <a:pt x="4815325" y="31282"/>
                </a:lnTo>
                <a:lnTo>
                  <a:pt x="4821751" y="45006"/>
                </a:lnTo>
                <a:lnTo>
                  <a:pt x="5033397" y="638051"/>
                </a:lnTo>
                <a:lnTo>
                  <a:pt x="5205279" y="1118705"/>
                </a:lnTo>
                <a:close/>
              </a:path>
              <a:path w="5226050" h="1190625">
                <a:moveTo>
                  <a:pt x="4829178" y="60870"/>
                </a:moveTo>
                <a:lnTo>
                  <a:pt x="5033397" y="638051"/>
                </a:lnTo>
                <a:lnTo>
                  <a:pt x="4821751" y="45006"/>
                </a:lnTo>
                <a:lnTo>
                  <a:pt x="4829178" y="60870"/>
                </a:lnTo>
                <a:close/>
              </a:path>
              <a:path w="5226050" h="1190625">
                <a:moveTo>
                  <a:pt x="5225790" y="1175681"/>
                </a:moveTo>
                <a:lnTo>
                  <a:pt x="5225627" y="1175722"/>
                </a:lnTo>
                <a:lnTo>
                  <a:pt x="5225790" y="1175681"/>
                </a:lnTo>
                <a:close/>
              </a:path>
            </a:pathLst>
          </a:custGeom>
          <a:solidFill>
            <a:srgbClr val="419DD6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456714" y="494578"/>
            <a:ext cx="472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Мастера общественного здоровья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\\192.168.1.111\файлохранилище\ФЦБ Развитие территорий\Отдел по внутренней политике и развитию территоий\Общая\НОВЫЕ НПА 2019\ТОСы\Семинары, Круглые столы\2022\26.01.2022 Круглый стол ТОС\Пермский-край_Краснокамск_mediu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2" y="219665"/>
            <a:ext cx="612102" cy="8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99" y="4028563"/>
            <a:ext cx="3472032" cy="26040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9" b="18759"/>
          <a:stretch/>
        </p:blipFill>
        <p:spPr>
          <a:xfrm>
            <a:off x="4923503" y="1515480"/>
            <a:ext cx="3594624" cy="2341235"/>
          </a:xfrm>
          <a:prstGeom prst="rect">
            <a:avLst/>
          </a:prstGeom>
        </p:spPr>
      </p:pic>
      <p:pic>
        <p:nvPicPr>
          <p:cNvPr id="2050" name="Picture 2" descr="https://sun9-29.userapi.com/impg/6CQ9jl3NXHl16GzkQmukT9f1MgYotg-C_1raRQ/S7sAPA3KtbQ.jpg?size=1600x900&amp;quality=96&amp;sign=3f723924d20283918d096143de0252a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3" y="1533743"/>
            <a:ext cx="4129728" cy="23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2.userapi.com/impg/_X_91oNhxfUGiMoCYnlbRF4F0x4kIV6e2qOd1g/inIl4miOXj4.jpg?size=1600x900&amp;quality=96&amp;sign=eaba0884d24fdc45aafe0661baa15aa9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49079"/>
            <a:ext cx="4200876" cy="23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32.userapi.com/impg/cRsuv9NG9NgWTPw_lcy6Fqx1upagKR3ofuyqFg/k3uF42MqXRU.jpg?size=454x654&amp;quality=96&amp;sign=1306b6aa7aa5a6f43c3d074ba5f9ddc3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16004" r="6031" b="16070"/>
          <a:stretch/>
        </p:blipFill>
        <p:spPr bwMode="auto">
          <a:xfrm>
            <a:off x="4035402" y="3160800"/>
            <a:ext cx="1222997" cy="134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7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767</Words>
  <Application>Microsoft Office PowerPoint</Application>
  <PresentationFormat>Экран (4:3)</PresentationFormat>
  <Paragraphs>177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Acrobat Document</vt:lpstr>
      <vt:lpstr>АДМИНИСТРАЦИЯ КРАСНОКАМСКОГО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  </vt:lpstr>
      <vt:lpstr>   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АДМИНИСТРАЦИЯ КРАСНОКАМСКОГО ГОРОДСКОГО ОКРУГА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PC2020</dc:creator>
  <cp:lastModifiedBy>PC2020</cp:lastModifiedBy>
  <cp:revision>84</cp:revision>
  <dcterms:created xsi:type="dcterms:W3CDTF">2022-01-20T09:45:46Z</dcterms:created>
  <dcterms:modified xsi:type="dcterms:W3CDTF">2022-01-26T08:15:04Z</dcterms:modified>
</cp:coreProperties>
</file>