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7" r:id="rId3"/>
    <p:sldId id="320" r:id="rId4"/>
    <p:sldId id="321" r:id="rId5"/>
    <p:sldId id="280" r:id="rId6"/>
    <p:sldId id="339" r:id="rId7"/>
    <p:sldId id="338" r:id="rId8"/>
    <p:sldId id="342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FF99"/>
    <a:srgbClr val="BD1E03"/>
    <a:srgbClr val="0099CC"/>
    <a:srgbClr val="00FF99"/>
    <a:srgbClr val="F9AFE6"/>
    <a:srgbClr val="99FF99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174" autoAdjust="0"/>
  </p:normalViewPr>
  <p:slideViewPr>
    <p:cSldViewPr>
      <p:cViewPr>
        <p:scale>
          <a:sx n="100" d="100"/>
          <a:sy n="100" d="100"/>
        </p:scale>
        <p:origin x="-29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9306F-7AAD-4232-ABB8-5233D9A490CA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858BE-6F64-4862-AF93-17F0A8DBD7B9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400"/>
            </a:lnSpc>
          </a:pPr>
          <a:r>
            <a:rPr lang="ru-RU" sz="14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</a:t>
          </a:r>
          <a:r>
            <a:rPr lang="ru-RU" sz="1400" b="1" i="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КГО объявляет о проведении конкурса</a:t>
          </a:r>
        </a:p>
        <a:p>
          <a:pPr>
            <a:lnSpc>
              <a:spcPts val="1400"/>
            </a:lnSpc>
          </a:pPr>
          <a:r>
            <a:rPr lang="ru-RU" sz="1400" b="1" i="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 29 марта 2019 г. </a:t>
          </a:r>
          <a:endParaRPr lang="ru-RU" sz="1400" b="1" i="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11374E-8D08-4FB6-A002-BF2043500EC5}" type="parTrans" cxnId="{EA240120-9E72-49BF-8792-34EF2AA9F1CF}">
      <dgm:prSet/>
      <dgm:spPr/>
      <dgm:t>
        <a:bodyPr/>
        <a:lstStyle/>
        <a:p>
          <a:endParaRPr lang="ru-RU"/>
        </a:p>
      </dgm:t>
    </dgm:pt>
    <dgm:pt modelId="{9E959E84-0581-44D2-B6F0-67BD13A17ABF}" type="sibTrans" cxnId="{EA240120-9E72-49BF-8792-34EF2AA9F1CF}">
      <dgm:prSet/>
      <dgm:spPr/>
      <dgm:t>
        <a:bodyPr/>
        <a:lstStyle/>
        <a:p>
          <a:endParaRPr lang="ru-RU"/>
        </a:p>
      </dgm:t>
    </dgm:pt>
    <dgm:pt modelId="{60192A49-93A1-46D8-A484-A4BBC5154E9A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400"/>
            </a:lnSpc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Издается 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«О победителях конкурса» </a:t>
          </a:r>
        </a:p>
        <a:p>
          <a:pPr>
            <a:lnSpc>
              <a:spcPts val="1400"/>
            </a:lnSpc>
          </a:pP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 2019 г.</a:t>
          </a:r>
          <a:endParaRPr lang="ru-RU" sz="14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ABB67F-B293-4AC1-868D-EB945B205914}" type="parTrans" cxnId="{F8077D9C-B6D3-439D-991A-D62E19759A99}">
      <dgm:prSet/>
      <dgm:spPr/>
      <dgm:t>
        <a:bodyPr/>
        <a:lstStyle/>
        <a:p>
          <a:endParaRPr lang="ru-RU"/>
        </a:p>
      </dgm:t>
    </dgm:pt>
    <dgm:pt modelId="{A553FB63-703F-45A7-B280-32C3A46D6AE3}" type="sibTrans" cxnId="{F8077D9C-B6D3-439D-991A-D62E19759A99}">
      <dgm:prSet/>
      <dgm:spPr/>
      <dgm:t>
        <a:bodyPr/>
        <a:lstStyle/>
        <a:p>
          <a:endParaRPr lang="ru-RU"/>
        </a:p>
      </dgm:t>
    </dgm:pt>
    <dgm:pt modelId="{F48D1321-DE9D-4630-B591-39E12741E7B7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4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Заключение соглашений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победителями конкурса </a:t>
          </a:r>
        </a:p>
        <a:p>
          <a:pPr>
            <a:lnSpc>
              <a:spcPts val="1400"/>
            </a:lnSpc>
          </a:pP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 2019 г.</a:t>
          </a:r>
          <a:endParaRPr lang="ru-RU" sz="14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FB8684-5681-4665-8295-125E896C6578}" type="parTrans" cxnId="{D637DE94-D085-4F91-A5BD-A6835AD3CBDE}">
      <dgm:prSet/>
      <dgm:spPr/>
      <dgm:t>
        <a:bodyPr/>
        <a:lstStyle/>
        <a:p>
          <a:endParaRPr lang="ru-RU"/>
        </a:p>
      </dgm:t>
    </dgm:pt>
    <dgm:pt modelId="{13943CE9-E8D8-4B9E-9E58-B3E034ED2CEE}" type="sibTrans" cxnId="{D637DE94-D085-4F91-A5BD-A6835AD3CBDE}">
      <dgm:prSet/>
      <dgm:spPr/>
      <dgm:t>
        <a:bodyPr/>
        <a:lstStyle/>
        <a:p>
          <a:endParaRPr lang="ru-RU"/>
        </a:p>
      </dgm:t>
    </dgm:pt>
    <dgm:pt modelId="{7D4E0755-A385-492A-A02C-654AC29B3BF2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КГО: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перечисляет субсидию победителям    </a:t>
          </a:r>
        </a:p>
        <a:p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 2019 г.</a:t>
          </a:r>
        </a:p>
      </dgm:t>
    </dgm:pt>
    <dgm:pt modelId="{C12F2E0E-784E-45BF-87EE-5E930264E60E}" type="parTrans" cxnId="{C4E2F561-A531-4B76-B601-DBC32FFD77C9}">
      <dgm:prSet/>
      <dgm:spPr/>
      <dgm:t>
        <a:bodyPr/>
        <a:lstStyle/>
        <a:p>
          <a:endParaRPr lang="ru-RU"/>
        </a:p>
      </dgm:t>
    </dgm:pt>
    <dgm:pt modelId="{FCC6A9B3-074C-4CD8-B7A5-D1C404F390DF}" type="sibTrans" cxnId="{C4E2F561-A531-4B76-B601-DBC32FFD77C9}">
      <dgm:prSet/>
      <dgm:spPr/>
      <dgm:t>
        <a:bodyPr/>
        <a:lstStyle/>
        <a:p>
          <a:endParaRPr lang="ru-RU"/>
        </a:p>
      </dgm:t>
    </dgm:pt>
    <dgm:pt modelId="{F35C040F-E2ED-4898-8266-619215FBA670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ctr"/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проектов</a:t>
          </a:r>
        </a:p>
        <a:p>
          <a:pPr algn="ctr"/>
          <a:r>
            <a:rPr lang="ru-RU" sz="1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 20 мая по 5 ноября 2019 г. </a:t>
          </a:r>
        </a:p>
        <a:p>
          <a:pPr algn="ctr"/>
          <a:endParaRPr lang="ru-RU" sz="18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58E945-97F5-4356-9D0A-4D6E531BF685}" type="parTrans" cxnId="{F31F2BA4-67C0-4217-81FA-93456BFEFAD8}">
      <dgm:prSet/>
      <dgm:spPr/>
      <dgm:t>
        <a:bodyPr/>
        <a:lstStyle/>
        <a:p>
          <a:endParaRPr lang="ru-RU"/>
        </a:p>
      </dgm:t>
    </dgm:pt>
    <dgm:pt modelId="{2DFFFD0D-CBA6-4DC5-BA6D-B096C1B1A3B5}" type="sibTrans" cxnId="{F31F2BA4-67C0-4217-81FA-93456BFEFAD8}">
      <dgm:prSet/>
      <dgm:spPr/>
      <dgm:t>
        <a:bodyPr/>
        <a:lstStyle/>
        <a:p>
          <a:endParaRPr lang="ru-RU"/>
        </a:p>
      </dgm:t>
    </dgm:pt>
    <dgm:pt modelId="{4A478D4F-C921-4294-9E75-FD2CBBCB8142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4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КГО </a:t>
          </a:r>
          <a:r>
            <a: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прием документов </a:t>
          </a:r>
          <a:r>
            <a:rPr lang="ru-RU" sz="1400" b="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  <a:p>
          <a:pPr>
            <a:lnSpc>
              <a:spcPts val="1400"/>
            </a:lnSpc>
          </a:pP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29 марта по 29 апреля 2019 г</a:t>
          </a:r>
          <a:endParaRPr lang="ru-RU" sz="1400" b="1" i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9D0E9-885B-4C68-B2E1-D29760E277D2}" type="sibTrans" cxnId="{C371AE18-95C1-4BA2-AEDE-56E120FDB72E}">
      <dgm:prSet/>
      <dgm:spPr/>
      <dgm:t>
        <a:bodyPr/>
        <a:lstStyle/>
        <a:p>
          <a:endParaRPr lang="ru-RU"/>
        </a:p>
      </dgm:t>
    </dgm:pt>
    <dgm:pt modelId="{4AB67350-F3F7-4C26-ADAB-4D2589BD9A21}" type="parTrans" cxnId="{C371AE18-95C1-4BA2-AEDE-56E120FDB72E}">
      <dgm:prSet/>
      <dgm:spPr/>
      <dgm:t>
        <a:bodyPr/>
        <a:lstStyle/>
        <a:p>
          <a:endParaRPr lang="ru-RU"/>
        </a:p>
      </dgm:t>
    </dgm:pt>
    <dgm:pt modelId="{BAE48CA5-2F20-4C8A-9DEE-0CB5C2B61A13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400"/>
            </a:lnSpc>
          </a:pP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КГО 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конкурсный отбор проектов (защита проектов) </a:t>
          </a: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  <a:p>
          <a:pPr>
            <a:lnSpc>
              <a:spcPts val="1400"/>
            </a:lnSpc>
          </a:pP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мая 2019 г.</a:t>
          </a:r>
          <a:endParaRPr lang="ru-RU" sz="14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C693D0-6A3C-4CB4-B1B8-BB272A183C9E}" type="sibTrans" cxnId="{35D057FA-19B7-4129-86D0-7BA3BDAAACE0}">
      <dgm:prSet/>
      <dgm:spPr/>
      <dgm:t>
        <a:bodyPr/>
        <a:lstStyle/>
        <a:p>
          <a:endParaRPr lang="ru-RU"/>
        </a:p>
      </dgm:t>
    </dgm:pt>
    <dgm:pt modelId="{0B43CAEE-78D7-4D1C-8B58-5D9442F930C4}" type="parTrans" cxnId="{35D057FA-19B7-4129-86D0-7BA3BDAAACE0}">
      <dgm:prSet/>
      <dgm:spPr/>
      <dgm:t>
        <a:bodyPr/>
        <a:lstStyle/>
        <a:p>
          <a:endParaRPr lang="ru-RU"/>
        </a:p>
      </dgm:t>
    </dgm:pt>
    <dgm:pt modelId="{46E4ED51-89AB-45B8-858F-12EDE3C507CF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 исполнителями проектов итогового отчета</a:t>
          </a:r>
        </a:p>
        <a:p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6 ноября 2019г.</a:t>
          </a:r>
          <a:endParaRPr lang="ru-RU" sz="16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12338D-1C90-4E51-97E2-2B921205050F}" type="parTrans" cxnId="{0DB45A10-B947-47EA-9383-48899FD2BF0A}">
      <dgm:prSet/>
      <dgm:spPr/>
      <dgm:t>
        <a:bodyPr/>
        <a:lstStyle/>
        <a:p>
          <a:endParaRPr lang="ru-RU"/>
        </a:p>
      </dgm:t>
    </dgm:pt>
    <dgm:pt modelId="{189B8173-8D8F-40C4-BC95-9B5E1CCC7FB4}" type="sibTrans" cxnId="{0DB45A10-B947-47EA-9383-48899FD2BF0A}">
      <dgm:prSet/>
      <dgm:spPr/>
      <dgm:t>
        <a:bodyPr/>
        <a:lstStyle/>
        <a:p>
          <a:endParaRPr lang="ru-RU"/>
        </a:p>
      </dgm:t>
    </dgm:pt>
    <dgm:pt modelId="{3A8C432C-98FB-4689-85A4-62D1617F94E0}" type="pres">
      <dgm:prSet presAssocID="{C699306F-7AAD-4232-ABB8-5233D9A490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6BDED7-38B0-4B31-9580-A1D53DC16015}" type="pres">
      <dgm:prSet presAssocID="{159858BE-6F64-4862-AF93-17F0A8DBD7B9}" presName="node" presStyleLbl="node1" presStyleIdx="0" presStyleCnt="8" custScaleX="95522" custScaleY="154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32D84-BB60-487D-B338-016A37350F3D}" type="pres">
      <dgm:prSet presAssocID="{9E959E84-0581-44D2-B6F0-67BD13A17ABF}" presName="sibTrans" presStyleLbl="sibTrans1D1" presStyleIdx="0" presStyleCnt="7"/>
      <dgm:spPr/>
      <dgm:t>
        <a:bodyPr/>
        <a:lstStyle/>
        <a:p>
          <a:endParaRPr lang="ru-RU"/>
        </a:p>
      </dgm:t>
    </dgm:pt>
    <dgm:pt modelId="{29A6DDCA-E768-4C37-83A2-3CF111DB890A}" type="pres">
      <dgm:prSet presAssocID="{9E959E84-0581-44D2-B6F0-67BD13A17ABF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7A65D1C1-69DF-4F6A-B72B-2391F654C4E6}" type="pres">
      <dgm:prSet presAssocID="{4A478D4F-C921-4294-9E75-FD2CBBCB8142}" presName="node" presStyleLbl="node1" presStyleIdx="1" presStyleCnt="8" custScaleX="154490" custScaleY="150670" custLinFactNeighborX="608" custLinFactNeighborY="-5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1629-753F-455A-8CA2-3046A5B1EFCD}" type="pres">
      <dgm:prSet presAssocID="{5D29D0E9-885B-4C68-B2E1-D29760E277D2}" presName="sibTrans" presStyleLbl="sibTrans1D1" presStyleIdx="1" presStyleCnt="7"/>
      <dgm:spPr/>
      <dgm:t>
        <a:bodyPr/>
        <a:lstStyle/>
        <a:p>
          <a:endParaRPr lang="ru-RU"/>
        </a:p>
      </dgm:t>
    </dgm:pt>
    <dgm:pt modelId="{58DCA64E-3166-4DCD-BA5E-EC9EE71ACF32}" type="pres">
      <dgm:prSet presAssocID="{5D29D0E9-885B-4C68-B2E1-D29760E277D2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059E8B72-5BC4-4CEA-B7E0-BFA935B7E8ED}" type="pres">
      <dgm:prSet presAssocID="{BAE48CA5-2F20-4C8A-9DEE-0CB5C2B61A13}" presName="node" presStyleLbl="node1" presStyleIdx="2" presStyleCnt="8" custScaleX="144052" custScaleY="114437" custLinFactX="100000" custLinFactY="-95084" custLinFactNeighborX="19002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C3C2E-1D90-4B36-BBE0-5BAA2B38C2B9}" type="pres">
      <dgm:prSet presAssocID="{56C693D0-6A3C-4CB4-B1B8-BB272A183C9E}" presName="sibTrans" presStyleLbl="sibTrans1D1" presStyleIdx="2" presStyleCnt="7"/>
      <dgm:spPr/>
      <dgm:t>
        <a:bodyPr/>
        <a:lstStyle/>
        <a:p>
          <a:endParaRPr lang="ru-RU"/>
        </a:p>
      </dgm:t>
    </dgm:pt>
    <dgm:pt modelId="{1D46EA20-9B5B-4059-8B5F-1AF28B616BE9}" type="pres">
      <dgm:prSet presAssocID="{56C693D0-6A3C-4CB4-B1B8-BB272A183C9E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2BF71A37-1DAB-4A35-90AA-FF3055B4417F}" type="pres">
      <dgm:prSet presAssocID="{60192A49-93A1-46D8-A484-A4BBC5154E9A}" presName="node" presStyleLbl="node1" presStyleIdx="3" presStyleCnt="8" custScaleX="114266" custScaleY="125039" custLinFactX="-53713" custLinFactNeighborX="-100000" custLinFactNeighborY="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FDA2B-C4B4-4D21-9B7E-F4EFD80FF1D5}" type="pres">
      <dgm:prSet presAssocID="{A553FB63-703F-45A7-B280-32C3A46D6AE3}" presName="sibTrans" presStyleLbl="sibTrans1D1" presStyleIdx="3" presStyleCnt="7"/>
      <dgm:spPr/>
      <dgm:t>
        <a:bodyPr/>
        <a:lstStyle/>
        <a:p>
          <a:endParaRPr lang="ru-RU"/>
        </a:p>
      </dgm:t>
    </dgm:pt>
    <dgm:pt modelId="{09D4EBBA-4547-4E34-ABE0-19FECC01157E}" type="pres">
      <dgm:prSet presAssocID="{A553FB63-703F-45A7-B280-32C3A46D6AE3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25F3B523-F129-478A-A93D-1C7C0973429A}" type="pres">
      <dgm:prSet presAssocID="{F48D1321-DE9D-4630-B591-39E12741E7B7}" presName="node" presStyleLbl="node1" presStyleIdx="4" presStyleCnt="8" custScaleX="134338" custScaleY="125142" custLinFactX="-60775" custLinFactNeighborX="-100000" custLinFactNeighborY="-13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6AB8B-7257-4FA9-A987-CCFAF99ECCDD}" type="pres">
      <dgm:prSet presAssocID="{13943CE9-E8D8-4B9E-9E58-B3E034ED2CEE}" presName="sibTrans" presStyleLbl="sibTrans1D1" presStyleIdx="4" presStyleCnt="7"/>
      <dgm:spPr/>
      <dgm:t>
        <a:bodyPr/>
        <a:lstStyle/>
        <a:p>
          <a:endParaRPr lang="ru-RU"/>
        </a:p>
      </dgm:t>
    </dgm:pt>
    <dgm:pt modelId="{B96A5B87-C767-49CE-B7B2-5F832FA71785}" type="pres">
      <dgm:prSet presAssocID="{13943CE9-E8D8-4B9E-9E58-B3E034ED2CEE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157A6113-AD74-449E-ACE4-00144198FE93}" type="pres">
      <dgm:prSet presAssocID="{7D4E0755-A385-492A-A02C-654AC29B3BF2}" presName="node" presStyleLbl="node1" presStyleIdx="5" presStyleCnt="8" custScaleX="140321" custScaleY="145038" custLinFactX="100000" custLinFactY="-76888" custLinFactNeighborX="19816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C9800-CC06-4C3E-B56E-3F1F891B8931}" type="pres">
      <dgm:prSet presAssocID="{FCC6A9B3-074C-4CD8-B7A5-D1C404F390DF}" presName="sibTrans" presStyleLbl="sibTrans1D1" presStyleIdx="5" presStyleCnt="7"/>
      <dgm:spPr/>
      <dgm:t>
        <a:bodyPr/>
        <a:lstStyle/>
        <a:p>
          <a:endParaRPr lang="ru-RU"/>
        </a:p>
      </dgm:t>
    </dgm:pt>
    <dgm:pt modelId="{A800C745-C285-4941-90F7-3CE81629D61B}" type="pres">
      <dgm:prSet presAssocID="{FCC6A9B3-074C-4CD8-B7A5-D1C404F390DF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9F6DA0A8-DE99-4E03-9D00-6D2F846FEA2C}" type="pres">
      <dgm:prSet presAssocID="{F35C040F-E2ED-4898-8266-619215FBA670}" presName="node" presStyleLbl="node1" presStyleIdx="6" presStyleCnt="8" custScaleX="141778" custScaleY="125665" custLinFactX="-22462" custLinFactNeighborX="-100000" custLinFactNeighborY="4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D37B5-9745-4F8D-B349-669747AFB54F}" type="pres">
      <dgm:prSet presAssocID="{2DFFFD0D-CBA6-4DC5-BA6D-B096C1B1A3B5}" presName="sibTrans" presStyleLbl="sibTrans1D1" presStyleIdx="6" presStyleCnt="7"/>
      <dgm:spPr/>
      <dgm:t>
        <a:bodyPr/>
        <a:lstStyle/>
        <a:p>
          <a:endParaRPr lang="ru-RU"/>
        </a:p>
      </dgm:t>
    </dgm:pt>
    <dgm:pt modelId="{48F38E1F-5C07-44BB-AC2E-B3FACB3CBF92}" type="pres">
      <dgm:prSet presAssocID="{2DFFFD0D-CBA6-4DC5-BA6D-B096C1B1A3B5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3D7F91AA-95B1-4FE6-975B-CA5E23970342}" type="pres">
      <dgm:prSet presAssocID="{46E4ED51-89AB-45B8-858F-12EDE3C507CF}" presName="node" presStyleLbl="node1" presStyleIdx="7" presStyleCnt="8" custScaleY="124890" custLinFactNeighborX="-74696" custLinFactNeighborY="2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A47789-0E75-453B-85E3-E77F2657BF3D}" type="presOf" srcId="{A553FB63-703F-45A7-B280-32C3A46D6AE3}" destId="{BCCFDA2B-C4B4-4D21-9B7E-F4EFD80FF1D5}" srcOrd="0" destOrd="0" presId="urn:microsoft.com/office/officeart/2005/8/layout/bProcess3"/>
    <dgm:cxn modelId="{B6529D3C-5850-4FFE-8DB5-F303674B2498}" type="presOf" srcId="{FCC6A9B3-074C-4CD8-B7A5-D1C404F390DF}" destId="{D9EC9800-CC06-4C3E-B56E-3F1F891B8931}" srcOrd="0" destOrd="0" presId="urn:microsoft.com/office/officeart/2005/8/layout/bProcess3"/>
    <dgm:cxn modelId="{7DD916C7-37C8-4D1D-AED5-DC5CABFE6FD0}" type="presOf" srcId="{BAE48CA5-2F20-4C8A-9DEE-0CB5C2B61A13}" destId="{059E8B72-5BC4-4CEA-B7E0-BFA935B7E8ED}" srcOrd="0" destOrd="0" presId="urn:microsoft.com/office/officeart/2005/8/layout/bProcess3"/>
    <dgm:cxn modelId="{C4E2F561-A531-4B76-B601-DBC32FFD77C9}" srcId="{C699306F-7AAD-4232-ABB8-5233D9A490CA}" destId="{7D4E0755-A385-492A-A02C-654AC29B3BF2}" srcOrd="5" destOrd="0" parTransId="{C12F2E0E-784E-45BF-87EE-5E930264E60E}" sibTransId="{FCC6A9B3-074C-4CD8-B7A5-D1C404F390DF}"/>
    <dgm:cxn modelId="{C371AE18-95C1-4BA2-AEDE-56E120FDB72E}" srcId="{C699306F-7AAD-4232-ABB8-5233D9A490CA}" destId="{4A478D4F-C921-4294-9E75-FD2CBBCB8142}" srcOrd="1" destOrd="0" parTransId="{4AB67350-F3F7-4C26-ADAB-4D2589BD9A21}" sibTransId="{5D29D0E9-885B-4C68-B2E1-D29760E277D2}"/>
    <dgm:cxn modelId="{F2E4F4F5-059F-47BC-A902-2032D000FBAD}" type="presOf" srcId="{C699306F-7AAD-4232-ABB8-5233D9A490CA}" destId="{3A8C432C-98FB-4689-85A4-62D1617F94E0}" srcOrd="0" destOrd="0" presId="urn:microsoft.com/office/officeart/2005/8/layout/bProcess3"/>
    <dgm:cxn modelId="{549C87EA-BBCE-4EA3-93A0-83C9C144B91B}" type="presOf" srcId="{A553FB63-703F-45A7-B280-32C3A46D6AE3}" destId="{09D4EBBA-4547-4E34-ABE0-19FECC01157E}" srcOrd="1" destOrd="0" presId="urn:microsoft.com/office/officeart/2005/8/layout/bProcess3"/>
    <dgm:cxn modelId="{D8309F68-CEE1-4B8D-9FB4-1EA3F8EEA59B}" type="presOf" srcId="{46E4ED51-89AB-45B8-858F-12EDE3C507CF}" destId="{3D7F91AA-95B1-4FE6-975B-CA5E23970342}" srcOrd="0" destOrd="0" presId="urn:microsoft.com/office/officeart/2005/8/layout/bProcess3"/>
    <dgm:cxn modelId="{B3D2D792-CB00-4054-8651-0744F93F673D}" type="presOf" srcId="{7D4E0755-A385-492A-A02C-654AC29B3BF2}" destId="{157A6113-AD74-449E-ACE4-00144198FE93}" srcOrd="0" destOrd="0" presId="urn:microsoft.com/office/officeart/2005/8/layout/bProcess3"/>
    <dgm:cxn modelId="{35D057FA-19B7-4129-86D0-7BA3BDAAACE0}" srcId="{C699306F-7AAD-4232-ABB8-5233D9A490CA}" destId="{BAE48CA5-2F20-4C8A-9DEE-0CB5C2B61A13}" srcOrd="2" destOrd="0" parTransId="{0B43CAEE-78D7-4D1C-8B58-5D9442F930C4}" sibTransId="{56C693D0-6A3C-4CB4-B1B8-BB272A183C9E}"/>
    <dgm:cxn modelId="{7568D0C5-3AE5-4922-A2DE-A623F5159B1D}" type="presOf" srcId="{5D29D0E9-885B-4C68-B2E1-D29760E277D2}" destId="{58DCA64E-3166-4DCD-BA5E-EC9EE71ACF32}" srcOrd="1" destOrd="0" presId="urn:microsoft.com/office/officeart/2005/8/layout/bProcess3"/>
    <dgm:cxn modelId="{CDA5CE4E-E06F-4AEB-8563-66327E0B075D}" type="presOf" srcId="{5D29D0E9-885B-4C68-B2E1-D29760E277D2}" destId="{D0A31629-753F-455A-8CA2-3046A5B1EFCD}" srcOrd="0" destOrd="0" presId="urn:microsoft.com/office/officeart/2005/8/layout/bProcess3"/>
    <dgm:cxn modelId="{C03E3F6C-5A92-4428-BF95-B78BE130BCC5}" type="presOf" srcId="{56C693D0-6A3C-4CB4-B1B8-BB272A183C9E}" destId="{1D46EA20-9B5B-4059-8B5F-1AF28B616BE9}" srcOrd="1" destOrd="0" presId="urn:microsoft.com/office/officeart/2005/8/layout/bProcess3"/>
    <dgm:cxn modelId="{436E9E8B-FF49-4298-B22F-A7CA9E185F7E}" type="presOf" srcId="{13943CE9-E8D8-4B9E-9E58-B3E034ED2CEE}" destId="{C816AB8B-7257-4FA9-A987-CCFAF99ECCDD}" srcOrd="0" destOrd="0" presId="urn:microsoft.com/office/officeart/2005/8/layout/bProcess3"/>
    <dgm:cxn modelId="{27333C82-39EA-4582-A072-6BBFF939CDBD}" type="presOf" srcId="{FCC6A9B3-074C-4CD8-B7A5-D1C404F390DF}" destId="{A800C745-C285-4941-90F7-3CE81629D61B}" srcOrd="1" destOrd="0" presId="urn:microsoft.com/office/officeart/2005/8/layout/bProcess3"/>
    <dgm:cxn modelId="{036402EF-F224-4FB3-87F1-B0E3A427DF5B}" type="presOf" srcId="{9E959E84-0581-44D2-B6F0-67BD13A17ABF}" destId="{31432D84-BB60-487D-B338-016A37350F3D}" srcOrd="0" destOrd="0" presId="urn:microsoft.com/office/officeart/2005/8/layout/bProcess3"/>
    <dgm:cxn modelId="{EB02F346-7D54-4561-A489-94C3166A073D}" type="presOf" srcId="{4A478D4F-C921-4294-9E75-FD2CBBCB8142}" destId="{7A65D1C1-69DF-4F6A-B72B-2391F654C4E6}" srcOrd="0" destOrd="0" presId="urn:microsoft.com/office/officeart/2005/8/layout/bProcess3"/>
    <dgm:cxn modelId="{D637DE94-D085-4F91-A5BD-A6835AD3CBDE}" srcId="{C699306F-7AAD-4232-ABB8-5233D9A490CA}" destId="{F48D1321-DE9D-4630-B591-39E12741E7B7}" srcOrd="4" destOrd="0" parTransId="{EDFB8684-5681-4665-8295-125E896C6578}" sibTransId="{13943CE9-E8D8-4B9E-9E58-B3E034ED2CEE}"/>
    <dgm:cxn modelId="{F8077D9C-B6D3-439D-991A-D62E19759A99}" srcId="{C699306F-7AAD-4232-ABB8-5233D9A490CA}" destId="{60192A49-93A1-46D8-A484-A4BBC5154E9A}" srcOrd="3" destOrd="0" parTransId="{D2ABB67F-B293-4AC1-868D-EB945B205914}" sibTransId="{A553FB63-703F-45A7-B280-32C3A46D6AE3}"/>
    <dgm:cxn modelId="{866DB10B-F245-469F-97C4-4B8F0F523B18}" type="presOf" srcId="{2DFFFD0D-CBA6-4DC5-BA6D-B096C1B1A3B5}" destId="{48F38E1F-5C07-44BB-AC2E-B3FACB3CBF92}" srcOrd="1" destOrd="0" presId="urn:microsoft.com/office/officeart/2005/8/layout/bProcess3"/>
    <dgm:cxn modelId="{F31F2BA4-67C0-4217-81FA-93456BFEFAD8}" srcId="{C699306F-7AAD-4232-ABB8-5233D9A490CA}" destId="{F35C040F-E2ED-4898-8266-619215FBA670}" srcOrd="6" destOrd="0" parTransId="{7C58E945-97F5-4356-9D0A-4D6E531BF685}" sibTransId="{2DFFFD0D-CBA6-4DC5-BA6D-B096C1B1A3B5}"/>
    <dgm:cxn modelId="{60E50381-4DCB-4A12-9CFF-ED8B2DED7A4B}" type="presOf" srcId="{60192A49-93A1-46D8-A484-A4BBC5154E9A}" destId="{2BF71A37-1DAB-4A35-90AA-FF3055B4417F}" srcOrd="0" destOrd="0" presId="urn:microsoft.com/office/officeart/2005/8/layout/bProcess3"/>
    <dgm:cxn modelId="{40FF90F3-FDB8-4531-9BEF-670D229B65F6}" type="presOf" srcId="{13943CE9-E8D8-4B9E-9E58-B3E034ED2CEE}" destId="{B96A5B87-C767-49CE-B7B2-5F832FA71785}" srcOrd="1" destOrd="0" presId="urn:microsoft.com/office/officeart/2005/8/layout/bProcess3"/>
    <dgm:cxn modelId="{EB875DD1-FAD6-4F5D-842A-1B87250C985B}" type="presOf" srcId="{56C693D0-6A3C-4CB4-B1B8-BB272A183C9E}" destId="{E3EC3C2E-1D90-4B36-BBE0-5BAA2B38C2B9}" srcOrd="0" destOrd="0" presId="urn:microsoft.com/office/officeart/2005/8/layout/bProcess3"/>
    <dgm:cxn modelId="{EA240120-9E72-49BF-8792-34EF2AA9F1CF}" srcId="{C699306F-7AAD-4232-ABB8-5233D9A490CA}" destId="{159858BE-6F64-4862-AF93-17F0A8DBD7B9}" srcOrd="0" destOrd="0" parTransId="{9B11374E-8D08-4FB6-A002-BF2043500EC5}" sibTransId="{9E959E84-0581-44D2-B6F0-67BD13A17ABF}"/>
    <dgm:cxn modelId="{0DB45A10-B947-47EA-9383-48899FD2BF0A}" srcId="{C699306F-7AAD-4232-ABB8-5233D9A490CA}" destId="{46E4ED51-89AB-45B8-858F-12EDE3C507CF}" srcOrd="7" destOrd="0" parTransId="{7D12338D-1C90-4E51-97E2-2B921205050F}" sibTransId="{189B8173-8D8F-40C4-BC95-9B5E1CCC7FB4}"/>
    <dgm:cxn modelId="{3FE005B8-25F8-4A3A-80D3-13967ECE6281}" type="presOf" srcId="{159858BE-6F64-4862-AF93-17F0A8DBD7B9}" destId="{1F6BDED7-38B0-4B31-9580-A1D53DC16015}" srcOrd="0" destOrd="0" presId="urn:microsoft.com/office/officeart/2005/8/layout/bProcess3"/>
    <dgm:cxn modelId="{EFC6DCB8-F9CE-43ED-BE9D-8C33C08409A2}" type="presOf" srcId="{9E959E84-0581-44D2-B6F0-67BD13A17ABF}" destId="{29A6DDCA-E768-4C37-83A2-3CF111DB890A}" srcOrd="1" destOrd="0" presId="urn:microsoft.com/office/officeart/2005/8/layout/bProcess3"/>
    <dgm:cxn modelId="{0C6A61FC-2451-4080-9D10-E22347F3F799}" type="presOf" srcId="{2DFFFD0D-CBA6-4DC5-BA6D-B096C1B1A3B5}" destId="{9B5D37B5-9745-4F8D-B349-669747AFB54F}" srcOrd="0" destOrd="0" presId="urn:microsoft.com/office/officeart/2005/8/layout/bProcess3"/>
    <dgm:cxn modelId="{95B8A459-FF0B-4641-8F0F-AA0AC468D2C4}" type="presOf" srcId="{F35C040F-E2ED-4898-8266-619215FBA670}" destId="{9F6DA0A8-DE99-4E03-9D00-6D2F846FEA2C}" srcOrd="0" destOrd="0" presId="urn:microsoft.com/office/officeart/2005/8/layout/bProcess3"/>
    <dgm:cxn modelId="{8C98D15B-34A3-4B95-A13A-2A0B3BBC6D67}" type="presOf" srcId="{F48D1321-DE9D-4630-B591-39E12741E7B7}" destId="{25F3B523-F129-478A-A93D-1C7C0973429A}" srcOrd="0" destOrd="0" presId="urn:microsoft.com/office/officeart/2005/8/layout/bProcess3"/>
    <dgm:cxn modelId="{5CF983A7-D856-4B30-AAF4-688A4596273B}" type="presParOf" srcId="{3A8C432C-98FB-4689-85A4-62D1617F94E0}" destId="{1F6BDED7-38B0-4B31-9580-A1D53DC16015}" srcOrd="0" destOrd="0" presId="urn:microsoft.com/office/officeart/2005/8/layout/bProcess3"/>
    <dgm:cxn modelId="{15830653-3570-412A-9ED5-19F5F560A577}" type="presParOf" srcId="{3A8C432C-98FB-4689-85A4-62D1617F94E0}" destId="{31432D84-BB60-487D-B338-016A37350F3D}" srcOrd="1" destOrd="0" presId="urn:microsoft.com/office/officeart/2005/8/layout/bProcess3"/>
    <dgm:cxn modelId="{7310CA69-AB33-4CA1-B07D-0E71E5FF079E}" type="presParOf" srcId="{31432D84-BB60-487D-B338-016A37350F3D}" destId="{29A6DDCA-E768-4C37-83A2-3CF111DB890A}" srcOrd="0" destOrd="0" presId="urn:microsoft.com/office/officeart/2005/8/layout/bProcess3"/>
    <dgm:cxn modelId="{16982682-D088-4308-AB9C-77EF75E8A45D}" type="presParOf" srcId="{3A8C432C-98FB-4689-85A4-62D1617F94E0}" destId="{7A65D1C1-69DF-4F6A-B72B-2391F654C4E6}" srcOrd="2" destOrd="0" presId="urn:microsoft.com/office/officeart/2005/8/layout/bProcess3"/>
    <dgm:cxn modelId="{FE5421B2-93F3-46FF-AC1F-A95F980BD427}" type="presParOf" srcId="{3A8C432C-98FB-4689-85A4-62D1617F94E0}" destId="{D0A31629-753F-455A-8CA2-3046A5B1EFCD}" srcOrd="3" destOrd="0" presId="urn:microsoft.com/office/officeart/2005/8/layout/bProcess3"/>
    <dgm:cxn modelId="{3A9A7F7F-98F8-4BB3-BEC0-DC729B9A64F2}" type="presParOf" srcId="{D0A31629-753F-455A-8CA2-3046A5B1EFCD}" destId="{58DCA64E-3166-4DCD-BA5E-EC9EE71ACF32}" srcOrd="0" destOrd="0" presId="urn:microsoft.com/office/officeart/2005/8/layout/bProcess3"/>
    <dgm:cxn modelId="{90C96B66-4557-42EC-9F0D-7C17222B0A6E}" type="presParOf" srcId="{3A8C432C-98FB-4689-85A4-62D1617F94E0}" destId="{059E8B72-5BC4-4CEA-B7E0-BFA935B7E8ED}" srcOrd="4" destOrd="0" presId="urn:microsoft.com/office/officeart/2005/8/layout/bProcess3"/>
    <dgm:cxn modelId="{3538BCDB-18C7-4ACB-874D-2C1F9D375526}" type="presParOf" srcId="{3A8C432C-98FB-4689-85A4-62D1617F94E0}" destId="{E3EC3C2E-1D90-4B36-BBE0-5BAA2B38C2B9}" srcOrd="5" destOrd="0" presId="urn:microsoft.com/office/officeart/2005/8/layout/bProcess3"/>
    <dgm:cxn modelId="{27711436-1DA7-45B3-8AAC-960B51DC0835}" type="presParOf" srcId="{E3EC3C2E-1D90-4B36-BBE0-5BAA2B38C2B9}" destId="{1D46EA20-9B5B-4059-8B5F-1AF28B616BE9}" srcOrd="0" destOrd="0" presId="urn:microsoft.com/office/officeart/2005/8/layout/bProcess3"/>
    <dgm:cxn modelId="{863FEC61-79F8-48F9-9ED1-27CBCBB4ED8A}" type="presParOf" srcId="{3A8C432C-98FB-4689-85A4-62D1617F94E0}" destId="{2BF71A37-1DAB-4A35-90AA-FF3055B4417F}" srcOrd="6" destOrd="0" presId="urn:microsoft.com/office/officeart/2005/8/layout/bProcess3"/>
    <dgm:cxn modelId="{A85BE20A-7F9B-4C38-84BE-89456BAFC700}" type="presParOf" srcId="{3A8C432C-98FB-4689-85A4-62D1617F94E0}" destId="{BCCFDA2B-C4B4-4D21-9B7E-F4EFD80FF1D5}" srcOrd="7" destOrd="0" presId="urn:microsoft.com/office/officeart/2005/8/layout/bProcess3"/>
    <dgm:cxn modelId="{5946F427-7AA0-489A-9870-BDB59092CD0A}" type="presParOf" srcId="{BCCFDA2B-C4B4-4D21-9B7E-F4EFD80FF1D5}" destId="{09D4EBBA-4547-4E34-ABE0-19FECC01157E}" srcOrd="0" destOrd="0" presId="urn:microsoft.com/office/officeart/2005/8/layout/bProcess3"/>
    <dgm:cxn modelId="{C1E7B585-649B-48E9-8619-0FEA3DE8DBDA}" type="presParOf" srcId="{3A8C432C-98FB-4689-85A4-62D1617F94E0}" destId="{25F3B523-F129-478A-A93D-1C7C0973429A}" srcOrd="8" destOrd="0" presId="urn:microsoft.com/office/officeart/2005/8/layout/bProcess3"/>
    <dgm:cxn modelId="{117190D9-8AC6-4954-B79D-CF73BCC133C8}" type="presParOf" srcId="{3A8C432C-98FB-4689-85A4-62D1617F94E0}" destId="{C816AB8B-7257-4FA9-A987-CCFAF99ECCDD}" srcOrd="9" destOrd="0" presId="urn:microsoft.com/office/officeart/2005/8/layout/bProcess3"/>
    <dgm:cxn modelId="{F0722FC9-E672-4E00-B339-BA4193F586A6}" type="presParOf" srcId="{C816AB8B-7257-4FA9-A987-CCFAF99ECCDD}" destId="{B96A5B87-C767-49CE-B7B2-5F832FA71785}" srcOrd="0" destOrd="0" presId="urn:microsoft.com/office/officeart/2005/8/layout/bProcess3"/>
    <dgm:cxn modelId="{12507C89-17C1-4CD4-AE2E-4F047207DA08}" type="presParOf" srcId="{3A8C432C-98FB-4689-85A4-62D1617F94E0}" destId="{157A6113-AD74-449E-ACE4-00144198FE93}" srcOrd="10" destOrd="0" presId="urn:microsoft.com/office/officeart/2005/8/layout/bProcess3"/>
    <dgm:cxn modelId="{B0BC3B9F-69B3-4C9D-813A-A443B0EAB921}" type="presParOf" srcId="{3A8C432C-98FB-4689-85A4-62D1617F94E0}" destId="{D9EC9800-CC06-4C3E-B56E-3F1F891B8931}" srcOrd="11" destOrd="0" presId="urn:microsoft.com/office/officeart/2005/8/layout/bProcess3"/>
    <dgm:cxn modelId="{AF6C5F6A-B951-49DA-87B1-BD88640E2010}" type="presParOf" srcId="{D9EC9800-CC06-4C3E-B56E-3F1F891B8931}" destId="{A800C745-C285-4941-90F7-3CE81629D61B}" srcOrd="0" destOrd="0" presId="urn:microsoft.com/office/officeart/2005/8/layout/bProcess3"/>
    <dgm:cxn modelId="{AC47FE53-9A33-43CB-B87D-23481A49B104}" type="presParOf" srcId="{3A8C432C-98FB-4689-85A4-62D1617F94E0}" destId="{9F6DA0A8-DE99-4E03-9D00-6D2F846FEA2C}" srcOrd="12" destOrd="0" presId="urn:microsoft.com/office/officeart/2005/8/layout/bProcess3"/>
    <dgm:cxn modelId="{092AF2F4-E295-4A77-97D0-9E96118B28E3}" type="presParOf" srcId="{3A8C432C-98FB-4689-85A4-62D1617F94E0}" destId="{9B5D37B5-9745-4F8D-B349-669747AFB54F}" srcOrd="13" destOrd="0" presId="urn:microsoft.com/office/officeart/2005/8/layout/bProcess3"/>
    <dgm:cxn modelId="{D3CE320C-0AF9-4872-8D9B-2536CC9F4B11}" type="presParOf" srcId="{9B5D37B5-9745-4F8D-B349-669747AFB54F}" destId="{48F38E1F-5C07-44BB-AC2E-B3FACB3CBF92}" srcOrd="0" destOrd="0" presId="urn:microsoft.com/office/officeart/2005/8/layout/bProcess3"/>
    <dgm:cxn modelId="{089AC61B-3272-41BE-8A80-1B5C912634F2}" type="presParOf" srcId="{3A8C432C-98FB-4689-85A4-62D1617F94E0}" destId="{3D7F91AA-95B1-4FE6-975B-CA5E23970342}" srcOrd="14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32D84-BB60-487D-B338-016A37350F3D}">
      <dsp:nvSpPr>
        <dsp:cNvPr id="0" name=""/>
        <dsp:cNvSpPr/>
      </dsp:nvSpPr>
      <dsp:spPr>
        <a:xfrm>
          <a:off x="1682204" y="929727"/>
          <a:ext cx="2192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6736" y="45720"/>
              </a:lnTo>
              <a:lnTo>
                <a:pt x="126736" y="63259"/>
              </a:lnTo>
              <a:lnTo>
                <a:pt x="219273" y="6325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85579" y="973426"/>
        <a:ext cx="12524" cy="4042"/>
      </dsp:txXfrm>
    </dsp:sp>
    <dsp:sp modelId="{1F6BDED7-38B0-4B31-9580-A1D53DC16015}">
      <dsp:nvSpPr>
        <dsp:cNvPr id="0" name=""/>
        <dsp:cNvSpPr/>
      </dsp:nvSpPr>
      <dsp:spPr>
        <a:xfrm>
          <a:off x="6909" y="164306"/>
          <a:ext cx="1677095" cy="162228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МинТер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объявляет начало проведения конкурса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i="0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</a:t>
          </a:r>
          <a:br>
            <a:rPr lang="ru-RU" sz="1400" b="1" i="0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i="0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февраля </a:t>
          </a:r>
          <a:r>
            <a:rPr lang="ru-RU" sz="1400" b="1" i="0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  <a:endParaRPr lang="ru-RU" sz="1400" b="1" i="0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09" y="164306"/>
        <a:ext cx="1677095" cy="1622281"/>
      </dsp:txXfrm>
    </dsp:sp>
    <dsp:sp modelId="{D0A31629-753F-455A-8CA2-3046A5B1EFCD}">
      <dsp:nvSpPr>
        <dsp:cNvPr id="0" name=""/>
        <dsp:cNvSpPr/>
      </dsp:nvSpPr>
      <dsp:spPr>
        <a:xfrm>
          <a:off x="4644484" y="818784"/>
          <a:ext cx="291661" cy="174202"/>
        </a:xfrm>
        <a:custGeom>
          <a:avLst/>
          <a:gdLst/>
          <a:ahLst/>
          <a:cxnLst/>
          <a:rect l="0" t="0" r="0" b="0"/>
          <a:pathLst>
            <a:path>
              <a:moveTo>
                <a:pt x="0" y="174202"/>
              </a:moveTo>
              <a:lnTo>
                <a:pt x="162930" y="174202"/>
              </a:lnTo>
              <a:lnTo>
                <a:pt x="162930" y="0"/>
              </a:lnTo>
              <a:lnTo>
                <a:pt x="291661" y="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1157" y="903864"/>
        <a:ext cx="18316" cy="4042"/>
      </dsp:txXfrm>
    </dsp:sp>
    <dsp:sp modelId="{7A65D1C1-69DF-4F6A-B72B-2391F654C4E6}">
      <dsp:nvSpPr>
        <dsp:cNvPr id="0" name=""/>
        <dsp:cNvSpPr/>
      </dsp:nvSpPr>
      <dsp:spPr>
        <a:xfrm>
          <a:off x="1933878" y="199385"/>
          <a:ext cx="2712406" cy="158720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МО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конкурсный отбор проектов на своей территории (муниципальная комиссия)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февраль-март  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  <a:endParaRPr lang="ru-RU" sz="1400" b="1" i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3878" y="199385"/>
        <a:ext cx="2712406" cy="1587202"/>
      </dsp:txXfrm>
    </dsp:sp>
    <dsp:sp modelId="{E3EC3C2E-1D90-4B36-BBE0-5BAA2B38C2B9}">
      <dsp:nvSpPr>
        <dsp:cNvPr id="0" name=""/>
        <dsp:cNvSpPr/>
      </dsp:nvSpPr>
      <dsp:spPr>
        <a:xfrm>
          <a:off x="1225341" y="1419741"/>
          <a:ext cx="5007777" cy="515108"/>
        </a:xfrm>
        <a:custGeom>
          <a:avLst/>
          <a:gdLst/>
          <a:ahLst/>
          <a:cxnLst/>
          <a:rect l="0" t="0" r="0" b="0"/>
          <a:pathLst>
            <a:path>
              <a:moveTo>
                <a:pt x="5007777" y="0"/>
              </a:moveTo>
              <a:lnTo>
                <a:pt x="5007777" y="274654"/>
              </a:lnTo>
              <a:lnTo>
                <a:pt x="0" y="274654"/>
              </a:lnTo>
              <a:lnTo>
                <a:pt x="0" y="51510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03294" y="1675274"/>
        <a:ext cx="251871" cy="4042"/>
      </dsp:txXfrm>
    </dsp:sp>
    <dsp:sp modelId="{059E8B72-5BC4-4CEA-B7E0-BFA935B7E8ED}">
      <dsp:nvSpPr>
        <dsp:cNvPr id="0" name=""/>
        <dsp:cNvSpPr/>
      </dsp:nvSpPr>
      <dsp:spPr>
        <a:xfrm>
          <a:off x="4968546" y="216028"/>
          <a:ext cx="2529144" cy="120551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МинТер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конкурсный отбор заявок, поступивших от МО (краевая комиссия</a:t>
          </a: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400" b="1" kern="120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Апрель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  <a:endParaRPr lang="ru-RU" sz="14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8546" y="216028"/>
        <a:ext cx="2529144" cy="1205513"/>
      </dsp:txXfrm>
    </dsp:sp>
    <dsp:sp modelId="{BCCFDA2B-C4B4-4D21-9B7E-F4EFD80FF1D5}">
      <dsp:nvSpPr>
        <dsp:cNvPr id="0" name=""/>
        <dsp:cNvSpPr/>
      </dsp:nvSpPr>
      <dsp:spPr>
        <a:xfrm>
          <a:off x="2226634" y="2580128"/>
          <a:ext cx="5612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717" y="45720"/>
              </a:lnTo>
              <a:lnTo>
                <a:pt x="297717" y="53631"/>
              </a:lnTo>
              <a:lnTo>
                <a:pt x="561234" y="5363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92454" y="2623827"/>
        <a:ext cx="29594" cy="4042"/>
      </dsp:txXfrm>
    </dsp:sp>
    <dsp:sp modelId="{2BF71A37-1DAB-4A35-90AA-FF3055B4417F}">
      <dsp:nvSpPr>
        <dsp:cNvPr id="0" name=""/>
        <dsp:cNvSpPr/>
      </dsp:nvSpPr>
      <dsp:spPr>
        <a:xfrm>
          <a:off x="222248" y="1967249"/>
          <a:ext cx="2006186" cy="131719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Издается </a:t>
          </a: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«О победителях конкурса» </a:t>
          </a:r>
        </a:p>
        <a:p>
          <a:pPr lvl="0" algn="ctr" defTabSz="8001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 2017</a:t>
          </a:r>
          <a:endParaRPr lang="ru-RU" sz="14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248" y="1967249"/>
        <a:ext cx="2006186" cy="1317198"/>
      </dsp:txXfrm>
    </dsp:sp>
    <dsp:sp modelId="{C816AB8B-7257-4FA9-A987-CCFAF99ECCDD}">
      <dsp:nvSpPr>
        <dsp:cNvPr id="0" name=""/>
        <dsp:cNvSpPr/>
      </dsp:nvSpPr>
      <dsp:spPr>
        <a:xfrm>
          <a:off x="5177063" y="2633760"/>
          <a:ext cx="280442" cy="12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7321" y="0"/>
              </a:lnTo>
              <a:lnTo>
                <a:pt x="157321" y="121005"/>
              </a:lnTo>
              <a:lnTo>
                <a:pt x="280442" y="12100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08941" y="2692241"/>
        <a:ext cx="16687" cy="4042"/>
      </dsp:txXfrm>
    </dsp:sp>
    <dsp:sp modelId="{25F3B523-F129-478A-A93D-1C7C0973429A}">
      <dsp:nvSpPr>
        <dsp:cNvPr id="0" name=""/>
        <dsp:cNvSpPr/>
      </dsp:nvSpPr>
      <dsp:spPr>
        <a:xfrm>
          <a:off x="2820269" y="1974618"/>
          <a:ext cx="2358594" cy="131828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МинТер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победителями подписывает Соглашение     </a:t>
          </a:r>
        </a:p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Май-июнь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  <a:endParaRPr lang="ru-RU" sz="14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0269" y="1974618"/>
        <a:ext cx="2358594" cy="1318283"/>
      </dsp:txXfrm>
    </dsp:sp>
    <dsp:sp modelId="{D9EC9800-CC06-4C3E-B56E-3F1F891B8931}">
      <dsp:nvSpPr>
        <dsp:cNvPr id="0" name=""/>
        <dsp:cNvSpPr/>
      </dsp:nvSpPr>
      <dsp:spPr>
        <a:xfrm>
          <a:off x="1545987" y="3394278"/>
          <a:ext cx="4964288" cy="533764"/>
        </a:xfrm>
        <a:custGeom>
          <a:avLst/>
          <a:gdLst/>
          <a:ahLst/>
          <a:cxnLst/>
          <a:rect l="0" t="0" r="0" b="0"/>
          <a:pathLst>
            <a:path>
              <a:moveTo>
                <a:pt x="4964288" y="0"/>
              </a:moveTo>
              <a:lnTo>
                <a:pt x="4964288" y="283982"/>
              </a:lnTo>
              <a:lnTo>
                <a:pt x="0" y="283982"/>
              </a:lnTo>
              <a:lnTo>
                <a:pt x="0" y="53376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03225" y="3659139"/>
        <a:ext cx="249813" cy="4042"/>
      </dsp:txXfrm>
    </dsp:sp>
    <dsp:sp modelId="{157A6113-AD74-449E-ACE4-00144198FE93}">
      <dsp:nvSpPr>
        <dsp:cNvPr id="0" name=""/>
        <dsp:cNvSpPr/>
      </dsp:nvSpPr>
      <dsp:spPr>
        <a:xfrm>
          <a:off x="5489906" y="2113453"/>
          <a:ext cx="2040739" cy="128262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МинТер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перечисляет субсидию победителям   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Июнь 2017</a:t>
          </a:r>
        </a:p>
      </dsp:txBody>
      <dsp:txXfrm>
        <a:off x="5489906" y="2113453"/>
        <a:ext cx="2040739" cy="1282624"/>
      </dsp:txXfrm>
    </dsp:sp>
    <dsp:sp modelId="{9B5D37B5-9745-4F8D-B349-669747AFB54F}">
      <dsp:nvSpPr>
        <dsp:cNvPr id="0" name=""/>
        <dsp:cNvSpPr/>
      </dsp:nvSpPr>
      <dsp:spPr>
        <a:xfrm>
          <a:off x="2788797" y="4573110"/>
          <a:ext cx="10672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227"/>
              </a:moveTo>
              <a:lnTo>
                <a:pt x="550715" y="49227"/>
              </a:lnTo>
              <a:lnTo>
                <a:pt x="550715" y="45720"/>
              </a:lnTo>
              <a:lnTo>
                <a:pt x="106723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94967" y="4616809"/>
        <a:ext cx="54891" cy="4042"/>
      </dsp:txXfrm>
    </dsp:sp>
    <dsp:sp modelId="{9F6DA0A8-DE99-4E03-9D00-6D2F846FEA2C}">
      <dsp:nvSpPr>
        <dsp:cNvPr id="0" name=""/>
        <dsp:cNvSpPr/>
      </dsp:nvSpPr>
      <dsp:spPr>
        <a:xfrm>
          <a:off x="301378" y="3960442"/>
          <a:ext cx="2489219" cy="132379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МО: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Закупки (отбор подрядчиков на выполнение работ) </a:t>
          </a:r>
        </a:p>
      </dsp:txBody>
      <dsp:txXfrm>
        <a:off x="301378" y="3960442"/>
        <a:ext cx="2489219" cy="1323792"/>
      </dsp:txXfrm>
    </dsp:sp>
    <dsp:sp modelId="{3D7F91AA-95B1-4FE6-975B-CA5E23970342}">
      <dsp:nvSpPr>
        <dsp:cNvPr id="0" name=""/>
        <dsp:cNvSpPr/>
      </dsp:nvSpPr>
      <dsp:spPr>
        <a:xfrm>
          <a:off x="3888429" y="4032449"/>
          <a:ext cx="1755716" cy="117276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МО: </a:t>
          </a: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проектов </a:t>
          </a:r>
        </a:p>
      </dsp:txBody>
      <dsp:txXfrm>
        <a:off x="3888429" y="4032449"/>
        <a:ext cx="1755716" cy="1172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E4859-8B81-4C8F-A170-D705C6300CED}">
      <dsp:nvSpPr>
        <dsp:cNvPr id="0" name=""/>
        <dsp:cNvSpPr/>
      </dsp:nvSpPr>
      <dsp:spPr>
        <a:xfrm>
          <a:off x="3042303" y="1096"/>
          <a:ext cx="4552324" cy="7412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Реализация проектов ИБ, отобранных по результатам конкурсного отбора проектов ИБ на краевом уровне, на основании постановления Правительства Пермского края;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042303" y="93755"/>
        <a:ext cx="4274346" cy="555957"/>
      </dsp:txXfrm>
    </dsp:sp>
    <dsp:sp modelId="{1E1B060C-11F2-434A-86D7-CD8F3113467D}">
      <dsp:nvSpPr>
        <dsp:cNvPr id="0" name=""/>
        <dsp:cNvSpPr/>
      </dsp:nvSpPr>
      <dsp:spPr>
        <a:xfrm>
          <a:off x="7420" y="132909"/>
          <a:ext cx="3034882" cy="477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Цель субсидии</a:t>
          </a:r>
          <a:endParaRPr lang="ru-RU" sz="2000" kern="1200" dirty="0"/>
        </a:p>
      </dsp:txBody>
      <dsp:txXfrm>
        <a:off x="30737" y="156226"/>
        <a:ext cx="2988248" cy="431016"/>
      </dsp:txXfrm>
    </dsp:sp>
    <dsp:sp modelId="{EC3D4BF3-8001-4372-B47D-B535FD8A5633}">
      <dsp:nvSpPr>
        <dsp:cNvPr id="0" name=""/>
        <dsp:cNvSpPr/>
      </dsp:nvSpPr>
      <dsp:spPr>
        <a:xfrm>
          <a:off x="3049723" y="813112"/>
          <a:ext cx="4552324" cy="8038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Проект, подготовленный инициативной группой </a:t>
          </a:r>
          <a:b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 оформленный в соответствии с требованиями Закона </a:t>
          </a:r>
          <a:b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«О реализации проектов ИБ в Пермском крае» и нормативных правовых актов Правительства Пермского края;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049723" y="913589"/>
        <a:ext cx="4250892" cy="602865"/>
      </dsp:txXfrm>
    </dsp:sp>
    <dsp:sp modelId="{F6B17619-6A7A-4E20-A41E-095297D87CC3}">
      <dsp:nvSpPr>
        <dsp:cNvPr id="0" name=""/>
        <dsp:cNvSpPr/>
      </dsp:nvSpPr>
      <dsp:spPr>
        <a:xfrm>
          <a:off x="0" y="813110"/>
          <a:ext cx="3034882" cy="75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Проект  ИБ</a:t>
          </a:r>
          <a:endParaRPr lang="ru-RU" sz="2000" kern="1200" dirty="0"/>
        </a:p>
      </dsp:txBody>
      <dsp:txXfrm>
        <a:off x="36971" y="850081"/>
        <a:ext cx="2960940" cy="683416"/>
      </dsp:txXfrm>
    </dsp:sp>
    <dsp:sp modelId="{8A8A93D9-8FD9-43B9-BC77-C1083E2313C5}">
      <dsp:nvSpPr>
        <dsp:cNvPr id="0" name=""/>
        <dsp:cNvSpPr/>
      </dsp:nvSpPr>
      <dsp:spPr>
        <a:xfrm>
          <a:off x="3049723" y="1602201"/>
          <a:ext cx="4552324" cy="7020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Муниципальное образование: городской округ, муниципальный район,  городское/сельское поселение;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049723" y="1689958"/>
        <a:ext cx="4289053" cy="526541"/>
      </dsp:txXfrm>
    </dsp:sp>
    <dsp:sp modelId="{37D1F337-E79E-464F-BB28-62A5A6EFE6C3}">
      <dsp:nvSpPr>
        <dsp:cNvPr id="0" name=""/>
        <dsp:cNvSpPr/>
      </dsp:nvSpPr>
      <dsp:spPr>
        <a:xfrm>
          <a:off x="0" y="1668150"/>
          <a:ext cx="3034882" cy="754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Получатель субсидии </a:t>
          </a:r>
          <a:endParaRPr lang="ru-RU" sz="2000" kern="1200" dirty="0"/>
        </a:p>
      </dsp:txBody>
      <dsp:txXfrm>
        <a:off x="36832" y="1704982"/>
        <a:ext cx="2961218" cy="680847"/>
      </dsp:txXfrm>
    </dsp:sp>
    <dsp:sp modelId="{4AB0C1FA-8D97-4F28-937F-EAB8AB51CEEF}">
      <dsp:nvSpPr>
        <dsp:cNvPr id="0" name=""/>
        <dsp:cNvSpPr/>
      </dsp:nvSpPr>
      <dsp:spPr>
        <a:xfrm>
          <a:off x="3122177" y="2435391"/>
          <a:ext cx="4479870" cy="17573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Не более 90 % от стоимости проекта -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софинансирование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из краевого бюджета, не менее 10 %  стоимости проекта – средства местного бюджета;</a:t>
          </a:r>
          <a:b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Для  муниципальных образований, получающих дотации из бюджета Пермского края:</a:t>
          </a:r>
          <a:endParaRPr lang="ru-RU" sz="1100" b="1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не более 50 % от стоимости проекта -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софинансирование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из краевого бюджета, не менее 50 % стоимости проекта- средства местного бюджета;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/>
        </a:p>
      </dsp:txBody>
      <dsp:txXfrm>
        <a:off x="3122177" y="2655064"/>
        <a:ext cx="3820850" cy="1318040"/>
      </dsp:txXfrm>
    </dsp:sp>
    <dsp:sp modelId="{E57883F0-A5E4-4E92-BB7A-8D73D59A9E22}">
      <dsp:nvSpPr>
        <dsp:cNvPr id="0" name=""/>
        <dsp:cNvSpPr/>
      </dsp:nvSpPr>
      <dsp:spPr>
        <a:xfrm>
          <a:off x="14" y="2719748"/>
          <a:ext cx="3116900" cy="1148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Условия </a:t>
          </a:r>
          <a:r>
            <a:rPr lang="ru-RU" sz="2000" kern="1200" dirty="0" err="1" smtClean="0"/>
            <a:t>софинансирования</a:t>
          </a:r>
          <a:endParaRPr lang="ru-RU" sz="2000" kern="1200" dirty="0"/>
        </a:p>
      </dsp:txBody>
      <dsp:txXfrm>
        <a:off x="56077" y="2775811"/>
        <a:ext cx="3004774" cy="1036327"/>
      </dsp:txXfrm>
    </dsp:sp>
    <dsp:sp modelId="{A90AC812-9C43-4FAC-B443-7C9FD06DAB71}">
      <dsp:nvSpPr>
        <dsp:cNvPr id="0" name=""/>
        <dsp:cNvSpPr/>
      </dsp:nvSpPr>
      <dsp:spPr>
        <a:xfrm>
          <a:off x="3045267" y="4153343"/>
          <a:ext cx="4556774" cy="12223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Включают средства бюджета муниципального образования, населения муниципального образования, индивидуальных предпринимателей и юридических лиц, общественных организаций, за исключением средств предприятий и организаций муниципальной формы собственности.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045267" y="4306138"/>
        <a:ext cx="4098389" cy="916770"/>
      </dsp:txXfrm>
    </dsp:sp>
    <dsp:sp modelId="{62F04AD6-7811-4EBD-A08E-5DEE59AF4437}">
      <dsp:nvSpPr>
        <dsp:cNvPr id="0" name=""/>
        <dsp:cNvSpPr/>
      </dsp:nvSpPr>
      <dsp:spPr>
        <a:xfrm>
          <a:off x="3711" y="4334969"/>
          <a:ext cx="3037849" cy="737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Средства местного бюджета</a:t>
          </a:r>
          <a:endParaRPr lang="ru-RU" sz="2000" kern="1200" dirty="0"/>
        </a:p>
      </dsp:txBody>
      <dsp:txXfrm>
        <a:off x="39701" y="4370959"/>
        <a:ext cx="2965869" cy="665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E8669-C540-4BB2-811D-2A16581473C5}" type="datetimeFigureOut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4A11F-C6F3-4B24-ACD9-B3CFA1F891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8424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F41FA-8FB8-4BE5-A962-843F65C94628}" type="datetimeFigureOut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E1539-722A-43A3-AE24-3CADB4992A4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50945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3343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2247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162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5817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920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9204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7431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743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742D9-6687-4E72-9DF0-1BAA62CF78F0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74F9-CB78-43BD-A741-584B481A4548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08601-4F55-4227-A9B9-E2F0B0131938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52B-08B9-4168-A833-EE57A43B7E78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26D4E-0C7C-47DE-85AA-D58D5CB8AD43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B76AE-ECC4-4620-97EF-4CACD6CE8140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BEE99-7C88-437B-A761-504B6956D319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499BC-DD28-49A8-92A8-388B440A23EF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81281-C3C4-4882-B002-AA8E9D266F9C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983F-2EB5-4F51-9359-91A4F484D219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38709-4793-4344-AB46-F3E5AB591A30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4DF860-22A2-4E99-9713-3CB4853B8CF9}" type="datetime1">
              <a:rPr lang="ru-RU" smtClean="0"/>
              <a:pPr/>
              <a:t>05.04.2019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krasnokamsk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tosakgp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00108"/>
            <a:ext cx="7560840" cy="1800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</a:t>
            </a:r>
            <a:b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значимых проектов </a:t>
            </a:r>
            <a:b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«Город – это мы»</a:t>
            </a:r>
            <a:endParaRPr lang="ru-RU" sz="4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0166" y="5357826"/>
            <a:ext cx="7406640" cy="1214446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pic>
        <p:nvPicPr>
          <p:cNvPr id="6" name="Picture 7" descr="http://www.flatfish-ltd.co.uk/wp-content/uploads/2016/09/41d33ae044dc4c5567b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0"/>
            <a:ext cx="2357422" cy="1768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http://itd0.mycdn.me/image?id=839173367056&amp;t=20&amp;plc=WEB&amp;tkn=*Vda420qgIE18x0DNha08ulCGKn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5663" y="3000372"/>
            <a:ext cx="8138337" cy="20728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870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9347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Идеология </a:t>
            </a: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субсидий на софинансирование 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effectLst/>
              </a:rPr>
              <a:t/>
            </a:r>
            <a:br>
              <a:rPr lang="ru-RU" sz="1800" b="1" dirty="0" smtClean="0">
                <a:effectLst/>
              </a:rPr>
            </a:br>
            <a:r>
              <a:rPr lang="ru-RU" sz="1800" b="1" dirty="0">
                <a:effectLst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75656" y="836712"/>
            <a:ext cx="655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1000100" y="1142984"/>
            <a:ext cx="7793208" cy="5500541"/>
            <a:chOff x="993745" y="1254965"/>
            <a:chExt cx="7793208" cy="4865919"/>
          </a:xfrm>
        </p:grpSpPr>
        <p:sp>
          <p:nvSpPr>
            <p:cNvPr id="17" name="Полилиния 16"/>
            <p:cNvSpPr/>
            <p:nvPr/>
          </p:nvSpPr>
          <p:spPr>
            <a:xfrm>
              <a:off x="3851265" y="1254965"/>
              <a:ext cx="4876801" cy="721899"/>
            </a:xfrm>
            <a:custGeom>
              <a:avLst/>
              <a:gdLst>
                <a:gd name="connsiteX0" fmla="*/ 87669 w 526003"/>
                <a:gd name="connsiteY0" fmla="*/ 0 h 4876800"/>
                <a:gd name="connsiteX1" fmla="*/ 438334 w 526003"/>
                <a:gd name="connsiteY1" fmla="*/ 0 h 4876800"/>
                <a:gd name="connsiteX2" fmla="*/ 526003 w 526003"/>
                <a:gd name="connsiteY2" fmla="*/ 87669 h 4876800"/>
                <a:gd name="connsiteX3" fmla="*/ 526003 w 526003"/>
                <a:gd name="connsiteY3" fmla="*/ 4876800 h 4876800"/>
                <a:gd name="connsiteX4" fmla="*/ 526003 w 526003"/>
                <a:gd name="connsiteY4" fmla="*/ 4876800 h 4876800"/>
                <a:gd name="connsiteX5" fmla="*/ 0 w 526003"/>
                <a:gd name="connsiteY5" fmla="*/ 4876800 h 4876800"/>
                <a:gd name="connsiteX6" fmla="*/ 0 w 526003"/>
                <a:gd name="connsiteY6" fmla="*/ 4876800 h 4876800"/>
                <a:gd name="connsiteX7" fmla="*/ 0 w 526003"/>
                <a:gd name="connsiteY7" fmla="*/ 87669 h 4876800"/>
                <a:gd name="connsiteX8" fmla="*/ 87669 w 526003"/>
                <a:gd name="connsiteY8" fmla="*/ 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003" h="4876800">
                  <a:moveTo>
                    <a:pt x="526003" y="812820"/>
                  </a:moveTo>
                  <a:lnTo>
                    <a:pt x="526003" y="4063980"/>
                  </a:lnTo>
                  <a:cubicBezTo>
                    <a:pt x="526003" y="4512883"/>
                    <a:pt x="521769" y="4876795"/>
                    <a:pt x="516547" y="4876795"/>
                  </a:cubicBezTo>
                  <a:lnTo>
                    <a:pt x="0" y="4876795"/>
                  </a:lnTo>
                  <a:lnTo>
                    <a:pt x="0" y="487679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16547" y="5"/>
                  </a:lnTo>
                  <a:cubicBezTo>
                    <a:pt x="521769" y="5"/>
                    <a:pt x="526003" y="363917"/>
                    <a:pt x="526003" y="812820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1" tIns="44727" rIns="63777" bIns="44728" numCol="1" spcCol="1270" anchor="ctr" anchorCtr="0">
              <a:noAutofit/>
            </a:bodyPr>
            <a:lstStyle/>
            <a:p>
              <a:pPr marL="57150" lvl="1" indent="72000" algn="just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Благоустройство городской среды и создание современного облика Краснокамского городского округа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993745" y="1254966"/>
              <a:ext cx="2743200" cy="657504"/>
            </a:xfrm>
            <a:custGeom>
              <a:avLst/>
              <a:gdLst>
                <a:gd name="connsiteX0" fmla="*/ 0 w 2743200"/>
                <a:gd name="connsiteY0" fmla="*/ 109586 h 657504"/>
                <a:gd name="connsiteX1" fmla="*/ 109586 w 2743200"/>
                <a:gd name="connsiteY1" fmla="*/ 0 h 657504"/>
                <a:gd name="connsiteX2" fmla="*/ 2633614 w 2743200"/>
                <a:gd name="connsiteY2" fmla="*/ 0 h 657504"/>
                <a:gd name="connsiteX3" fmla="*/ 2743200 w 2743200"/>
                <a:gd name="connsiteY3" fmla="*/ 109586 h 657504"/>
                <a:gd name="connsiteX4" fmla="*/ 2743200 w 2743200"/>
                <a:gd name="connsiteY4" fmla="*/ 547918 h 657504"/>
                <a:gd name="connsiteX5" fmla="*/ 2633614 w 2743200"/>
                <a:gd name="connsiteY5" fmla="*/ 657504 h 657504"/>
                <a:gd name="connsiteX6" fmla="*/ 109586 w 2743200"/>
                <a:gd name="connsiteY6" fmla="*/ 657504 h 657504"/>
                <a:gd name="connsiteX7" fmla="*/ 0 w 2743200"/>
                <a:gd name="connsiteY7" fmla="*/ 547918 h 657504"/>
                <a:gd name="connsiteX8" fmla="*/ 0 w 2743200"/>
                <a:gd name="connsiteY8" fmla="*/ 109586 h 65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657504">
                  <a:moveTo>
                    <a:pt x="0" y="109586"/>
                  </a:moveTo>
                  <a:cubicBezTo>
                    <a:pt x="0" y="49063"/>
                    <a:pt x="49063" y="0"/>
                    <a:pt x="109586" y="0"/>
                  </a:cubicBezTo>
                  <a:lnTo>
                    <a:pt x="2633614" y="0"/>
                  </a:lnTo>
                  <a:cubicBezTo>
                    <a:pt x="2694137" y="0"/>
                    <a:pt x="2743200" y="49063"/>
                    <a:pt x="2743200" y="109586"/>
                  </a:cubicBezTo>
                  <a:lnTo>
                    <a:pt x="2743200" y="547918"/>
                  </a:lnTo>
                  <a:cubicBezTo>
                    <a:pt x="2743200" y="608441"/>
                    <a:pt x="2694137" y="657504"/>
                    <a:pt x="2633614" y="657504"/>
                  </a:cubicBezTo>
                  <a:lnTo>
                    <a:pt x="109586" y="657504"/>
                  </a:lnTo>
                  <a:cubicBezTo>
                    <a:pt x="49063" y="657504"/>
                    <a:pt x="0" y="608441"/>
                    <a:pt x="0" y="547918"/>
                  </a:cubicBezTo>
                  <a:lnTo>
                    <a:pt x="0" y="1095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197" tIns="51147" rIns="70197" bIns="5114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none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Цель</a:t>
              </a:r>
              <a:endParaRPr lang="ru-RU" sz="2400" u="none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851265" y="2158454"/>
              <a:ext cx="4876801" cy="1667979"/>
            </a:xfrm>
            <a:custGeom>
              <a:avLst/>
              <a:gdLst>
                <a:gd name="connsiteX0" fmla="*/ 87669 w 526003"/>
                <a:gd name="connsiteY0" fmla="*/ 0 h 4876800"/>
                <a:gd name="connsiteX1" fmla="*/ 438334 w 526003"/>
                <a:gd name="connsiteY1" fmla="*/ 0 h 4876800"/>
                <a:gd name="connsiteX2" fmla="*/ 526003 w 526003"/>
                <a:gd name="connsiteY2" fmla="*/ 87669 h 4876800"/>
                <a:gd name="connsiteX3" fmla="*/ 526003 w 526003"/>
                <a:gd name="connsiteY3" fmla="*/ 4876800 h 4876800"/>
                <a:gd name="connsiteX4" fmla="*/ 526003 w 526003"/>
                <a:gd name="connsiteY4" fmla="*/ 4876800 h 4876800"/>
                <a:gd name="connsiteX5" fmla="*/ 0 w 526003"/>
                <a:gd name="connsiteY5" fmla="*/ 4876800 h 4876800"/>
                <a:gd name="connsiteX6" fmla="*/ 0 w 526003"/>
                <a:gd name="connsiteY6" fmla="*/ 4876800 h 4876800"/>
                <a:gd name="connsiteX7" fmla="*/ 0 w 526003"/>
                <a:gd name="connsiteY7" fmla="*/ 87669 h 4876800"/>
                <a:gd name="connsiteX8" fmla="*/ 87669 w 526003"/>
                <a:gd name="connsiteY8" fmla="*/ 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003" h="4876800">
                  <a:moveTo>
                    <a:pt x="526003" y="812820"/>
                  </a:moveTo>
                  <a:lnTo>
                    <a:pt x="526003" y="4063980"/>
                  </a:lnTo>
                  <a:cubicBezTo>
                    <a:pt x="526003" y="4512883"/>
                    <a:pt x="521769" y="4876795"/>
                    <a:pt x="516547" y="4876795"/>
                  </a:cubicBezTo>
                  <a:lnTo>
                    <a:pt x="0" y="4876795"/>
                  </a:lnTo>
                  <a:lnTo>
                    <a:pt x="0" y="487679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16547" y="5"/>
                  </a:lnTo>
                  <a:cubicBezTo>
                    <a:pt x="521769" y="5"/>
                    <a:pt x="526003" y="363917"/>
                    <a:pt x="526003" y="812820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1" tIns="44727" rIns="63777" bIns="44728" numCol="1" spcCol="1270" anchor="ctr" anchorCtr="0">
              <a:noAutofit/>
            </a:bodyPr>
            <a:lstStyle/>
            <a:p>
              <a:pPr marL="171450" lvl="1" indent="-1714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-"/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Внедрить новые приемы и методы  оформления городской среды</a:t>
              </a:r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-"/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Привлечь внимание общественности  к вопросам визуальной культуры территории Краснокамского городского округа</a:t>
              </a:r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-"/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Организовать дополнительные культурно-просветительские и рекреационные пространства для Краснокамского городского округа</a:t>
              </a:r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-"/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Создать комфортную и безопасную среду для проживания</a:t>
              </a:r>
            </a:p>
            <a:p>
              <a:pPr marL="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10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065183" y="2505950"/>
              <a:ext cx="2714644" cy="903489"/>
            </a:xfrm>
            <a:custGeom>
              <a:avLst/>
              <a:gdLst>
                <a:gd name="connsiteX0" fmla="*/ 0 w 2743200"/>
                <a:gd name="connsiteY0" fmla="*/ 109586 h 657504"/>
                <a:gd name="connsiteX1" fmla="*/ 109586 w 2743200"/>
                <a:gd name="connsiteY1" fmla="*/ 0 h 657504"/>
                <a:gd name="connsiteX2" fmla="*/ 2633614 w 2743200"/>
                <a:gd name="connsiteY2" fmla="*/ 0 h 657504"/>
                <a:gd name="connsiteX3" fmla="*/ 2743200 w 2743200"/>
                <a:gd name="connsiteY3" fmla="*/ 109586 h 657504"/>
                <a:gd name="connsiteX4" fmla="*/ 2743200 w 2743200"/>
                <a:gd name="connsiteY4" fmla="*/ 547918 h 657504"/>
                <a:gd name="connsiteX5" fmla="*/ 2633614 w 2743200"/>
                <a:gd name="connsiteY5" fmla="*/ 657504 h 657504"/>
                <a:gd name="connsiteX6" fmla="*/ 109586 w 2743200"/>
                <a:gd name="connsiteY6" fmla="*/ 657504 h 657504"/>
                <a:gd name="connsiteX7" fmla="*/ 0 w 2743200"/>
                <a:gd name="connsiteY7" fmla="*/ 547918 h 657504"/>
                <a:gd name="connsiteX8" fmla="*/ 0 w 2743200"/>
                <a:gd name="connsiteY8" fmla="*/ 109586 h 65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657504">
                  <a:moveTo>
                    <a:pt x="0" y="109586"/>
                  </a:moveTo>
                  <a:cubicBezTo>
                    <a:pt x="0" y="49063"/>
                    <a:pt x="49063" y="0"/>
                    <a:pt x="109586" y="0"/>
                  </a:cubicBezTo>
                  <a:lnTo>
                    <a:pt x="2633614" y="0"/>
                  </a:lnTo>
                  <a:cubicBezTo>
                    <a:pt x="2694137" y="0"/>
                    <a:pt x="2743200" y="49063"/>
                    <a:pt x="2743200" y="109586"/>
                  </a:cubicBezTo>
                  <a:lnTo>
                    <a:pt x="2743200" y="547918"/>
                  </a:lnTo>
                  <a:cubicBezTo>
                    <a:pt x="2743200" y="608441"/>
                    <a:pt x="2694137" y="657504"/>
                    <a:pt x="2633614" y="657504"/>
                  </a:cubicBezTo>
                  <a:lnTo>
                    <a:pt x="109586" y="657504"/>
                  </a:lnTo>
                  <a:cubicBezTo>
                    <a:pt x="49063" y="657504"/>
                    <a:pt x="0" y="608441"/>
                    <a:pt x="0" y="547918"/>
                  </a:cubicBezTo>
                  <a:lnTo>
                    <a:pt x="0" y="1095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197" tIns="51147" rIns="70197" bIns="5114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Задачи</a:t>
              </a:r>
              <a:endParaRPr lang="ru-RU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922703" y="5425893"/>
              <a:ext cx="4864250" cy="625492"/>
            </a:xfrm>
            <a:custGeom>
              <a:avLst/>
              <a:gdLst>
                <a:gd name="connsiteX0" fmla="*/ 87669 w 526003"/>
                <a:gd name="connsiteY0" fmla="*/ 0 h 4746589"/>
                <a:gd name="connsiteX1" fmla="*/ 438334 w 526003"/>
                <a:gd name="connsiteY1" fmla="*/ 0 h 4746589"/>
                <a:gd name="connsiteX2" fmla="*/ 526003 w 526003"/>
                <a:gd name="connsiteY2" fmla="*/ 87669 h 4746589"/>
                <a:gd name="connsiteX3" fmla="*/ 526003 w 526003"/>
                <a:gd name="connsiteY3" fmla="*/ 4746589 h 4746589"/>
                <a:gd name="connsiteX4" fmla="*/ 526003 w 526003"/>
                <a:gd name="connsiteY4" fmla="*/ 4746589 h 4746589"/>
                <a:gd name="connsiteX5" fmla="*/ 0 w 526003"/>
                <a:gd name="connsiteY5" fmla="*/ 4746589 h 4746589"/>
                <a:gd name="connsiteX6" fmla="*/ 0 w 526003"/>
                <a:gd name="connsiteY6" fmla="*/ 4746589 h 4746589"/>
                <a:gd name="connsiteX7" fmla="*/ 0 w 526003"/>
                <a:gd name="connsiteY7" fmla="*/ 87669 h 4746589"/>
                <a:gd name="connsiteX8" fmla="*/ 87669 w 526003"/>
                <a:gd name="connsiteY8" fmla="*/ 0 h 4746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003" h="4746589">
                  <a:moveTo>
                    <a:pt x="526003" y="791115"/>
                  </a:moveTo>
                  <a:lnTo>
                    <a:pt x="526003" y="3955474"/>
                  </a:lnTo>
                  <a:cubicBezTo>
                    <a:pt x="526003" y="4392393"/>
                    <a:pt x="521653" y="4746589"/>
                    <a:pt x="516288" y="4746589"/>
                  </a:cubicBezTo>
                  <a:lnTo>
                    <a:pt x="0" y="4746589"/>
                  </a:lnTo>
                  <a:lnTo>
                    <a:pt x="0" y="4746589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6288" y="0"/>
                  </a:lnTo>
                  <a:cubicBezTo>
                    <a:pt x="521653" y="0"/>
                    <a:pt x="526003" y="354196"/>
                    <a:pt x="526003" y="79111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1" tIns="44727" rIns="63776" bIns="44727" numCol="1" spcCol="1270" anchor="ctr" anchorCtr="0">
              <a:noAutofit/>
            </a:bodyPr>
            <a:lstStyle/>
            <a:p>
              <a:pPr marL="0" lvl="1" indent="72000" algn="just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 одного гранта составляет не более 75,0 тыс. рублей.</a:t>
              </a:r>
              <a:endParaRPr lang="ru-RU" sz="16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1065183" y="5425893"/>
              <a:ext cx="2743200" cy="694991"/>
            </a:xfrm>
            <a:custGeom>
              <a:avLst/>
              <a:gdLst>
                <a:gd name="connsiteX0" fmla="*/ 0 w 2743200"/>
                <a:gd name="connsiteY0" fmla="*/ 109586 h 657504"/>
                <a:gd name="connsiteX1" fmla="*/ 109586 w 2743200"/>
                <a:gd name="connsiteY1" fmla="*/ 0 h 657504"/>
                <a:gd name="connsiteX2" fmla="*/ 2633614 w 2743200"/>
                <a:gd name="connsiteY2" fmla="*/ 0 h 657504"/>
                <a:gd name="connsiteX3" fmla="*/ 2743200 w 2743200"/>
                <a:gd name="connsiteY3" fmla="*/ 109586 h 657504"/>
                <a:gd name="connsiteX4" fmla="*/ 2743200 w 2743200"/>
                <a:gd name="connsiteY4" fmla="*/ 547918 h 657504"/>
                <a:gd name="connsiteX5" fmla="*/ 2633614 w 2743200"/>
                <a:gd name="connsiteY5" fmla="*/ 657504 h 657504"/>
                <a:gd name="connsiteX6" fmla="*/ 109586 w 2743200"/>
                <a:gd name="connsiteY6" fmla="*/ 657504 h 657504"/>
                <a:gd name="connsiteX7" fmla="*/ 0 w 2743200"/>
                <a:gd name="connsiteY7" fmla="*/ 547918 h 657504"/>
                <a:gd name="connsiteX8" fmla="*/ 0 w 2743200"/>
                <a:gd name="connsiteY8" fmla="*/ 109586 h 65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657504">
                  <a:moveTo>
                    <a:pt x="0" y="109586"/>
                  </a:moveTo>
                  <a:cubicBezTo>
                    <a:pt x="0" y="49063"/>
                    <a:pt x="49063" y="0"/>
                    <a:pt x="109586" y="0"/>
                  </a:cubicBezTo>
                  <a:lnTo>
                    <a:pt x="2633614" y="0"/>
                  </a:lnTo>
                  <a:cubicBezTo>
                    <a:pt x="2694137" y="0"/>
                    <a:pt x="2743200" y="49063"/>
                    <a:pt x="2743200" y="109586"/>
                  </a:cubicBezTo>
                  <a:lnTo>
                    <a:pt x="2743200" y="547918"/>
                  </a:lnTo>
                  <a:cubicBezTo>
                    <a:pt x="2743200" y="608441"/>
                    <a:pt x="2694137" y="657504"/>
                    <a:pt x="2633614" y="657504"/>
                  </a:cubicBezTo>
                  <a:lnTo>
                    <a:pt x="109586" y="657504"/>
                  </a:lnTo>
                  <a:cubicBezTo>
                    <a:pt x="49063" y="657504"/>
                    <a:pt x="0" y="608441"/>
                    <a:pt x="0" y="547918"/>
                  </a:cubicBezTo>
                  <a:lnTo>
                    <a:pt x="0" y="1095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197" tIns="51147" rIns="70197" bIns="5114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none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Объем средств </a:t>
              </a:r>
              <a:endParaRPr lang="ru-RU" sz="2400" u="none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993745" y="3909192"/>
              <a:ext cx="2743200" cy="1263918"/>
            </a:xfrm>
            <a:custGeom>
              <a:avLst/>
              <a:gdLst>
                <a:gd name="connsiteX0" fmla="*/ 0 w 2743200"/>
                <a:gd name="connsiteY0" fmla="*/ 109586 h 657504"/>
                <a:gd name="connsiteX1" fmla="*/ 109586 w 2743200"/>
                <a:gd name="connsiteY1" fmla="*/ 0 h 657504"/>
                <a:gd name="connsiteX2" fmla="*/ 2633614 w 2743200"/>
                <a:gd name="connsiteY2" fmla="*/ 0 h 657504"/>
                <a:gd name="connsiteX3" fmla="*/ 2743200 w 2743200"/>
                <a:gd name="connsiteY3" fmla="*/ 109586 h 657504"/>
                <a:gd name="connsiteX4" fmla="*/ 2743200 w 2743200"/>
                <a:gd name="connsiteY4" fmla="*/ 547918 h 657504"/>
                <a:gd name="connsiteX5" fmla="*/ 2633614 w 2743200"/>
                <a:gd name="connsiteY5" fmla="*/ 657504 h 657504"/>
                <a:gd name="connsiteX6" fmla="*/ 109586 w 2743200"/>
                <a:gd name="connsiteY6" fmla="*/ 657504 h 657504"/>
                <a:gd name="connsiteX7" fmla="*/ 0 w 2743200"/>
                <a:gd name="connsiteY7" fmla="*/ 547918 h 657504"/>
                <a:gd name="connsiteX8" fmla="*/ 0 w 2743200"/>
                <a:gd name="connsiteY8" fmla="*/ 109586 h 65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657504">
                  <a:moveTo>
                    <a:pt x="0" y="109586"/>
                  </a:moveTo>
                  <a:cubicBezTo>
                    <a:pt x="0" y="49063"/>
                    <a:pt x="49063" y="0"/>
                    <a:pt x="109586" y="0"/>
                  </a:cubicBezTo>
                  <a:lnTo>
                    <a:pt x="2633614" y="0"/>
                  </a:lnTo>
                  <a:cubicBezTo>
                    <a:pt x="2694137" y="0"/>
                    <a:pt x="2743200" y="49063"/>
                    <a:pt x="2743200" y="109586"/>
                  </a:cubicBezTo>
                  <a:lnTo>
                    <a:pt x="2743200" y="547918"/>
                  </a:lnTo>
                  <a:cubicBezTo>
                    <a:pt x="2743200" y="608441"/>
                    <a:pt x="2694137" y="657504"/>
                    <a:pt x="2633614" y="657504"/>
                  </a:cubicBezTo>
                  <a:lnTo>
                    <a:pt x="109586" y="657504"/>
                  </a:lnTo>
                  <a:cubicBezTo>
                    <a:pt x="49063" y="657504"/>
                    <a:pt x="0" y="608441"/>
                    <a:pt x="0" y="547918"/>
                  </a:cubicBezTo>
                  <a:lnTo>
                    <a:pt x="0" y="1095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197" tIns="51147" rIns="70197" bIns="51147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Участники проекта</a:t>
              </a:r>
            </a:p>
          </p:txBody>
        </p:sp>
      </p:grpSp>
      <p:sp>
        <p:nvSpPr>
          <p:cNvPr id="41" name="Полилиния 40"/>
          <p:cNvSpPr/>
          <p:nvPr/>
        </p:nvSpPr>
        <p:spPr>
          <a:xfrm>
            <a:off x="3857620" y="4143380"/>
            <a:ext cx="4892428" cy="1428760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Некоммерческие, общественные организации, </a:t>
            </a:r>
            <a:r>
              <a:rPr lang="ru-RU" sz="16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СТОСы</a:t>
            </a: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ИП;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Коллективы муниципальных автономных и бюджетных учреждений;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Инициативные группы жителей КГО, объединившиеся на время проведения Конкурса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437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31433293"/>
              </p:ext>
            </p:extLst>
          </p:nvPr>
        </p:nvGraphicFramePr>
        <p:xfrm>
          <a:off x="1187624" y="1124744"/>
          <a:ext cx="771537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Порядок реализации проекта в 2019 году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0" y="1772816"/>
            <a:ext cx="1008112" cy="4464496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 реализации проекта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655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2" descr="main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21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200" b="1" dirty="0" smtClean="0">
                <a:effectLst/>
              </a:rPr>
              <a:t>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Софинансирование проектов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43042" y="857232"/>
            <a:ext cx="655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13" name="Полилиния 12"/>
          <p:cNvSpPr/>
          <p:nvPr/>
        </p:nvSpPr>
        <p:spPr>
          <a:xfrm>
            <a:off x="1357290" y="1142984"/>
            <a:ext cx="3429024" cy="128588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75 % 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суммы гранта (субсидии) 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5214942" y="1142984"/>
            <a:ext cx="3571900" cy="128588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25 % 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суммы гранта (субсидии) 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1214414" y="2714620"/>
            <a:ext cx="3571900" cy="2214578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Краснокамского городского округа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5214942" y="2714620"/>
            <a:ext cx="3571900" cy="3000396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средства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(материальные и денежные  вложения)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денежный  эквивалент  собственных ресурсов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(волонтерский  труд)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другие ресурсы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786050" y="85723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858016" y="85723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857488" y="2428868"/>
            <a:ext cx="142876" cy="28575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929454" y="2428868"/>
            <a:ext cx="142876" cy="28575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96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00069620"/>
              </p:ext>
            </p:extLst>
          </p:nvPr>
        </p:nvGraphicFramePr>
        <p:xfrm>
          <a:off x="928662" y="214290"/>
          <a:ext cx="8072494" cy="6258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819"/>
                <a:gridCol w="7477675"/>
              </a:tblGrid>
              <a:tr h="5599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 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</a:p>
                  </a:txBody>
                  <a:tcPr/>
                </a:tc>
              </a:tr>
              <a:tr h="2734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Проект, в 1 экземпляре на бумажном носителе и в электронном варианте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4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Учредительные документы получателя гранта (для юридического лица)</a:t>
                      </a:r>
                    </a:p>
                  </a:txBody>
                  <a:tcPr/>
                </a:tc>
              </a:tr>
              <a:tr h="2734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Документ, удостоверяющий личность получателя гранта (для физического лица)</a:t>
                      </a:r>
                    </a:p>
                  </a:txBody>
                  <a:tcPr/>
                </a:tc>
              </a:tr>
              <a:tr h="97539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Выписка из Единого государственного реестра юридических лиц (Единого государственного реестра</a:t>
                      </a:r>
                      <a:r>
                        <a:rPr kumimoji="0" lang="ru-RU" sz="12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индивидуальных предпринимателей), полученная не ранее чем за месяц до дня ее представления, по форме, установленной федеральным органом исполнительной власти, либо в электронном виде с электронной подписью, сформированная с использованием Интернет сервиса, размещенного на сайте регистрирующего органа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537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Справка об отсутствии просроченной задолженности по возврату в бюджет Краснокамского городского округа субсидий, бюджетных инвестиций, предоставленных, в том числе в соответствии  с иными правовыми актами, и иной просроченной задолженности перед бюджетом КГО.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518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Справку из налогового органа об отсутствии  у организации или учреждения  задолженности по начисленным налогам, сборам и иным обязательным платежам в бюджеты любого уровня, а так же задолженности по уплате страховых взносов в Пенсионный фонд РФ на дату, предшествующую дате подачи заявки не более чем на 30 календарных дней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9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Справку из банка (финансового органа), где открыт расчетный (лицевой) счет, об отсутствии неисполненных платежных требований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399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Для учреждений, осуществляющих образовательную деятельность, - копию лицензии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55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Согласие Учредителя  на участие учреждения в Конкурсе, оформленное на бланке Учредителя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670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Документы, подтверждающие, что имущество (в том числе земельные участки), предназначенное для реализации Проекта, находится в муниципальной собственности или в иной собственности или документы, подтверждающие оформление в муниципальную собственность результатов Проекта в течение 6 месяцев с даты завершения проекта, в виде гарантийного письма за подписью председателя Комитета земельных и имущественных отношений администрации города Краснокамска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399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Фотоматериалы о текущем состоянии объекта, где планируются проводить работы в рамках проекта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357290" y="142852"/>
            <a:ext cx="7498080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446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00069620"/>
              </p:ext>
            </p:extLst>
          </p:nvPr>
        </p:nvGraphicFramePr>
        <p:xfrm>
          <a:off x="1000100" y="142852"/>
          <a:ext cx="7890080" cy="839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080"/>
              </a:tblGrid>
              <a:tr h="83930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НОМИНАЦИИ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357290" y="142852"/>
            <a:ext cx="7498080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b="1" dirty="0">
              <a:effectLst/>
            </a:endParaRPr>
          </a:p>
        </p:txBody>
      </p:sp>
      <p:pic>
        <p:nvPicPr>
          <p:cNvPr id="8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6" name="Полилиния 5"/>
          <p:cNvSpPr/>
          <p:nvPr/>
        </p:nvSpPr>
        <p:spPr>
          <a:xfrm>
            <a:off x="1142976" y="1285860"/>
            <a:ext cx="2928958" cy="164307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«Городская среда»</a:t>
            </a:r>
            <a:endParaRPr lang="ru-RU" sz="2400" u="none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4143372" y="1285860"/>
            <a:ext cx="4876801" cy="1643074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marL="5715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проекты, меняющие городскую среду и развивающие общественную активность: создание реконструкции общественных пространств, знаковых для жителей мест, благоустройство дворов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1142976" y="4071942"/>
            <a:ext cx="2928958" cy="164307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«Всё в твоих руках»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u="none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4143372" y="4071942"/>
            <a:ext cx="4876801" cy="1643074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marL="5715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проекты, направленные на пропаганду здорового образа жизни, создание условий для развития физической культуры и массового спорта</a:t>
            </a:r>
          </a:p>
        </p:txBody>
      </p:sp>
    </p:spTree>
    <p:extLst>
      <p:ext uri="{BB962C8B-B14F-4D97-AF65-F5344CB8AC3E}">
        <p14:creationId xmlns="" xmlns:p14="http://schemas.microsoft.com/office/powerpoint/2010/main" val="19446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64088" y="2636912"/>
            <a:ext cx="3375992" cy="166456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1" indent="0">
              <a:lnSpc>
                <a:spcPct val="90000"/>
              </a:lnSpc>
              <a:spcBef>
                <a:spcPts val="1200"/>
              </a:spcBef>
              <a:buClr>
                <a:srgbClr val="404040"/>
              </a:buClr>
              <a:buFont typeface="Verdana"/>
              <a:buNone/>
            </a:pP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001688"/>
            <a:ext cx="3816424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ru-RU" sz="1200" b="1" dirty="0"/>
          </a:p>
        </p:txBody>
      </p:sp>
      <p:pic>
        <p:nvPicPr>
          <p:cNvPr id="11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214414" y="142852"/>
            <a:ext cx="7429552" cy="1214446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по Конкурсу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ожно посмотреть на сайте администрации города Краснокамска: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http://krasnokamsk.ru/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главной странице вкладка «Деятельность» → «Социальная сфера» → 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«Конкурсы»    </a:t>
            </a:r>
          </a:p>
        </p:txBody>
      </p:sp>
      <p:pic>
        <p:nvPicPr>
          <p:cNvPr id="9" name="Рисунок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1428736"/>
            <a:ext cx="7715304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29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64088" y="2636912"/>
            <a:ext cx="3375992" cy="166456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1" indent="0">
              <a:lnSpc>
                <a:spcPct val="90000"/>
              </a:lnSpc>
              <a:spcBef>
                <a:spcPts val="1200"/>
              </a:spcBef>
              <a:buClr>
                <a:srgbClr val="404040"/>
              </a:buClr>
              <a:buFont typeface="Verdana"/>
              <a:buNone/>
            </a:pP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001688"/>
            <a:ext cx="3816424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ru-RU" sz="1200" b="1" dirty="0"/>
          </a:p>
        </p:txBody>
      </p:sp>
      <p:pic>
        <p:nvPicPr>
          <p:cNvPr id="11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pp.userapi.com/c852228/v852228283/a032c/K-RY_CqRFC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0"/>
            <a:ext cx="7786742" cy="5786478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285852" y="4929198"/>
            <a:ext cx="2500330" cy="1785950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marL="0" marR="0" lvl="0" indent="0" algn="l" defTabSz="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Адрес </a:t>
            </a:r>
            <a:b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электронной почты: </a:t>
            </a:r>
            <a:b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ovprt@yandex.ru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143372" y="5072074"/>
            <a:ext cx="2357454" cy="1428760"/>
          </a:xfrm>
        </p:spPr>
        <p:txBody>
          <a:bodyPr rtlCol="0">
            <a:noAutofit/>
          </a:bodyPr>
          <a:lstStyle/>
          <a:p>
            <a:pPr defTabSz="0" fontAlgn="auto">
              <a:lnSpc>
                <a:spcPts val="2500"/>
              </a:lnSpc>
              <a:spcAft>
                <a:spcPts val="0"/>
              </a:spcAft>
              <a:defRPr/>
            </a:pPr>
            <a: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Телефон:</a:t>
            </a:r>
            <a:b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– 76 - 02</a:t>
            </a:r>
            <a: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– 54 – 73</a:t>
            </a:r>
            <a:br>
              <a:rPr lang="ru-RU" sz="32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4 -29 - 40</a:t>
            </a:r>
            <a:endParaRPr lang="ru-RU" sz="32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000760" y="4929198"/>
            <a:ext cx="2928958" cy="1428760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marL="0" marR="0" lvl="0" indent="0" algn="l" defTabSz="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43636" y="5072074"/>
            <a:ext cx="2857520" cy="1428760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defTabSz="0">
              <a:lnSpc>
                <a:spcPts val="2500"/>
              </a:lnSpc>
              <a:spcBef>
                <a:spcPct val="0"/>
              </a:spcBef>
              <a:defRPr/>
            </a:pPr>
            <a:endParaRPr kumimoji="0" lang="ru-RU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defTabSz="0">
              <a:lnSpc>
                <a:spcPts val="2500"/>
              </a:lnSpc>
              <a:spcBef>
                <a:spcPct val="0"/>
              </a:spcBef>
              <a:defRPr/>
            </a:pPr>
            <a:endParaRPr lang="ru-RU" sz="3200" baseline="30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defTabSz="0">
              <a:lnSpc>
                <a:spcPts val="2400"/>
              </a:lnSpc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Страничка </a:t>
            </a:r>
            <a:r>
              <a:rPr lang="ru-RU" sz="320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в Контакте:</a:t>
            </a:r>
          </a:p>
          <a:p>
            <a:pPr defTabSz="0">
              <a:lnSpc>
                <a:spcPts val="24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https://vk.com/tosakgp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l" defTabSz="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29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31646</TotalTime>
  <Words>669</Words>
  <Application>Microsoft Office PowerPoint</Application>
  <PresentationFormat>Экран (4:3)</PresentationFormat>
  <Paragraphs>101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Городской конкурс  социально значимых проектов  «Город – это мы»</vt:lpstr>
      <vt:lpstr>Идеология мероприятия “Предоставление субсидий на софинансирование проектов”    </vt:lpstr>
      <vt:lpstr>Слайд 3</vt:lpstr>
      <vt:lpstr>Слайд 4</vt:lpstr>
      <vt:lpstr>Слайд 5</vt:lpstr>
      <vt:lpstr>Слайд 6</vt:lpstr>
      <vt:lpstr>Слайд 7</vt:lpstr>
      <vt:lpstr>Телефон: 4 – 76 - 02 4 – 54 – 73 4 -29 - 40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мероприятиях Министерства территориального развития Пермского края,  направленных на развитие и поддержку территориального общественного самоуправления  на 2015-2017гг.</dc:title>
  <dc:creator>Худякова Элина Александровна</dc:creator>
  <cp:lastModifiedBy>Eko-18-3</cp:lastModifiedBy>
  <cp:revision>949</cp:revision>
  <cp:lastPrinted>2016-11-15T13:24:46Z</cp:lastPrinted>
  <dcterms:created xsi:type="dcterms:W3CDTF">2015-01-27T04:32:58Z</dcterms:created>
  <dcterms:modified xsi:type="dcterms:W3CDTF">2019-04-05T04:48:12Z</dcterms:modified>
</cp:coreProperties>
</file>