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  <p:sldMasterId id="2147483700" r:id="rId4"/>
  </p:sldMasterIdLst>
  <p:sldIdLst>
    <p:sldId id="256" r:id="rId5"/>
    <p:sldId id="292" r:id="rId6"/>
    <p:sldId id="293" r:id="rId7"/>
    <p:sldId id="294" r:id="rId8"/>
    <p:sldId id="295" r:id="rId9"/>
    <p:sldId id="296" r:id="rId10"/>
    <p:sldId id="301" r:id="rId11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51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36000">
              <a:solidFill>
                <a:srgbClr val="004586"/>
              </a:solidFill>
              <a:round/>
            </a:ln>
          </c:spPr>
          <c:marker>
            <c:symbol val="square"/>
            <c:size val="9"/>
            <c:spPr>
              <a:solidFill>
                <a:srgbClr val="004586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2018г.</c:v>
                </c:pt>
                <c:pt idx="1">
                  <c:v>2019г</c:v>
                </c:pt>
                <c:pt idx="2">
                  <c:v>.2020г</c:v>
                </c:pt>
                <c:pt idx="3">
                  <c:v>2021г.</c:v>
                </c:pt>
                <c:pt idx="4">
                  <c:v>2022г.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179.6</c:v>
                </c:pt>
                <c:pt idx="1">
                  <c:v>192.7</c:v>
                </c:pt>
                <c:pt idx="2">
                  <c:v>173.8</c:v>
                </c:pt>
                <c:pt idx="3">
                  <c:v>178.7</c:v>
                </c:pt>
                <c:pt idx="4">
                  <c:v>169.5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11-44B1-9F38-8AEA4E7C70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Заболеваем.</c:v>
                </c:pt>
              </c:strCache>
            </c:strRef>
          </c:tx>
          <c:spPr>
            <a:ln w="28800">
              <a:solidFill>
                <a:srgbClr val="FF420E"/>
              </a:solidFill>
              <a:round/>
            </a:ln>
          </c:spPr>
          <c:marker>
            <c:symbol val="diamond"/>
            <c:size val="8"/>
            <c:spPr>
              <a:solidFill>
                <a:srgbClr val="FF420E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2018г.</c:v>
                </c:pt>
                <c:pt idx="1">
                  <c:v>2019г</c:v>
                </c:pt>
                <c:pt idx="2">
                  <c:v>.2020г</c:v>
                </c:pt>
                <c:pt idx="3">
                  <c:v>2021г.</c:v>
                </c:pt>
                <c:pt idx="4">
                  <c:v>2022г.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356.4</c:v>
                </c:pt>
                <c:pt idx="1">
                  <c:v>325.10000000000002</c:v>
                </c:pt>
                <c:pt idx="2">
                  <c:v>318</c:v>
                </c:pt>
                <c:pt idx="3">
                  <c:v>327.3</c:v>
                </c:pt>
                <c:pt idx="4">
                  <c:v>267.89999999999992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11-44B1-9F38-8AEA4E7C7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marker val="1"/>
        <c:smooth val="0"/>
        <c:axId val="46333952"/>
        <c:axId val="46334720"/>
      </c:lineChart>
      <c:catAx>
        <c:axId val="4633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9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46334720"/>
        <c:crosses val="autoZero"/>
        <c:auto val="1"/>
        <c:lblAlgn val="ctr"/>
        <c:lblOffset val="100"/>
        <c:noMultiLvlLbl val="1"/>
      </c:catAx>
      <c:valAx>
        <c:axId val="46334720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46333952"/>
        <c:crossesAt val="1"/>
        <c:crossBetween val="midCat"/>
      </c:valAx>
      <c:spPr>
        <a:noFill/>
        <a:ln>
          <a:solidFill>
            <a:srgbClr val="B3B3B3"/>
          </a:solidFill>
        </a:ln>
      </c:spPr>
    </c:plotArea>
    <c:legend>
      <c:legendPos val="b"/>
      <c:overlay val="0"/>
      <c:spPr>
        <a:noFill/>
        <a:ln>
          <a:noFill/>
        </a:ln>
      </c:spPr>
      <c:txPr>
        <a:bodyPr/>
        <a:lstStyle/>
        <a:p>
          <a:pPr>
            <a:defRPr sz="900" b="1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1"/>
      <c:rotY val="25"/>
      <c:rAngAx val="1"/>
    </c:view3D>
    <c:floor>
      <c:thickness val="0"/>
      <c:spPr>
        <a:solidFill>
          <a:srgbClr val="CCCCCC"/>
        </a:solidFill>
        <a:ln w="9360">
          <a:noFill/>
        </a:ln>
      </c:spPr>
    </c:floor>
    <c:sideWall>
      <c:thickness val="0"/>
      <c:spPr>
        <a:noFill/>
        <a:ln w="9360">
          <a:solidFill>
            <a:srgbClr val="B3B3B3"/>
          </a:solidFill>
          <a:round/>
        </a:ln>
      </c:spPr>
    </c:sideWall>
    <c:backWall>
      <c:thickness val="0"/>
      <c:spPr>
        <a:noFill/>
        <a:ln w="9360">
          <a:solidFill>
            <a:srgbClr val="B3B3B3"/>
          </a:solidFill>
          <a:round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 1</c:v>
                </c:pt>
              </c:strCache>
            </c:strRef>
          </c:tx>
          <c:spPr>
            <a:gradFill>
              <a:gsLst>
                <a:gs pos="0">
                  <a:srgbClr val="FFFFFF"/>
                </a:gs>
                <a:gs pos="100000">
                  <a:srgbClr val="127622"/>
                </a:gs>
              </a:gsLst>
              <a:path path="circle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ЗНО мол. жел.</c:v>
                </c:pt>
                <c:pt idx="1">
                  <c:v>ЗНО легких</c:v>
                </c:pt>
                <c:pt idx="2">
                  <c:v>ЗНО ободочной к-ки</c:v>
                </c:pt>
                <c:pt idx="3">
                  <c:v>ЗНО кожи</c:v>
                </c:pt>
                <c:pt idx="4">
                  <c:v>ЗНО желудка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10.200000000000001</c:v>
                </c:pt>
                <c:pt idx="2">
                  <c:v>10.200000000000001</c:v>
                </c:pt>
                <c:pt idx="3">
                  <c:v>7.6</c:v>
                </c:pt>
                <c:pt idx="4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0-4B13-8B8B-5739A795B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46373120"/>
        <c:axId val="46387200"/>
        <c:axId val="0"/>
      </c:bar3DChart>
      <c:catAx>
        <c:axId val="463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1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46387200"/>
        <c:crosses val="autoZero"/>
        <c:auto val="1"/>
        <c:lblAlgn val="ctr"/>
        <c:lblOffset val="100"/>
        <c:noMultiLvlLbl val="1"/>
      </c:catAx>
      <c:valAx>
        <c:axId val="46387200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46373120"/>
        <c:crossesAt val="1"/>
        <c:crossBetween val="between"/>
      </c:valAx>
    </c:plotArea>
    <c:plotVisOnly val="1"/>
    <c:dispBlanksAs val="gap"/>
    <c:showDLblsOverMax val="1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  <c:pt idx="4">
                  <c:v>2022г.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18.3</c:v>
                </c:pt>
                <c:pt idx="1">
                  <c:v>16.8</c:v>
                </c:pt>
                <c:pt idx="2">
                  <c:v>22</c:v>
                </c:pt>
                <c:pt idx="3">
                  <c:v>15.4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6-4F76-94B6-818D99955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2261120"/>
        <c:axId val="82262656"/>
      </c:barChart>
      <c:catAx>
        <c:axId val="822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0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262656"/>
        <c:crosses val="autoZero"/>
        <c:auto val="1"/>
        <c:lblAlgn val="ctr"/>
        <c:lblOffset val="100"/>
        <c:noMultiLvlLbl val="1"/>
      </c:catAx>
      <c:valAx>
        <c:axId val="82262656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261120"/>
        <c:crossesAt val="1"/>
        <c:crossBetween val="between"/>
      </c:valAx>
      <c:spPr>
        <a:noFill/>
        <a:ln>
          <a:solidFill>
            <a:srgbClr val="B3B3B3"/>
          </a:solidFill>
        </a:ln>
      </c:spPr>
    </c:plotArea>
    <c:plotVisOnly val="1"/>
    <c:dispBlanksAs val="gap"/>
    <c:showDLblsOverMax val="1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  <c:pt idx="4">
                  <c:v>2022г.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16</c:v>
                </c:pt>
                <c:pt idx="2">
                  <c:v>21.7</c:v>
                </c:pt>
                <c:pt idx="3">
                  <c:v>17.8</c:v>
                </c:pt>
                <c:pt idx="4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E7-4737-899F-8F0D49FA3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2295040"/>
        <c:axId val="82305024"/>
      </c:barChart>
      <c:catAx>
        <c:axId val="8229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0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305024"/>
        <c:crosses val="autoZero"/>
        <c:auto val="1"/>
        <c:lblAlgn val="ctr"/>
        <c:lblOffset val="100"/>
        <c:noMultiLvlLbl val="1"/>
      </c:catAx>
      <c:valAx>
        <c:axId val="82305024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295040"/>
        <c:crossesAt val="1"/>
        <c:crossBetween val="between"/>
      </c:valAx>
      <c:spPr>
        <a:noFill/>
        <a:ln>
          <a:solidFill>
            <a:srgbClr val="B3B3B3"/>
          </a:solidFill>
        </a:ln>
      </c:spPr>
    </c:plotArea>
    <c:plotVisOnly val="1"/>
    <c:dispBlanksAs val="gap"/>
    <c:showDLblsOverMax val="1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  <c:pt idx="4">
                  <c:v>2022г.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49.2</c:v>
                </c:pt>
                <c:pt idx="1">
                  <c:v>55.6</c:v>
                </c:pt>
                <c:pt idx="2">
                  <c:v>55.8</c:v>
                </c:pt>
                <c:pt idx="3">
                  <c:v>55.5</c:v>
                </c:pt>
                <c:pt idx="4">
                  <c:v>58.1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6-4647-9CDD-1DE33DA58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2218368"/>
        <c:axId val="82224256"/>
      </c:barChart>
      <c:catAx>
        <c:axId val="8221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0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224256"/>
        <c:crosses val="autoZero"/>
        <c:auto val="1"/>
        <c:lblAlgn val="ctr"/>
        <c:lblOffset val="100"/>
        <c:noMultiLvlLbl val="1"/>
      </c:catAx>
      <c:valAx>
        <c:axId val="82224256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218368"/>
        <c:crossesAt val="1"/>
        <c:crossBetween val="between"/>
      </c:valAx>
      <c:spPr>
        <a:noFill/>
        <a:ln>
          <a:solidFill>
            <a:srgbClr val="B3B3B3"/>
          </a:solidFill>
        </a:ln>
      </c:spPr>
    </c:plotArea>
    <c:plotVisOnly val="1"/>
    <c:dispBlanksAs val="gap"/>
    <c:showDLblsOverMax val="1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79D1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Лист1!$A$1:$A$5</c:f>
              <c:strCache>
                <c:ptCount val="5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  <c:pt idx="3">
                  <c:v>2021г.</c:v>
                </c:pt>
                <c:pt idx="4">
                  <c:v>2022г.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56.9</c:v>
                </c:pt>
                <c:pt idx="1">
                  <c:v>55.1</c:v>
                </c:pt>
                <c:pt idx="2">
                  <c:v>54.2</c:v>
                </c:pt>
                <c:pt idx="3">
                  <c:v>53.8</c:v>
                </c:pt>
                <c:pt idx="4">
                  <c:v>55.4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Лист1!R1C2:R0C2</c15:sqref>
                        </c15:formulaRef>
                      </c:ext>
                    </c:extLst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179B-424A-B135-DDEA73397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2600704"/>
        <c:axId val="82602240"/>
      </c:barChart>
      <c:catAx>
        <c:axId val="8260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0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602240"/>
        <c:crosses val="autoZero"/>
        <c:auto val="1"/>
        <c:lblAlgn val="ctr"/>
        <c:lblOffset val="100"/>
        <c:noMultiLvlLbl val="1"/>
      </c:catAx>
      <c:valAx>
        <c:axId val="82602240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600704"/>
        <c:crossesAt val="1"/>
        <c:crossBetween val="between"/>
      </c:valAx>
      <c:spPr>
        <a:noFill/>
        <a:ln>
          <a:solidFill>
            <a:srgbClr val="B3B3B3"/>
          </a:solidFill>
        </a:ln>
      </c:spPr>
    </c:plotArea>
    <c:plotVisOnly val="1"/>
    <c:dispBlanksAs val="gap"/>
    <c:showDLblsOverMax val="1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 1</c:v>
                </c:pt>
              </c:strCache>
            </c:strRef>
          </c:tx>
          <c:spPr>
            <a:gradFill>
              <a:gsLst>
                <a:gs pos="0">
                  <a:srgbClr val="FF4000"/>
                </a:gs>
                <a:gs pos="100000">
                  <a:srgbClr val="813709"/>
                </a:gs>
              </a:gsLst>
              <a:path path="rect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ЗНО молоч. жел</c:v>
                </c:pt>
                <c:pt idx="1">
                  <c:v>ЗНО прямой к-ки</c:v>
                </c:pt>
                <c:pt idx="2">
                  <c:v>ЗНО желудка</c:v>
                </c:pt>
                <c:pt idx="3">
                  <c:v>ЗНО ободоч. киш.</c:v>
                </c:pt>
                <c:pt idx="4">
                  <c:v>ЗНО поджел. жел.</c:v>
                </c:pt>
                <c:pt idx="5">
                  <c:v>ЗНО полости рта</c:v>
                </c:pt>
                <c:pt idx="6">
                  <c:v>ЗНО глотки</c:v>
                </c:pt>
                <c:pt idx="7">
                  <c:v>ЗНО легкого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18.899999999999999</c:v>
                </c:pt>
                <c:pt idx="1">
                  <c:v>11.3</c:v>
                </c:pt>
                <c:pt idx="2">
                  <c:v>9.4</c:v>
                </c:pt>
                <c:pt idx="3">
                  <c:v>9.4</c:v>
                </c:pt>
                <c:pt idx="4">
                  <c:v>9.4</c:v>
                </c:pt>
                <c:pt idx="5">
                  <c:v>7.5</c:v>
                </c:pt>
                <c:pt idx="6">
                  <c:v>5.7</c:v>
                </c:pt>
                <c:pt idx="7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F-4021-9902-72AE12EA8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2639104"/>
        <c:axId val="83169280"/>
      </c:barChart>
      <c:catAx>
        <c:axId val="82639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11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3169280"/>
        <c:crosses val="autoZero"/>
        <c:auto val="1"/>
        <c:lblAlgn val="ctr"/>
        <c:lblOffset val="100"/>
        <c:noMultiLvlLbl val="1"/>
      </c:catAx>
      <c:valAx>
        <c:axId val="83169280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900" b="1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ru-RU"/>
          </a:p>
        </c:txPr>
        <c:crossAx val="82639104"/>
        <c:crossesAt val="1"/>
        <c:crossBetween val="between"/>
      </c:valAx>
      <c:spPr>
        <a:noFill/>
        <a:ln>
          <a:solidFill>
            <a:srgbClr val="B3B3B3"/>
          </a:solidFill>
        </a:ln>
      </c:spPr>
    </c:plotArea>
    <c:plotVisOnly val="1"/>
    <c:dispBlanksAs val="gap"/>
    <c:showDLblsOverMax val="1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6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174960"/>
            <a:ext cx="907200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14" cstate="print"/>
          <a:stretch/>
        </p:blipFill>
        <p:spPr>
          <a:xfrm>
            <a:off x="0" y="0"/>
            <a:ext cx="10062720" cy="564696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14" cstate="print"/>
          <a:stretch/>
        </p:blipFill>
        <p:spPr>
          <a:xfrm>
            <a:off x="360" y="360"/>
            <a:ext cx="10062720" cy="56469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/>
          <p:cNvPicPr/>
          <p:nvPr/>
        </p:nvPicPr>
        <p:blipFill>
          <a:blip r:embed="rId14" cstate="print"/>
          <a:stretch/>
        </p:blipFill>
        <p:spPr>
          <a:xfrm>
            <a:off x="0" y="0"/>
            <a:ext cx="10068120" cy="565236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Рисунок 117"/>
          <p:cNvPicPr/>
          <p:nvPr/>
        </p:nvPicPr>
        <p:blipFill>
          <a:blip r:embed="rId14" cstate="print"/>
          <a:stretch/>
        </p:blipFill>
        <p:spPr>
          <a:xfrm>
            <a:off x="0" y="0"/>
            <a:ext cx="10068120" cy="5652360"/>
          </a:xfrm>
          <a:prstGeom prst="rect">
            <a:avLst/>
          </a:prstGeom>
          <a:ln>
            <a:noFill/>
          </a:ln>
        </p:spPr>
      </p:pic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Рисунок 156"/>
          <p:cNvPicPr/>
          <p:nvPr/>
        </p:nvPicPr>
        <p:blipFill>
          <a:blip r:embed="rId14" cstate="print"/>
          <a:stretch/>
        </p:blipFill>
        <p:spPr>
          <a:xfrm>
            <a:off x="0" y="0"/>
            <a:ext cx="10062720" cy="5646960"/>
          </a:xfrm>
          <a:prstGeom prst="rect">
            <a:avLst/>
          </a:prstGeom>
          <a:ln>
            <a:noFill/>
          </a:ln>
        </p:spPr>
      </p:pic>
      <p:pic>
        <p:nvPicPr>
          <p:cNvPr id="158" name="Рисунок 157"/>
          <p:cNvPicPr/>
          <p:nvPr/>
        </p:nvPicPr>
        <p:blipFill>
          <a:blip r:embed="rId14" cstate="print"/>
          <a:stretch/>
        </p:blipFill>
        <p:spPr>
          <a:xfrm>
            <a:off x="360" y="360"/>
            <a:ext cx="10062720" cy="5646960"/>
          </a:xfrm>
          <a:prstGeom prst="rect">
            <a:avLst/>
          </a:prstGeom>
          <a:ln>
            <a:noFill/>
          </a:ln>
        </p:spPr>
      </p:pic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1569240" y="885240"/>
            <a:ext cx="8076960" cy="258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 fontScale="925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онкологической заболеваемости на территории Краснокамского городского округа </a:t>
            </a:r>
            <a:endParaRPr lang="ru-RU" sz="4000" b="1" strike="noStrike" spc="-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в  2022 году.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4334760" y="4423680"/>
            <a:ext cx="5313600" cy="60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1014EE"/>
                </a:solidFill>
                <a:latin typeface="Times New Roman"/>
                <a:ea typeface="DejaVu Sans"/>
              </a:rPr>
              <a:t>Самойлов Константин Павлович - </a:t>
            </a:r>
            <a:r>
              <a:rPr lang="ru-RU" sz="1800" b="1" i="1" strike="noStrike" spc="-1">
                <a:solidFill>
                  <a:srgbClr val="1014EE"/>
                </a:solidFill>
                <a:latin typeface="Times New Roman"/>
                <a:ea typeface="DejaVu Sans"/>
              </a:rPr>
              <a:t> </a:t>
            </a:r>
            <a:r>
              <a:rPr lang="ru-RU" sz="2400" b="1" i="1" strike="noStrike" spc="-1">
                <a:solidFill>
                  <a:srgbClr val="1014EE"/>
                </a:solidFill>
                <a:latin typeface="Times New Roman"/>
                <a:ea typeface="DejaVu Sans"/>
              </a:rPr>
              <a:t>главный врач ГБУЗ ПК «КГБ»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1014EE"/>
                </a:solidFill>
                <a:latin typeface="Times New Roman"/>
                <a:ea typeface="DejaVu Sans"/>
              </a:rPr>
              <a:t> 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1737360" y="304920"/>
            <a:ext cx="7931160" cy="108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i="1" strike="noStrike" spc="-1">
                <a:solidFill>
                  <a:srgbClr val="004586"/>
                </a:solidFill>
                <a:latin typeface="Arial"/>
                <a:ea typeface="DejaVu Sans"/>
              </a:rPr>
              <a:t>Динамика онкологической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i="1" strike="noStrike" spc="-1">
                <a:solidFill>
                  <a:srgbClr val="004586"/>
                </a:solidFill>
                <a:latin typeface="Arial"/>
                <a:ea typeface="DejaVu Sans"/>
              </a:rPr>
              <a:t>заболеваемости и смертности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1" i="1" strike="noStrike" spc="-1">
                <a:solidFill>
                  <a:srgbClr val="004586"/>
                </a:solidFill>
                <a:latin typeface="Arial"/>
                <a:ea typeface="DejaVu Sans"/>
              </a:rPr>
              <a:t>(на 100 тыс.)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361" name="Диаграмма 360"/>
          <p:cNvGraphicFramePr/>
          <p:nvPr>
            <p:extLst>
              <p:ext uri="{D42A27DB-BD31-4B8C-83A1-F6EECF244321}">
                <p14:modId xmlns:p14="http://schemas.microsoft.com/office/powerpoint/2010/main" val="1670079682"/>
              </p:ext>
            </p:extLst>
          </p:nvPr>
        </p:nvGraphicFramePr>
        <p:xfrm>
          <a:off x="1787400" y="1661400"/>
          <a:ext cx="6123960" cy="366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2" name="CustomShape 2"/>
          <p:cNvSpPr/>
          <p:nvPr/>
        </p:nvSpPr>
        <p:spPr>
          <a:xfrm>
            <a:off x="7844721" y="3397348"/>
            <a:ext cx="2172600" cy="1148871"/>
          </a:xfrm>
          <a:prstGeom prst="wedgeRoundRectCallout">
            <a:avLst>
              <a:gd name="adj1" fmla="val -68504"/>
              <a:gd name="adj2" fmla="val -172197"/>
              <a:gd name="adj3" fmla="val 16667"/>
            </a:avLst>
          </a:prstGeom>
          <a:solidFill>
            <a:srgbClr val="729FCF">
              <a:alpha val="18000"/>
            </a:srgbClr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Снижение </a:t>
            </a: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заболеваемости</a:t>
            </a: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и смертности от  ЗНО </a:t>
            </a: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на 18% и 5% </a:t>
            </a: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соответственно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1620000" y="216000"/>
            <a:ext cx="8082360" cy="91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4" name="CustomShape 2"/>
          <p:cNvSpPr/>
          <p:nvPr/>
        </p:nvSpPr>
        <p:spPr>
          <a:xfrm>
            <a:off x="1620000" y="1368000"/>
            <a:ext cx="8082360" cy="327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5" name="CustomShape 3"/>
          <p:cNvSpPr/>
          <p:nvPr/>
        </p:nvSpPr>
        <p:spPr>
          <a:xfrm>
            <a:off x="1816200" y="122040"/>
            <a:ext cx="7063200" cy="101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i="1" strike="noStrike" spc="-1">
                <a:solidFill>
                  <a:srgbClr val="004586"/>
                </a:solidFill>
                <a:latin typeface="Arial"/>
                <a:ea typeface="DejaVu Sans"/>
              </a:rPr>
              <a:t>Структура  онкологической  заболеваемости </a:t>
            </a:r>
            <a:r>
              <a:rPr lang="ru-RU" sz="2200" b="1" i="1" strike="noStrike" spc="-1">
                <a:solidFill>
                  <a:srgbClr val="004586"/>
                </a:solidFill>
                <a:latin typeface="Arial"/>
                <a:ea typeface="DejaVu Sans"/>
              </a:rPr>
              <a:t>(%)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366" name="Диаграмма 365"/>
          <p:cNvGraphicFramePr/>
          <p:nvPr>
            <p:extLst>
              <p:ext uri="{D42A27DB-BD31-4B8C-83A1-F6EECF244321}">
                <p14:modId xmlns:p14="http://schemas.microsoft.com/office/powerpoint/2010/main" val="2967596408"/>
              </p:ext>
            </p:extLst>
          </p:nvPr>
        </p:nvGraphicFramePr>
        <p:xfrm>
          <a:off x="1631880" y="1314360"/>
          <a:ext cx="7775280" cy="389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620000" y="118080"/>
            <a:ext cx="8082360" cy="78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i="1" strike="noStrike" spc="-1">
                <a:solidFill>
                  <a:srgbClr val="004586"/>
                </a:solidFill>
                <a:latin typeface="Times New Roman"/>
                <a:ea typeface="DejaVu Sans"/>
              </a:rPr>
              <a:t>Состояние  онкологической помощи</a:t>
            </a:r>
            <a:endParaRPr lang="ru-RU" sz="3200" b="0" strike="noStrike" spc="-1">
              <a:latin typeface="Arial"/>
            </a:endParaRPr>
          </a:p>
        </p:txBody>
      </p:sp>
      <p:graphicFrame>
        <p:nvGraphicFramePr>
          <p:cNvPr id="368" name="Диаграмма 367"/>
          <p:cNvGraphicFramePr/>
          <p:nvPr>
            <p:extLst>
              <p:ext uri="{D42A27DB-BD31-4B8C-83A1-F6EECF244321}">
                <p14:modId xmlns:p14="http://schemas.microsoft.com/office/powerpoint/2010/main" val="2507133054"/>
              </p:ext>
            </p:extLst>
          </p:nvPr>
        </p:nvGraphicFramePr>
        <p:xfrm>
          <a:off x="1646640" y="1402920"/>
          <a:ext cx="3503520" cy="178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69" name="Диаграмма 368"/>
          <p:cNvGraphicFramePr/>
          <p:nvPr>
            <p:extLst>
              <p:ext uri="{D42A27DB-BD31-4B8C-83A1-F6EECF244321}">
                <p14:modId xmlns:p14="http://schemas.microsoft.com/office/powerpoint/2010/main" val="1506102632"/>
              </p:ext>
            </p:extLst>
          </p:nvPr>
        </p:nvGraphicFramePr>
        <p:xfrm>
          <a:off x="1654200" y="3691800"/>
          <a:ext cx="3540600" cy="186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0" name="Диаграмма 369"/>
          <p:cNvGraphicFramePr/>
          <p:nvPr>
            <p:extLst>
              <p:ext uri="{D42A27DB-BD31-4B8C-83A1-F6EECF244321}">
                <p14:modId xmlns:p14="http://schemas.microsoft.com/office/powerpoint/2010/main" val="1229330994"/>
              </p:ext>
            </p:extLst>
          </p:nvPr>
        </p:nvGraphicFramePr>
        <p:xfrm>
          <a:off x="6062040" y="1506240"/>
          <a:ext cx="3762360" cy="180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1" name="Диаграмма 370"/>
          <p:cNvGraphicFramePr/>
          <p:nvPr>
            <p:extLst>
              <p:ext uri="{D42A27DB-BD31-4B8C-83A1-F6EECF244321}">
                <p14:modId xmlns:p14="http://schemas.microsoft.com/office/powerpoint/2010/main" val="3690839764"/>
              </p:ext>
            </p:extLst>
          </p:nvPr>
        </p:nvGraphicFramePr>
        <p:xfrm>
          <a:off x="5936760" y="3704760"/>
          <a:ext cx="3968640" cy="184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2" name="CustomShape 2"/>
          <p:cNvSpPr/>
          <p:nvPr/>
        </p:nvSpPr>
        <p:spPr>
          <a:xfrm>
            <a:off x="1978920" y="1152000"/>
            <a:ext cx="3540600" cy="26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i="1" u="heavy" strike="noStrike" spc="-1">
                <a:solidFill>
                  <a:srgbClr val="004586"/>
                </a:solidFill>
                <a:uFillTx/>
                <a:latin typeface="Arial"/>
                <a:ea typeface="DejaVu Sans"/>
              </a:rPr>
              <a:t>      Запущенность   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73" name="CustomShape 3"/>
          <p:cNvSpPr/>
          <p:nvPr/>
        </p:nvSpPr>
        <p:spPr>
          <a:xfrm>
            <a:off x="1764720" y="3411360"/>
            <a:ext cx="3430080" cy="43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i="1" u="heavy" strike="noStrike" spc="-1">
                <a:solidFill>
                  <a:srgbClr val="004586"/>
                </a:solidFill>
                <a:uFillTx/>
                <a:latin typeface="Arial"/>
                <a:ea typeface="DejaVu Sans"/>
              </a:rPr>
              <a:t>    Одногодичная летальность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74" name="CustomShape 4"/>
          <p:cNvSpPr/>
          <p:nvPr/>
        </p:nvSpPr>
        <p:spPr>
          <a:xfrm>
            <a:off x="6556680" y="1196280"/>
            <a:ext cx="3097800" cy="26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i="1" u="heavy" strike="noStrike" spc="-1">
                <a:solidFill>
                  <a:srgbClr val="004586"/>
                </a:solidFill>
                <a:uFillTx/>
                <a:latin typeface="Arial"/>
                <a:ea typeface="DejaVu Sans"/>
              </a:rPr>
              <a:t>Ранняя выявляемость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75" name="CustomShape 5"/>
          <p:cNvSpPr/>
          <p:nvPr/>
        </p:nvSpPr>
        <p:spPr>
          <a:xfrm>
            <a:off x="6372360" y="3433320"/>
            <a:ext cx="3237840" cy="26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i="1" u="heavy" strike="noStrike" spc="-1">
                <a:solidFill>
                  <a:srgbClr val="004586"/>
                </a:solidFill>
                <a:uFillTx/>
                <a:latin typeface="Arial"/>
                <a:ea typeface="DejaVu Sans"/>
              </a:rPr>
              <a:t>5-летняя выживаемость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ustomShape 1"/>
          <p:cNvSpPr/>
          <p:nvPr/>
        </p:nvSpPr>
        <p:spPr>
          <a:xfrm>
            <a:off x="1620000" y="124311"/>
            <a:ext cx="8076960" cy="103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200" b="1" i="1" strike="noStrike" spc="-1">
                <a:solidFill>
                  <a:srgbClr val="004586"/>
                </a:solidFill>
                <a:latin typeface="Arial"/>
                <a:ea typeface="DejaVu Sans"/>
              </a:rPr>
              <a:t>Структура  запущенности ЗНО</a:t>
            </a:r>
            <a:r>
              <a:rPr lang="ru-RU" sz="2200" b="1" i="1" strike="noStrike" spc="-1">
                <a:solidFill>
                  <a:srgbClr val="004586"/>
                </a:solidFill>
                <a:latin typeface="Arial"/>
                <a:ea typeface="DejaVu Sans"/>
              </a:rPr>
              <a:t> (%)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378" name="Диаграмма 377"/>
          <p:cNvGraphicFramePr/>
          <p:nvPr>
            <p:extLst>
              <p:ext uri="{D42A27DB-BD31-4B8C-83A1-F6EECF244321}">
                <p14:modId xmlns:p14="http://schemas.microsoft.com/office/powerpoint/2010/main" val="3325304135"/>
              </p:ext>
            </p:extLst>
          </p:nvPr>
        </p:nvGraphicFramePr>
        <p:xfrm>
          <a:off x="1681920" y="1206720"/>
          <a:ext cx="5778720" cy="391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1620000" y="216000"/>
            <a:ext cx="8082360" cy="91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3200" b="1" i="1" strike="noStrike" spc="-1">
                <a:solidFill>
                  <a:srgbClr val="004586"/>
                </a:solidFill>
                <a:latin typeface="Times New Roman"/>
                <a:ea typeface="DejaVu Sans"/>
              </a:rPr>
              <a:t>Мероприятия по снижению смертности от ЗНО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380" name="CustomShape 2"/>
          <p:cNvSpPr/>
          <p:nvPr/>
        </p:nvSpPr>
        <p:spPr>
          <a:xfrm>
            <a:off x="1599840" y="1211040"/>
            <a:ext cx="8082360" cy="426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Главная задача — выявление </a:t>
            </a:r>
            <a:r>
              <a:rPr kumimoji="0" lang="ru-RU" sz="1200" b="0" i="0" u="none" strike="noStrike" kern="1200" cap="none" spc="-1" normalizeH="0" baseline="0" noProof="0" dirty="0" err="1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предопухолевых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состояний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и 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онкологических заболеваний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на ранних стадиях.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В ходе 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ДВН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выявлено вновь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5 случаев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 злокачественных новообразований.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 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В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кабинетах раннего  выявления  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онкологических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заболеваний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обследовано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5 858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жителей  округа. Выявлена патология  у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366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DejaVu Sans"/>
              </a:rPr>
              <a:t>чел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,  из них 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DejaVu Sans"/>
              </a:rPr>
              <a:t>154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 предопухолевых заболеваний,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2 случая  ЗНО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(1-шейки матки , 1-молочной железы.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Продолжил работу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центр амбулаторной онкологической помощи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.  В течение года  зарегистрировано 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DejaVu Sans"/>
              </a:rPr>
              <a:t>5341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(в 2021 г -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5 090)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амбулаторных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DejaVu Sans"/>
              </a:rPr>
              <a:t>посещений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пациентов,  в  дневном  стационаре ЦАОП проведено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DejaVu Sans"/>
              </a:rPr>
              <a:t>1342 курса химиотерапии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(в 2021 г.-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1165 курсов) 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DejaVu Sans"/>
              </a:rPr>
              <a:t>пациентам,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страдающим онкологическими заболеваниями.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Ежегодно,  и в 2022 году в том числе, на территории Краснокамского округа   работала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передвижная ФГ- 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установка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. Цель работы -  раннее выявление  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онкологической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патологии  бронхо-легочной системы.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В рамках краевой  целевой программы «Борьба  с  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онкологическими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заболеваниями в Пермском крае»  в ГБУЗ ПК «КГБ» организован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«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онкологический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патруль»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в составе  бригады  врачей-специалистов(онколог, хирург, акушер-гинеколог и  средних медработников), которые  выезжали на  предприятия округа,  проводили  обследования работающих на предмет выявления  </a:t>
            </a:r>
            <a:r>
              <a:rPr kumimoji="0" lang="ru-RU" sz="1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онкологической патологии 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и  состояний риска их развития.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Проводится 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обучение  медицинских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работников  выявлению признаков  НО.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32000" marR="0" lvl="0" indent="-3056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  <a:tabLst/>
              <a:defRPr/>
            </a:pP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Размещение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 на  сайте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 учреждения  в  разделе «Пациенту» 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CE181E"/>
                </a:solidFill>
                <a:effectLst/>
                <a:uLnTx/>
                <a:uFillTx/>
                <a:latin typeface="Arial"/>
                <a:ea typeface="DejaVu Sans"/>
              </a:rPr>
              <a:t> материалов  о профилактике  ЗНО</a:t>
            </a:r>
            <a:r>
              <a:rPr kumimoji="0" lang="ru-RU" sz="1200" b="0" i="0" u="none" strike="noStrike" kern="1200" cap="none" spc="-1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Arial"/>
                <a:ea typeface="DejaVu Sans"/>
              </a:rPr>
              <a:t>,  о  ранних признаках заболеваний, факторах риска, о методах ранней  диагностики болезни.</a:t>
            </a:r>
            <a:endParaRPr kumimoji="0" lang="ru-RU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Рисунок 399"/>
          <p:cNvPicPr/>
          <p:nvPr/>
        </p:nvPicPr>
        <p:blipFill>
          <a:blip r:embed="rId2" cstate="print"/>
          <a:stretch/>
        </p:blipFill>
        <p:spPr>
          <a:xfrm>
            <a:off x="0" y="45720"/>
            <a:ext cx="10020960" cy="578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</TotalTime>
  <Words>299</Words>
  <Application>Microsoft Office PowerPoint</Application>
  <PresentationFormat>Произвольный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subject/>
  <dc:creator>Наталья Грымова</dc:creator>
  <dc:description/>
  <cp:lastModifiedBy>User22</cp:lastModifiedBy>
  <cp:revision>241</cp:revision>
  <cp:lastPrinted>2022-02-11T09:50:35Z</cp:lastPrinted>
  <dcterms:created xsi:type="dcterms:W3CDTF">2022-02-10T11:58:08Z</dcterms:created>
  <dcterms:modified xsi:type="dcterms:W3CDTF">2023-02-09T06:14:39Z</dcterms:modified>
  <dc:language>ru-RU</dc:language>
</cp:coreProperties>
</file>