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1 вопрос</a:t>
            </a:r>
          </a:p>
          <a:p>
            <a:pPr>
              <a:defRPr/>
            </a:pPr>
            <a:r>
              <a:rPr lang="ru-RU" dirty="0" smtClean="0"/>
              <a:t>Знаете </a:t>
            </a:r>
            <a:r>
              <a:rPr lang="ru-RU" dirty="0"/>
              <a:t>ли вы о влиянии наркотиков на будущее потомство?</a:t>
            </a:r>
          </a:p>
        </c:rich>
      </c:tx>
      <c:layout>
        <c:manualLayout>
          <c:xMode val="edge"/>
          <c:yMode val="edge"/>
          <c:x val="0.14012293915592333"/>
          <c:y val="4.91718414266027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78543307086614"/>
          <c:y val="0.27398148148148149"/>
          <c:w val="0.35540244969378826"/>
          <c:h val="0.592337416156313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EC-412F-98C3-912F3AE79A2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EC-412F-98C3-912F3AE79A2C}"/>
              </c:ext>
            </c:extLst>
          </c:dPt>
          <c:cat>
            <c:strRef>
              <c:f>Лист1!$A$1:$A$2</c:f>
              <c:strCache>
                <c:ptCount val="2"/>
                <c:pt idx="0">
                  <c:v>Знаю ( 20 чел)</c:v>
                </c:pt>
                <c:pt idx="1">
                  <c:v>Не знаю ( 1 чел)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20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EC-412F-98C3-912F3AE79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091432763178524"/>
          <c:y val="0.45140640401657506"/>
          <c:w val="0.30416601049868769"/>
          <c:h val="0.22627369495479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 вопрос</a:t>
            </a:r>
          </a:p>
          <a:p>
            <a:pPr>
              <a:defRPr/>
            </a:pPr>
            <a:r>
              <a:rPr lang="ru-RU" dirty="0" smtClean="0"/>
              <a:t>Употребляли </a:t>
            </a:r>
            <a:r>
              <a:rPr lang="ru-RU" dirty="0"/>
              <a:t>( пробовали) ли вы наркотики?</a:t>
            </a:r>
          </a:p>
        </c:rich>
      </c:tx>
      <c:layout>
        <c:manualLayout>
          <c:xMode val="edge"/>
          <c:yMode val="edge"/>
          <c:x val="0.18389566929133858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896544181977249"/>
          <c:y val="0.27398148148148149"/>
          <c:w val="0.35540244969378826"/>
          <c:h val="0.59233741615631375"/>
        </c:manualLayout>
      </c:layout>
      <c:pieChart>
        <c:varyColors val="1"/>
        <c:ser>
          <c:idx val="0"/>
          <c:order val="0"/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6D-47F5-8926-262A45F63FD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6D-47F5-8926-262A45F63FDA}"/>
              </c:ext>
            </c:extLst>
          </c:dPt>
          <c:cat>
            <c:strRef>
              <c:f>Лист1!$A$1:$A$2</c:f>
              <c:strCache>
                <c:ptCount val="2"/>
                <c:pt idx="0">
                  <c:v>Да, пробовал/а ( 0 чел)</c:v>
                </c:pt>
                <c:pt idx="1">
                  <c:v>Нет, не пробовал/а (21 чел)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6D-47F5-8926-262A45F63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375874890638663"/>
          <c:y val="0.42650408282298047"/>
          <c:w val="0.45803805774278211"/>
          <c:h val="0.244792213473315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3 вопрос</a:t>
            </a:r>
          </a:p>
          <a:p>
            <a:pPr>
              <a:defRPr/>
            </a:pPr>
            <a:r>
              <a:rPr lang="ru-RU" dirty="0" smtClean="0"/>
              <a:t>Есть</a:t>
            </a:r>
            <a:r>
              <a:rPr lang="ru-RU" baseline="0" dirty="0" smtClean="0"/>
              <a:t> </a:t>
            </a:r>
            <a:r>
              <a:rPr lang="ru-RU" baseline="0" dirty="0"/>
              <a:t>ли у вас знакомые, которые употребляют или употребляли наркотические вещества?</a:t>
            </a:r>
            <a:endParaRPr lang="ru-RU" dirty="0"/>
          </a:p>
        </c:rich>
      </c:tx>
      <c:layout>
        <c:manualLayout>
          <c:xMode val="edge"/>
          <c:yMode val="edge"/>
          <c:x val="0.22029855643044616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250721784776905"/>
          <c:y val="0.31263888888888891"/>
          <c:w val="0.39609689413823274"/>
          <c:h val="0.660161490230387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7F-4A37-BB75-032AE1E622C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7F-4A37-BB75-032AE1E622CE}"/>
              </c:ext>
            </c:extLst>
          </c:dPt>
          <c:cat>
            <c:strRef>
              <c:f>Лист1!$A$1:$A$2</c:f>
              <c:strCache>
                <c:ptCount val="2"/>
                <c:pt idx="0">
                  <c:v>Да, есть  (11 чел)</c:v>
                </c:pt>
                <c:pt idx="1">
                  <c:v>Нет, таких нет (10 чел)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11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77F-4A37-BB75-032AE1E62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518919510061242"/>
          <c:y val="0.51446704578594338"/>
          <c:w val="0.3923993875765529"/>
          <c:h val="0.25405147273257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4 вопрос</a:t>
            </a:r>
          </a:p>
          <a:p>
            <a:pPr>
              <a:defRPr/>
            </a:pPr>
            <a:r>
              <a:rPr lang="ru-RU" dirty="0" smtClean="0"/>
              <a:t>Есть</a:t>
            </a:r>
            <a:r>
              <a:rPr lang="ru-RU" baseline="0" dirty="0" smtClean="0"/>
              <a:t> </a:t>
            </a:r>
            <a:r>
              <a:rPr lang="ru-RU" baseline="0" dirty="0"/>
              <a:t>ли у вас знакомые, которые употребляя наркотические вещества стали родителями?</a:t>
            </a:r>
            <a:endParaRPr lang="ru-RU" dirty="0"/>
          </a:p>
        </c:rich>
      </c:tx>
      <c:layout>
        <c:manualLayout>
          <c:xMode val="edge"/>
          <c:yMode val="edge"/>
          <c:x val="0.14256266129392567"/>
          <c:y val="3.9413181519597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433098157081626"/>
          <c:y val="0.32174455404375246"/>
          <c:w val="0.39609689413823274"/>
          <c:h val="0.660161490230387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BA-428E-9E3D-B47ED25F8D4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BA-428E-9E3D-B47ED25F8D4B}"/>
              </c:ext>
            </c:extLst>
          </c:dPt>
          <c:cat>
            <c:strRef>
              <c:f>Лист1!$A$1:$A$2</c:f>
              <c:strCache>
                <c:ptCount val="2"/>
                <c:pt idx="0">
                  <c:v>Да, есть ( 0 чел)</c:v>
                </c:pt>
                <c:pt idx="1">
                  <c:v>Нет, таких нет (21 чел)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0</c:v>
                </c:pt>
                <c:pt idx="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BA-428E-9E3D-B47ED25F8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380783850871421"/>
          <c:y val="0.49257317101342141"/>
          <c:w val="0.3980867925459538"/>
          <c:h val="0.25868110236220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Предлагали ли Вам в соцсетях работу по распространению наркотических веществ?</a:t>
            </a:r>
          </a:p>
        </c:rich>
      </c:tx>
      <c:layout>
        <c:manualLayout>
          <c:xMode val="edge"/>
          <c:yMode val="edge"/>
          <c:x val="0.10959799071945893"/>
          <c:y val="2.6272573467528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840055754726854"/>
          <c:y val="0.30965296412897281"/>
          <c:w val="0.39609689413823274"/>
          <c:h val="0.660161490230387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2B-4FF2-932B-ED5AD77282C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2B-4FF2-932B-ED5AD77282C9}"/>
              </c:ext>
            </c:extLst>
          </c:dPt>
          <c:cat>
            <c:strRef>
              <c:f>Лист1!$A$1:$A$2</c:f>
              <c:strCache>
                <c:ptCount val="2"/>
                <c:pt idx="0">
                  <c:v>Да, предлагали ( 8 чел)</c:v>
                </c:pt>
                <c:pt idx="1">
                  <c:v>Нет, не предлагали ( 13 чел)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8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2B-4FF2-932B-ED5AD7728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734561153898064"/>
          <c:y val="0.3122272812599366"/>
          <c:w val="0.44670241254923854"/>
          <c:h val="0.29283024228346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82" y="1052736"/>
            <a:ext cx="8892480" cy="180020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Тема исследовательской               работы: </a:t>
            </a:r>
            <a:br>
              <a:rPr lang="ru-RU" sz="3600" dirty="0" smtClean="0"/>
            </a:br>
            <a:r>
              <a:rPr lang="ru-RU" sz="3600" dirty="0" smtClean="0"/>
              <a:t>«Опасность, которая рядом»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805264"/>
            <a:ext cx="4953000" cy="75319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Автор работы: Русских Алина, ученица 9 «К» класса МБОУ СОШ №8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71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Акция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«Хорошая книга в семью»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ДОМ\Desktop\КОНФЕРЕНЦИЯ\XDikhEU20L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t="24964" r="-615" b="16097"/>
          <a:stretch/>
        </p:blipFill>
        <p:spPr bwMode="auto">
          <a:xfrm>
            <a:off x="1187624" y="1762973"/>
            <a:ext cx="6480720" cy="462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852936"/>
            <a:ext cx="8229600" cy="106984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04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5" y="836712"/>
            <a:ext cx="8835023" cy="7819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Цель работы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–изучить </a:t>
            </a:r>
            <a:r>
              <a:rPr lang="ru-RU" sz="1800" b="1" dirty="0"/>
              <a:t>материал</a:t>
            </a:r>
            <a:r>
              <a:rPr lang="ru-RU" sz="1800" dirty="0"/>
              <a:t> о  влияния наркотических средств на организм человека, в особенности на будущих </a:t>
            </a:r>
            <a:r>
              <a:rPr lang="ru-RU" sz="1800" b="1" dirty="0"/>
              <a:t>матерей</a:t>
            </a:r>
            <a:r>
              <a:rPr lang="ru-RU" sz="1800" dirty="0"/>
              <a:t> и рожденных наркоманами </a:t>
            </a:r>
            <a:r>
              <a:rPr lang="ru-RU" sz="1800" b="1" dirty="0"/>
              <a:t>детей</a:t>
            </a:r>
            <a:r>
              <a:rPr lang="ru-RU" sz="1800" dirty="0"/>
              <a:t> г. Краснокамска и </a:t>
            </a:r>
            <a:r>
              <a:rPr lang="ru-RU" sz="1800" b="1" dirty="0"/>
              <a:t>оказать</a:t>
            </a:r>
            <a:r>
              <a:rPr lang="ru-RU" sz="1800" dirty="0"/>
              <a:t> посильную </a:t>
            </a:r>
            <a:r>
              <a:rPr lang="ru-RU" sz="1800" b="1" dirty="0"/>
              <a:t>помощь</a:t>
            </a:r>
            <a:r>
              <a:rPr lang="ru-RU" sz="1800" dirty="0"/>
              <a:t> таким семьям.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 descr="D:\работа призентация\75459888619495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1645"/>
            <a:ext cx="3312368" cy="264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та призентация\влияние-наркотиков-на-организм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81645"/>
            <a:ext cx="3384376" cy="253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та призентация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51" y="4581128"/>
            <a:ext cx="4154026" cy="204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120680"/>
          </a:xfrm>
        </p:spPr>
        <p:txBody>
          <a:bodyPr>
            <a:noAutofit/>
          </a:bodyPr>
          <a:lstStyle/>
          <a:p>
            <a:pPr lvl="0"/>
            <a:r>
              <a:rPr lang="ru-RU" sz="2400" u="sng" dirty="0"/>
              <a:t>При написании  работы поставлены </a:t>
            </a:r>
            <a:r>
              <a:rPr lang="ru-RU" sz="2400" b="1" u="sng" dirty="0">
                <a:solidFill>
                  <a:srgbClr val="FF0000"/>
                </a:solidFill>
              </a:rPr>
              <a:t>задачи</a:t>
            </a:r>
            <a:r>
              <a:rPr lang="ru-RU" sz="2400" b="1" u="sng" dirty="0" smtClean="0">
                <a:solidFill>
                  <a:srgbClr val="FF0000"/>
                </a:solidFill>
              </a:rPr>
              <a:t>:</a:t>
            </a:r>
            <a:r>
              <a:rPr lang="ru-RU" sz="1800" b="1" u="sng" dirty="0" smtClean="0">
                <a:solidFill>
                  <a:srgbClr val="FF0000"/>
                </a:solidFill>
              </a:rPr>
              <a:t/>
            </a:r>
            <a:br>
              <a:rPr lang="ru-RU" sz="1800" b="1" u="sng" dirty="0" smtClean="0">
                <a:solidFill>
                  <a:srgbClr val="FF0000"/>
                </a:solidFill>
              </a:rPr>
            </a:br>
            <a:r>
              <a:rPr lang="ru-RU" sz="1800" u="sng" dirty="0"/>
              <a:t/>
            </a:r>
            <a:br>
              <a:rPr lang="ru-RU" sz="1800" u="sng" dirty="0"/>
            </a:br>
            <a:r>
              <a:rPr lang="ru-RU" sz="2400" b="1" dirty="0" smtClean="0"/>
              <a:t>1) </a:t>
            </a:r>
            <a:r>
              <a:rPr lang="ru-RU" sz="2400" dirty="0" smtClean="0"/>
              <a:t>Провести </a:t>
            </a:r>
            <a:r>
              <a:rPr lang="ru-RU" sz="2400" dirty="0"/>
              <a:t>беседы со специалистами и врачами, которые работают в данной сфере деятельности на территории </a:t>
            </a:r>
            <a:r>
              <a:rPr lang="ru-RU" sz="2400" dirty="0" err="1"/>
              <a:t>Краснокамского</a:t>
            </a:r>
            <a:r>
              <a:rPr lang="ru-RU" sz="2400" dirty="0"/>
              <a:t> городского округа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2) </a:t>
            </a:r>
            <a:r>
              <a:rPr lang="ru-RU" sz="2400" dirty="0" smtClean="0"/>
              <a:t>Изучить </a:t>
            </a:r>
            <a:r>
              <a:rPr lang="ru-RU" sz="2400" dirty="0"/>
              <a:t>статистику заболеваний наркотическими расстройствами, </a:t>
            </a:r>
            <a:r>
              <a:rPr lang="ru-RU" sz="2400" dirty="0" smtClean="0"/>
              <a:t>зарегистрированными в </a:t>
            </a:r>
            <a:r>
              <a:rPr lang="ru-RU" sz="2400" dirty="0" err="1" smtClean="0"/>
              <a:t>г.Краснокамск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3)</a:t>
            </a:r>
            <a:r>
              <a:rPr lang="ru-RU" sz="2400" dirty="0" smtClean="0"/>
              <a:t>Помочь </a:t>
            </a:r>
            <a:r>
              <a:rPr lang="ru-RU" sz="2400" dirty="0"/>
              <a:t>детям, которые попали в трудную жизненную ситуацию через организацию и проведение благотворительной акции.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5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92" y="476672"/>
            <a:ext cx="3501244" cy="504056"/>
          </a:xfrm>
        </p:spPr>
        <p:txBody>
          <a:bodyPr>
            <a:noAutofit/>
          </a:bodyPr>
          <a:lstStyle/>
          <a:p>
            <a:r>
              <a:rPr lang="ru-RU" sz="4400" dirty="0" smtClean="0"/>
              <a:t>Проблема:</a:t>
            </a:r>
            <a:endParaRPr lang="ru-RU" sz="4400" dirty="0"/>
          </a:p>
        </p:txBody>
      </p:sp>
      <p:pic>
        <p:nvPicPr>
          <p:cNvPr id="5122" name="Picture 2" descr="D:\работа призентация\cbbcf4fa489d61b42aa4a35932850e0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2" y="1137260"/>
            <a:ext cx="4320480" cy="2614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работа призентация\218733_750_auto_jpg_5_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14421"/>
            <a:ext cx="4032448" cy="268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ОМ\Desktop\КОНФЕРЕНЦИЯ\shutterstock154594889-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85" y="3744278"/>
            <a:ext cx="4217774" cy="281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31214"/>
              </p:ext>
            </p:extLst>
          </p:nvPr>
        </p:nvGraphicFramePr>
        <p:xfrm>
          <a:off x="539552" y="1700808"/>
          <a:ext cx="7920881" cy="4870494"/>
        </p:xfrm>
        <a:graphic>
          <a:graphicData uri="http://schemas.openxmlformats.org/drawingml/2006/table">
            <a:tbl>
              <a:tblPr/>
              <a:tblGrid>
                <a:gridCol w="2421179"/>
                <a:gridCol w="921260"/>
                <a:gridCol w="762493"/>
                <a:gridCol w="762493"/>
                <a:gridCol w="762493"/>
                <a:gridCol w="761797"/>
                <a:gridCol w="764583"/>
                <a:gridCol w="764583"/>
              </a:tblGrid>
              <a:tr h="24781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Зарегистрировано заболеваний в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том числе в возрасте: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0-14 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15-17 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18-19 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20-39 лет</a:t>
                      </a:r>
                      <a:endParaRPr lang="ru-RU" sz="18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40-59 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 лет и старше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25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том числе: алкогольные психозы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6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синдром зависимости от алкоголя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(алкоголизм)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7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синдром зависимости от наркотических веществ (наркомания)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2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187</a:t>
                      </a:r>
                      <a:endParaRPr lang="ru-RU" sz="2400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45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синдром зависимости от ненаркотических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психоактивных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веществ (токсикомания)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48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Пагубное (с вредными последствиями) употребление:  алкоголя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32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наркотиков</a:t>
                      </a:r>
                      <a:endParaRPr lang="ru-RU" sz="1400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74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ненаркотических  ПАВ</a:t>
                      </a:r>
                      <a:endParaRPr lang="ru-RU" sz="1400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-165898" y="980728"/>
            <a:ext cx="93098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распространению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наркологических заболеваний по возрастам: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475986"/>
              </p:ext>
            </p:extLst>
          </p:nvPr>
        </p:nvGraphicFramePr>
        <p:xfrm>
          <a:off x="683568" y="1916832"/>
          <a:ext cx="7848872" cy="4349933"/>
        </p:xfrm>
        <a:graphic>
          <a:graphicData uri="http://schemas.openxmlformats.org/drawingml/2006/table">
            <a:tbl>
              <a:tblPr firstRow="1" firstCol="1" bandRow="1"/>
              <a:tblGrid>
                <a:gridCol w="3464831"/>
                <a:gridCol w="600632"/>
                <a:gridCol w="497545"/>
                <a:gridCol w="415722"/>
                <a:gridCol w="416550"/>
                <a:gridCol w="475230"/>
                <a:gridCol w="475230"/>
                <a:gridCol w="600632"/>
                <a:gridCol w="902500"/>
              </a:tblGrid>
              <a:tr h="5897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Впервые выявлено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Впервые выявлено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0-14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0-14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0-14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0-14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наркол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заболевания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алк. психоз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алкоголизм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наркомании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токсикомании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гр. риска по алкоголизму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гр. риска по наркомании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гр. риска по токсикомании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980728"/>
            <a:ext cx="810202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Среди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несовершеннолетних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2018 и 2019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годах: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548680"/>
            <a:ext cx="8784976" cy="1080119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Патологии (мутации)-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«заячья губа» и «волчья пасть»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57" y="1700808"/>
            <a:ext cx="7772400" cy="15097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6" name="Picture 2" descr="C:\Users\ДОМ\Desktop\КОНФЕРЕНЦИЯ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757" y="2336480"/>
            <a:ext cx="3395522" cy="29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esktop\КОНФЕРЕНЦИЯ\dudak-damak-yarigi-1000x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r="15639"/>
          <a:stretch/>
        </p:blipFill>
        <p:spPr bwMode="auto">
          <a:xfrm>
            <a:off x="663824" y="2112792"/>
            <a:ext cx="412865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772400" cy="714003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Результаты тестирования: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424936" cy="5733256"/>
          </a:xfrm>
        </p:spPr>
        <p:txBody>
          <a:bodyPr>
            <a:normAutofit/>
          </a:bodyPr>
          <a:lstStyle/>
          <a:p>
            <a:endParaRPr lang="ru-RU" sz="5500" dirty="0" smtClean="0"/>
          </a:p>
          <a:p>
            <a:r>
              <a:rPr lang="ru-RU" sz="5500" dirty="0"/>
              <a:t> </a:t>
            </a:r>
            <a:r>
              <a:rPr lang="ru-RU" sz="5500" dirty="0" smtClean="0"/>
              <a:t>    </a:t>
            </a:r>
          </a:p>
          <a:p>
            <a:r>
              <a:rPr lang="ru-RU" sz="5500" dirty="0" smtClean="0"/>
              <a:t> </a:t>
            </a:r>
            <a:endParaRPr lang="ru-RU" sz="55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20659891-313B-4792-874D-2F2A2298B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139266"/>
              </p:ext>
            </p:extLst>
          </p:nvPr>
        </p:nvGraphicFramePr>
        <p:xfrm>
          <a:off x="-362524" y="706477"/>
          <a:ext cx="525658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20659891-313B-4792-874D-2F2A2298B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925442"/>
              </p:ext>
            </p:extLst>
          </p:nvPr>
        </p:nvGraphicFramePr>
        <p:xfrm>
          <a:off x="4430801" y="573894"/>
          <a:ext cx="4626260" cy="321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395F9973-94A2-4F58-BC49-658A3C2F4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706814"/>
              </p:ext>
            </p:extLst>
          </p:nvPr>
        </p:nvGraphicFramePr>
        <p:xfrm>
          <a:off x="-297414" y="3645024"/>
          <a:ext cx="4572000" cy="308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395F9973-94A2-4F58-BC49-658A3C2F4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939900"/>
              </p:ext>
            </p:extLst>
          </p:nvPr>
        </p:nvGraphicFramePr>
        <p:xfrm>
          <a:off x="4006735" y="3284984"/>
          <a:ext cx="4700270" cy="335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763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6300192" cy="10698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Результаты тестирования:</a:t>
            </a:r>
            <a:endParaRPr lang="ru-RU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395F9973-94A2-4F58-BC49-658A3C2F4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872774"/>
              </p:ext>
            </p:extLst>
          </p:nvPr>
        </p:nvGraphicFramePr>
        <p:xfrm>
          <a:off x="1331640" y="1628800"/>
          <a:ext cx="66967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11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Зеленый и желтый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Зеленый и желтый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Зеленый и желтый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Зеленый и желтый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Зеленый и желтый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5949</TotalTime>
  <Words>348</Words>
  <Application>Microsoft Office PowerPoint</Application>
  <PresentationFormat>Экран (4:3)</PresentationFormat>
  <Paragraphs>188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Тема исследовательской               работы:  «Опасность, которая рядом»</vt:lpstr>
      <vt:lpstr>Цель работы –изучить материал о  влияния наркотических средств на организм человека, в особенности на будущих матерей и рожденных наркоманами детей г. Краснокамска и оказать посильную помощь таким семьям. </vt:lpstr>
      <vt:lpstr>При написании  работы поставлены задачи:  1) Провести беседы со специалистами и врачами, которые работают в данной сфере деятельности на территории Краснокамского городского округа.  2) Изучить статистику заболеваний наркотическими расстройствами, зарегистрированными в г.Краснокамск.  3)Помочь детям, которые попали в трудную жизненную ситуацию через организацию и проведение благотворительной акции. </vt:lpstr>
      <vt:lpstr>Проблема:</vt:lpstr>
      <vt:lpstr>По распространению наркологических заболеваний по возрастам:  </vt:lpstr>
      <vt:lpstr>Среди несовершеннолетних в 2018 и 2019 годах: </vt:lpstr>
      <vt:lpstr>Патологии (мутации)- «заячья губа» и «волчья пасть»</vt:lpstr>
      <vt:lpstr>Результаты тестирования:</vt:lpstr>
      <vt:lpstr>Результаты тестирования:</vt:lpstr>
      <vt:lpstr>Акция «Хорошая книга в семью»    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Тема работы:  «Кто ответит за ошибки?»</dc:title>
  <dc:creator>ДОМ</dc:creator>
  <cp:lastModifiedBy>ДОМ</cp:lastModifiedBy>
  <cp:revision>27</cp:revision>
  <dcterms:created xsi:type="dcterms:W3CDTF">2020-03-16T06:58:38Z</dcterms:created>
  <dcterms:modified xsi:type="dcterms:W3CDTF">2021-02-13T08:49:11Z</dcterms:modified>
</cp:coreProperties>
</file>