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318" r:id="rId2"/>
    <p:sldId id="319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8" r:id="rId18"/>
    <p:sldId id="279" r:id="rId19"/>
    <p:sldId id="280" r:id="rId20"/>
    <p:sldId id="281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300" r:id="rId39"/>
    <p:sldId id="301" r:id="rId40"/>
    <p:sldId id="302" r:id="rId41"/>
    <p:sldId id="303" r:id="rId42"/>
    <p:sldId id="304" r:id="rId43"/>
    <p:sldId id="305" r:id="rId44"/>
    <p:sldId id="306" r:id="rId45"/>
    <p:sldId id="307" r:id="rId46"/>
    <p:sldId id="308" r:id="rId47"/>
    <p:sldId id="312" r:id="rId48"/>
    <p:sldId id="309" r:id="rId49"/>
    <p:sldId id="310" r:id="rId50"/>
    <p:sldId id="311" r:id="rId51"/>
    <p:sldId id="313" r:id="rId52"/>
    <p:sldId id="314" r:id="rId53"/>
    <p:sldId id="315" r:id="rId54"/>
    <p:sldId id="316" r:id="rId55"/>
    <p:sldId id="317" r:id="rId5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122" d="100"/>
          <a:sy n="122" d="100"/>
        </p:scale>
        <p:origin x="-96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3/16/2021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feed?section=search&amp;q=#%D1%82%D0%B2%D0%BE%D0%B9%D0%B2%D1%8B%D0%B1%D0%BE%D1%8059" TargetMode="Externa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8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feed?section=search&amp;q=#%D0%A1%D0%A2%D0%9E%D0%9F%D0%92%D0%98%D0%A7%D0%A1%D0%9F%D0%98%D0%94" TargetMode="External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2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7.jp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hyperlink" Target="https://vk.com/im?sel=141669560&amp;st=#%D0%A1%D0%A2%D0%9E%D0%9F%D0%92%D0%98%D0%A7%D0%A1%D0%9F%D0%98%D0%94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jp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hyperlink" Target="https://vk.com/feed?section=search&amp;q=#%D0%92%D0%BE%D0%B4%D0%B0%D0%A0%D0%BE%D1%81%D1%81%D0%B8%D0%B8" TargetMode="Externa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hyperlink" Target="https://vk.com/feed?section=search&amp;q=#%D0%92%D0%BE%D0%B4%D0%B0%D0%A0%D0%BE%D1%81%D1%81%D0%B8%D0%B8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4560" y="1255222"/>
            <a:ext cx="694944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Информация о работе </a:t>
            </a:r>
            <a:endParaRPr lang="ru-RU" sz="3600" b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3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АНО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« Город милосердия», осуществляющая свою деятельность по </a:t>
            </a:r>
            <a:r>
              <a:rPr lang="ru-RU" sz="3600" b="1">
                <a:latin typeface="Times New Roman" panose="02020603050405020304" pitchFamily="18" charset="0"/>
                <a:ea typeface="Times New Roman" panose="02020603050405020304" pitchFamily="18" charset="0"/>
              </a:rPr>
              <a:t>профилактике </a:t>
            </a:r>
            <a:r>
              <a:rPr lang="ru-RU" sz="3600" b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наркомании 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территории </a:t>
            </a:r>
            <a:r>
              <a:rPr lang="ru-RU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Краснокамского</a:t>
            </a:r>
            <a:r>
              <a:rPr lang="ru-RU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городского округа в 2020 году.</a:t>
            </a:r>
            <a:endParaRPr lang="ru-RU" sz="3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08532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206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/>
              <a:t>ИЮЛЬ…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89014662"/>
      </p:ext>
    </p:extLst>
  </p:cSld>
  <p:clrMapOvr>
    <a:masterClrMapping/>
  </p:clrMapOvr>
  <p:transition spd="slow" advTm="7000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 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206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АВГУСТ…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694405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СЕНТЯБРЬ…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9141598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206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ОКТЯБРЬ…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1791738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206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НОЯБРЬ…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2128794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/>
              <a:t>ДЕКАБРЬ…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41502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0"/>
    </mc:Choice>
    <mc:Fallback xmlns="">
      <p:transition spd="slow" advTm="7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«РАВНЫЙ КОНСУЛЬТАНТ»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Кабинет начал свою работу с сентября 2020 год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Обратилось 8 человек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АНО «Город Милосердия» г.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К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раснокамск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490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75000"/>
                  </a:schemeClr>
                </a:solidFill>
              </a:rPr>
              <a:t>«Равный консультант» 2020</a:t>
            </a:r>
            <a:endParaRPr lang="ru-RU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568" y="2560638"/>
            <a:ext cx="2394064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855" y="2560638"/>
            <a:ext cx="2275790" cy="3309937"/>
          </a:xfrm>
        </p:spPr>
      </p:pic>
    </p:spTree>
    <p:extLst>
      <p:ext uri="{BB962C8B-B14F-4D97-AF65-F5344CB8AC3E}">
        <p14:creationId xmlns:p14="http://schemas.microsoft.com/office/powerpoint/2010/main" val="245132682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«Равный консультант» 2020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1318398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«ПОЗИТИВ»</a:t>
            </a:r>
            <a:endParaRPr lang="ru-RU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Группа помощи людям, живущим с ВИЧ/СПИДом</a:t>
            </a:r>
          </a:p>
          <a:p>
            <a:r>
              <a:rPr lang="ru-RU" b="1" dirty="0" smtClean="0">
                <a:solidFill>
                  <a:srgbClr val="FF0000"/>
                </a:solidFill>
              </a:rPr>
              <a:t>За период сентябрь-декабрь обратилось 32 человека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4517262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голодного»</a:t>
            </a:r>
            <a:endParaRPr lang="ru-RU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Автономная Некоммерческая Организация 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«Город Милосердия»</a:t>
            </a:r>
          </a:p>
          <a:p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г. Краснокамск</a:t>
            </a:r>
            <a:endParaRPr lang="ru-RU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8022988"/>
      </p:ext>
    </p:extLst>
  </p:cSld>
  <p:clrMapOvr>
    <a:masterClrMapping/>
  </p:clrMapOvr>
  <p:transition spd="slow" advTm="10000">
    <p:push dir="u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«ПОЗИТИВ»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367992185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для зависимых от ПАВ</a:t>
            </a:r>
            <a:endParaRPr lang="ru-RU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</a:rPr>
              <a:t>За период сентябрь-декабрь обратилось 54 человека</a:t>
            </a:r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42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Группа для зависимых от ПАВ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367003667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в ГУФСИН</a:t>
            </a:r>
            <a:endParaRPr lang="ru-RU" b="1" dirty="0">
              <a:solidFill>
                <a:schemeClr val="accent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800" dirty="0" smtClean="0">
                <a:solidFill>
                  <a:schemeClr val="accent3"/>
                </a:solidFill>
              </a:rPr>
              <a:t>Консультации </a:t>
            </a:r>
            <a:r>
              <a:rPr lang="ru-RU" sz="1800" dirty="0">
                <a:solidFill>
                  <a:schemeClr val="accent3"/>
                </a:solidFill>
              </a:rPr>
              <a:t>для граждан, освободившихся из МЛС, осуждённых к наказаниям и иным мерам уголовно - правового характера без изоляции от общества</a:t>
            </a:r>
            <a:r>
              <a:rPr lang="ru-RU" sz="1800" dirty="0" smtClean="0">
                <a:solidFill>
                  <a:schemeClr val="accent3"/>
                </a:solidFill>
              </a:rPr>
              <a:t>. </a:t>
            </a:r>
          </a:p>
          <a:p>
            <a:r>
              <a:rPr lang="ru-RU" sz="1800" b="1" dirty="0">
                <a:solidFill>
                  <a:schemeClr val="accent3"/>
                </a:solidFill>
              </a:rPr>
              <a:t>За период сентябрь-декабрь </a:t>
            </a:r>
            <a:r>
              <a:rPr lang="ru-RU" sz="1800" b="1" dirty="0" smtClean="0">
                <a:solidFill>
                  <a:schemeClr val="accent3"/>
                </a:solidFill>
              </a:rPr>
              <a:t>обратилось 67 человек</a:t>
            </a:r>
            <a:endParaRPr lang="ru-RU" sz="1800" dirty="0" smtClean="0">
              <a:solidFill>
                <a:schemeClr val="accent3"/>
              </a:solidFill>
            </a:endParaRPr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31963045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в ГУФСИН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00076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в ГУФСИН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735398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Консультации в ГУФСИН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b="1" dirty="0">
                <a:solidFill>
                  <a:schemeClr val="accent3"/>
                </a:solidFill>
              </a:rPr>
              <a:t>Чапаева, 41А, каждый первый и третий вторник месяца.</a:t>
            </a:r>
          </a:p>
        </p:txBody>
      </p:sp>
    </p:spTree>
    <p:extLst>
      <p:ext uri="{BB962C8B-B14F-4D97-AF65-F5344CB8AC3E}">
        <p14:creationId xmlns:p14="http://schemas.microsoft.com/office/powerpoint/2010/main" val="396665409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1"/>
                </a:solidFill>
              </a:rPr>
              <a:t>«Волонтёры»</a:t>
            </a:r>
            <a:br>
              <a:rPr lang="ru-RU" b="1" dirty="0" smtClean="0">
                <a:solidFill>
                  <a:schemeClr val="accent1"/>
                </a:solidFill>
              </a:rPr>
            </a:br>
            <a:r>
              <a:rPr lang="ru-RU" b="1" dirty="0" smtClean="0">
                <a:solidFill>
                  <a:schemeClr val="accent1"/>
                </a:solidFill>
              </a:rPr>
              <a:t>Апрель-май 2020</a:t>
            </a:r>
            <a:endParaRPr lang="ru-RU" b="1" dirty="0">
              <a:solidFill>
                <a:schemeClr val="accent1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оказывали </a:t>
            </a:r>
            <a:r>
              <a:rPr lang="ru-RU" dirty="0">
                <a:solidFill>
                  <a:schemeClr val="accent1"/>
                </a:solidFill>
              </a:rPr>
              <a:t>активное содействие сотрудникам ОМВД в распространении информации о самоизоляции и о мерах предосторожностях во время распространения </a:t>
            </a:r>
            <a:r>
              <a:rPr lang="ru-RU" dirty="0" err="1" smtClean="0">
                <a:solidFill>
                  <a:schemeClr val="accent1"/>
                </a:solidFill>
              </a:rPr>
              <a:t>коронавирусной</a:t>
            </a:r>
            <a:r>
              <a:rPr lang="ru-RU" dirty="0" smtClean="0">
                <a:solidFill>
                  <a:schemeClr val="accent1"/>
                </a:solidFill>
              </a:rPr>
              <a:t> </a:t>
            </a:r>
            <a:r>
              <a:rPr lang="ru-RU" dirty="0">
                <a:solidFill>
                  <a:schemeClr val="accent1"/>
                </a:solidFill>
              </a:rPr>
              <a:t>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254364511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«Волонтёры»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768129163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1"/>
                </a:solidFill>
              </a:rPr>
              <a:t>«Волонтёры»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3036094"/>
            <a:ext cx="4718050" cy="235902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8655"/>
            <a:ext cx="4718050" cy="2653903"/>
          </a:xfrm>
        </p:spPr>
      </p:pic>
    </p:spTree>
    <p:extLst>
      <p:ext uri="{BB962C8B-B14F-4D97-AF65-F5344CB8AC3E}">
        <p14:creationId xmlns:p14="http://schemas.microsoft.com/office/powerpoint/2010/main" val="4130185137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800" b="1" u="sng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голодного» 2020 год</a:t>
            </a:r>
            <a:endParaRPr lang="ru-RU" sz="4800" b="1" u="sng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" r="7225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ln>
            <a:solidFill>
              <a:schemeClr val="tx2"/>
            </a:solidFill>
          </a:ln>
        </p:spPr>
        <p:txBody>
          <a:bodyPr/>
          <a:lstStyle/>
          <a:p>
            <a:pPr marL="342900" indent="-342900" algn="just">
              <a:buAutoNum type="arabicPeriod"/>
            </a:pPr>
            <a:r>
              <a:rPr lang="ru-RU" dirty="0" smtClean="0"/>
              <a:t>За 2020 год к нам обратилось более 400 человек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48 выездов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Потрачено 70 </a:t>
            </a:r>
            <a:r>
              <a:rPr lang="ru-RU" dirty="0" err="1" smtClean="0"/>
              <a:t>т.р</a:t>
            </a:r>
            <a:r>
              <a:rPr lang="ru-RU" dirty="0" smtClean="0"/>
              <a:t>.</a:t>
            </a:r>
          </a:p>
          <a:p>
            <a:pPr marL="342900" indent="-342900" algn="just">
              <a:buAutoNum type="arabicPeriod"/>
            </a:pPr>
            <a:r>
              <a:rPr lang="ru-RU" dirty="0" smtClean="0"/>
              <a:t>Направлено на дальнейшую адаптацию 30 человек</a:t>
            </a:r>
          </a:p>
          <a:p>
            <a:pPr marL="342900" indent="-342900" algn="just">
              <a:buAutoNum type="arabicPeriod"/>
            </a:pPr>
            <a:endParaRPr lang="ru-RU" dirty="0" smtClean="0"/>
          </a:p>
          <a:p>
            <a:pPr algn="just"/>
            <a:endParaRPr lang="ru-RU" dirty="0" smtClean="0"/>
          </a:p>
          <a:p>
            <a:pPr marL="342900" indent="-342900" algn="just">
              <a:buAutoNum type="arabicPeriod"/>
            </a:pPr>
            <a:endParaRPr lang="ru-RU" dirty="0" smtClean="0"/>
          </a:p>
          <a:p>
            <a:pPr marL="342900" indent="-342900" algn="just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1071407"/>
      </p:ext>
    </p:extLst>
  </p:cSld>
  <p:clrMapOvr>
    <a:masterClrMapping/>
  </p:clrMapOvr>
  <p:transition spd="slow" advTm="10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</a:t>
            </a:r>
            <a:r>
              <a:rPr lang="ru-RU" sz="24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Краснокамский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400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округ без </a:t>
            </a:r>
            <a:r>
              <a:rPr lang="ru-RU" sz="24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наркотиков»  </a:t>
            </a:r>
            <a:r>
              <a:rPr lang="ru-RU" sz="2800" dirty="0" smtClean="0">
                <a:solidFill>
                  <a:schemeClr val="accent5"/>
                </a:solidFill>
              </a:rPr>
              <a:t>участвовали 46 </a:t>
            </a:r>
            <a:r>
              <a:rPr lang="ru-RU" sz="2800" dirty="0">
                <a:solidFill>
                  <a:schemeClr val="accent5"/>
                </a:solidFill>
              </a:rPr>
              <a:t>человек</a:t>
            </a:r>
            <a:endParaRPr lang="ru-RU" sz="2800" b="1" dirty="0">
              <a:solidFill>
                <a:schemeClr val="accent5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/>
          </a:bodyPr>
          <a:lstStyle/>
          <a:p>
            <a:r>
              <a:rPr lang="ru-RU" b="1" dirty="0">
                <a:solidFill>
                  <a:schemeClr val="accent5"/>
                </a:solidFill>
              </a:rPr>
              <a:t>конкурс видео </a:t>
            </a:r>
            <a:r>
              <a:rPr lang="ru-RU" b="1" dirty="0" err="1">
                <a:solidFill>
                  <a:schemeClr val="accent5"/>
                </a:solidFill>
              </a:rPr>
              <a:t>челлендж</a:t>
            </a:r>
            <a:r>
              <a:rPr lang="ru-RU" b="1" dirty="0">
                <a:solidFill>
                  <a:schemeClr val="accent5"/>
                </a:solidFill>
              </a:rPr>
              <a:t> "МЫ ЗА ТРЕЗВЫЙ ОБРАЗ ЖИЗНИ!", проведенный в рамках окружного месячника антинаркотической направленности, популяризации здорового образа жизни и интернет-акции </a:t>
            </a:r>
            <a:r>
              <a:rPr lang="ru-RU" b="1" dirty="0">
                <a:solidFill>
                  <a:schemeClr val="accent5"/>
                </a:solidFill>
                <a:hlinkClick r:id="rId2"/>
              </a:rPr>
              <a:t>#твойвыбор59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6083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000">
        <p:fade/>
      </p:transition>
    </mc:Choice>
    <mc:Fallback xmlns="">
      <p:transition spd="med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5"/>
                </a:solidFill>
              </a:rPr>
              <a:t>«Твой выбор»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631" y="2560638"/>
            <a:ext cx="3309937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0" y="2560638"/>
            <a:ext cx="1861839" cy="3309937"/>
          </a:xfrm>
        </p:spPr>
      </p:pic>
    </p:spTree>
    <p:extLst>
      <p:ext uri="{BB962C8B-B14F-4D97-AF65-F5344CB8AC3E}">
        <p14:creationId xmlns:p14="http://schemas.microsoft.com/office/powerpoint/2010/main" val="818700724"/>
      </p:ext>
    </p:extLst>
  </p:cSld>
  <p:clrMapOvr>
    <a:masterClrMapping/>
  </p:clrMapOvr>
  <p:transition spd="slow" advTm="4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</a:t>
            </a:r>
            <a:r>
              <a:rPr lang="ru-RU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Краснокамский</a:t>
            </a: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 без наркотиков»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77" y="2560638"/>
            <a:ext cx="4465345" cy="3309937"/>
          </a:xfrm>
        </p:spPr>
      </p:pic>
    </p:spTree>
    <p:extLst>
      <p:ext uri="{BB962C8B-B14F-4D97-AF65-F5344CB8AC3E}">
        <p14:creationId xmlns:p14="http://schemas.microsoft.com/office/powerpoint/2010/main" val="1202936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</a:t>
            </a:r>
            <a:r>
              <a:rPr lang="ru-RU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Краснокамский</a:t>
            </a: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 без наркотиков»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955976"/>
            <a:ext cx="4718050" cy="2519260"/>
          </a:xfrm>
        </p:spPr>
      </p:pic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8077" y="2560638"/>
            <a:ext cx="4465345" cy="3309937"/>
          </a:xfrm>
        </p:spPr>
      </p:pic>
    </p:spTree>
    <p:extLst>
      <p:ext uri="{BB962C8B-B14F-4D97-AF65-F5344CB8AC3E}">
        <p14:creationId xmlns:p14="http://schemas.microsoft.com/office/powerpoint/2010/main" val="216604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Tm="5000">
        <p:cut/>
      </p:transition>
    </mc:Choice>
    <mc:Fallback xmlns="">
      <p:transition advTm="5000"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</a:t>
            </a:r>
            <a:r>
              <a:rPr lang="ru-RU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Краснокамский</a:t>
            </a: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 без наркотиков»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638" y="2560638"/>
            <a:ext cx="3545923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2011507068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Акция «</a:t>
            </a:r>
            <a:r>
              <a:rPr lang="ru-RU" b="1" dirty="0" err="1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Краснокамский</a:t>
            </a:r>
            <a:r>
              <a:rPr lang="ru-RU" b="1" dirty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округ без наркотиков»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1854233127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> </a:t>
            </a:r>
            <a:br>
              <a:rPr lang="ru-RU" dirty="0"/>
            </a:br>
            <a:r>
              <a:rPr lang="ru-RU" sz="4000" b="1" dirty="0">
                <a:solidFill>
                  <a:srgbClr val="FF0000"/>
                </a:solidFill>
              </a:rPr>
              <a:t>Акция </a:t>
            </a:r>
            <a:r>
              <a:rPr lang="ru-RU" sz="4000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провели встречу с пациентами медицинской реабилитации ГБУЗ ПК ПККНД </a:t>
            </a:r>
            <a:r>
              <a:rPr lang="ru-RU" b="1" dirty="0" err="1">
                <a:solidFill>
                  <a:srgbClr val="FF0000"/>
                </a:solidFill>
              </a:rPr>
              <a:t>Краснокамского</a:t>
            </a:r>
            <a:r>
              <a:rPr lang="ru-RU" b="1" dirty="0">
                <a:solidFill>
                  <a:srgbClr val="FF0000"/>
                </a:solidFill>
              </a:rPr>
              <a:t> филиала.</a:t>
            </a:r>
          </a:p>
        </p:txBody>
      </p:sp>
    </p:spTree>
    <p:extLst>
      <p:ext uri="{BB962C8B-B14F-4D97-AF65-F5344CB8AC3E}">
        <p14:creationId xmlns:p14="http://schemas.microsoft.com/office/powerpoint/2010/main" val="850010611"/>
      </p:ext>
    </p:extLst>
  </p:cSld>
  <p:clrMapOvr>
    <a:masterClrMapping/>
  </p:clrMapOvr>
  <p:transition spd="slow" advTm="5000">
    <p:push dir="u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4225163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4000" b="1" dirty="0">
                <a:solidFill>
                  <a:srgbClr val="FF0000"/>
                </a:solidFill>
              </a:rPr>
              <a:t>Акция </a:t>
            </a:r>
            <a:r>
              <a:rPr lang="ru-RU" sz="4000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ru-RU" sz="1400" dirty="0"/>
              <a:t>В рамках акции </a:t>
            </a:r>
            <a:r>
              <a:rPr lang="ru-RU" sz="1400" u="sng" dirty="0">
                <a:hlinkClick r:id="rId3"/>
              </a:rPr>
              <a:t>#СТОПВИЧСПИД</a:t>
            </a:r>
            <a:r>
              <a:rPr lang="ru-RU" sz="1400" u="sng" dirty="0"/>
              <a:t> </a:t>
            </a:r>
            <a:r>
              <a:rPr lang="ru-RU" dirty="0"/>
              <a:t>АНО "Город милосердия" и ФК НАДЕЖДА организовали товарищеский матч по футболу. Участники матча выпускники реабилитации, </a:t>
            </a:r>
            <a:r>
              <a:rPr lang="ru-RU" dirty="0" err="1"/>
              <a:t>краснокамская</a:t>
            </a:r>
            <a:r>
              <a:rPr lang="ru-RU" dirty="0"/>
              <a:t> молодежь и игроки ФК НАДЕЖДА</a:t>
            </a:r>
          </a:p>
        </p:txBody>
      </p:sp>
    </p:spTree>
    <p:extLst>
      <p:ext uri="{BB962C8B-B14F-4D97-AF65-F5344CB8AC3E}">
        <p14:creationId xmlns:p14="http://schemas.microsoft.com/office/powerpoint/2010/main" val="367669721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11237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голодного» 2020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ЯНВАРЬ…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4693522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3452396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7000">
        <p14:reveal/>
      </p:transition>
    </mc:Choice>
    <mc:Fallback xmlns="">
      <p:transition spd="slow" advTm="7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29300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rgbClr val="FF0000"/>
                </a:solidFill>
              </a:rPr>
              <a:t>совместно с отрядом волонтеров "Альтруисты. Общее дело</a:t>
            </a:r>
            <a:r>
              <a:rPr lang="ru-RU" b="1" dirty="0" smtClean="0">
                <a:solidFill>
                  <a:srgbClr val="FF0000"/>
                </a:solidFill>
              </a:rPr>
              <a:t>" информировали </a:t>
            </a:r>
            <a:r>
              <a:rPr lang="ru-RU" b="1" dirty="0">
                <a:solidFill>
                  <a:srgbClr val="FF0000"/>
                </a:solidFill>
              </a:rPr>
              <a:t>граждан, где можно анонимно и добровольно сдать тесты на ВИЧ-инфекцию и раздали буклеты с информацией: пути передачи ВИЧ-инфекции, профилактика ВИЧ- инфекции.</a:t>
            </a:r>
          </a:p>
        </p:txBody>
      </p:sp>
    </p:spTree>
    <p:extLst>
      <p:ext uri="{BB962C8B-B14F-4D97-AF65-F5344CB8AC3E}">
        <p14:creationId xmlns:p14="http://schemas.microsoft.com/office/powerpoint/2010/main" val="4155631366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1770744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Акция </a:t>
            </a:r>
            <a:r>
              <a:rPr lang="ru-RU" b="1" u="sng" dirty="0">
                <a:solidFill>
                  <a:srgbClr val="FF0000"/>
                </a:solidFill>
                <a:hlinkClick r:id="rId2"/>
              </a:rPr>
              <a:t>#СТОПВИЧСПИД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500414845"/>
      </p:ext>
    </p:extLst>
  </p:cSld>
  <p:clrMapOvr>
    <a:masterClrMapping/>
  </p:clrMapOvr>
  <p:transition spd="slow" advTm="5000"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 </a:t>
            </a:r>
            <a:r>
              <a:rPr lang="ru-RU" sz="4400" dirty="0" smtClean="0"/>
              <a:t>акция</a:t>
            </a:r>
            <a:r>
              <a:rPr lang="ru-RU" sz="4400" dirty="0"/>
              <a:t> </a:t>
            </a:r>
            <a:r>
              <a:rPr lang="ru-RU" sz="4400" dirty="0">
                <a:hlinkClick r:id="rId2"/>
              </a:rPr>
              <a:t>#</a:t>
            </a:r>
            <a:r>
              <a:rPr lang="ru-RU" sz="4400" dirty="0" err="1">
                <a:hlinkClick r:id="rId2"/>
              </a:rPr>
              <a:t>ВодаРоссии</a:t>
            </a:r>
            <a:r>
              <a:rPr lang="ru-RU" sz="4400" dirty="0"/>
              <a:t> по очистке прибрежной зоны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dirty="0"/>
              <a:t> в микрорайоне Рейд на берегу р. Кама прошел субботник.</a:t>
            </a:r>
          </a:p>
          <a:p>
            <a:r>
              <a:rPr lang="ru-RU" dirty="0" smtClean="0"/>
              <a:t>Была </a:t>
            </a:r>
            <a:r>
              <a:rPr lang="ru-RU" dirty="0"/>
              <a:t>очищена береговая полоса длиной более 800 метров, вывезено 2 контейнера мусора объемом более 40 кубических метров</a:t>
            </a: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0" y="-115416"/>
            <a:ext cx="24558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9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-apple-system"/>
              </a:rPr>
              <a:t> </a:t>
            </a: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152400" y="44678"/>
            <a:ext cx="213520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endParaRPr kumimoji="0" lang="ru-RU" alt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237193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акция </a:t>
            </a:r>
            <a:r>
              <a:rPr lang="ru-RU" dirty="0">
                <a:hlinkClick r:id="rId2"/>
              </a:rPr>
              <a:t>#</a:t>
            </a:r>
            <a:r>
              <a:rPr lang="ru-RU" dirty="0" err="1">
                <a:hlinkClick r:id="rId2"/>
              </a:rPr>
              <a:t>ВодаРоссии</a:t>
            </a:r>
            <a:r>
              <a:rPr lang="ru-RU" dirty="0"/>
              <a:t> по очистке прибрежной зоны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2757044"/>
            <a:ext cx="4718050" cy="2917124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4125" y="2560638"/>
            <a:ext cx="4413249" cy="3309937"/>
          </a:xfrm>
        </p:spPr>
      </p:pic>
    </p:spTree>
    <p:extLst>
      <p:ext uri="{BB962C8B-B14F-4D97-AF65-F5344CB8AC3E}">
        <p14:creationId xmlns:p14="http://schemas.microsoft.com/office/powerpoint/2010/main" val="3188020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субботник в </a:t>
            </a:r>
            <a:r>
              <a:rPr lang="ru-RU" b="1" dirty="0" err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мкр</a:t>
            </a:r>
            <a:r>
              <a:rPr lang="ru-RU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МЖК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3036094"/>
            <a:ext cx="4718050" cy="2359025"/>
          </a:xfrm>
        </p:spPr>
      </p:pic>
      <p:pic>
        <p:nvPicPr>
          <p:cNvPr id="7" name="Объект 6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575" y="3036094"/>
            <a:ext cx="4718050" cy="2359025"/>
          </a:xfrm>
        </p:spPr>
      </p:pic>
    </p:spTree>
    <p:extLst>
      <p:ext uri="{BB962C8B-B14F-4D97-AF65-F5344CB8AC3E}">
        <p14:creationId xmlns:p14="http://schemas.microsoft.com/office/powerpoint/2010/main" val="156756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3600" b="1" dirty="0">
                <a:solidFill>
                  <a:srgbClr val="FF0000"/>
                </a:solidFill>
              </a:rPr>
              <a:t>В честь 75 годовщины Победы в Великой отечественной войне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/>
              <a:t>на территории </a:t>
            </a:r>
            <a:r>
              <a:rPr lang="ru-RU" b="1" dirty="0" err="1"/>
              <a:t>Краснокамского</a:t>
            </a:r>
            <a:r>
              <a:rPr lang="ru-RU" b="1" dirty="0"/>
              <a:t> филиала ГБУЗ ПК </a:t>
            </a:r>
            <a:r>
              <a:rPr lang="ru-RU" b="1" dirty="0" smtClean="0"/>
              <a:t>ПККНД </a:t>
            </a:r>
            <a:r>
              <a:rPr lang="ru-RU" b="1" dirty="0"/>
              <a:t>были посажены саженцы кедра</a:t>
            </a:r>
            <a:r>
              <a:rPr lang="ru-RU" b="1" dirty="0" smtClean="0"/>
              <a:t>. </a:t>
            </a:r>
          </a:p>
          <a:p>
            <a:r>
              <a:rPr lang="ru-RU" b="1" dirty="0">
                <a:solidFill>
                  <a:srgbClr val="FF0000"/>
                </a:solidFill>
              </a:rPr>
              <a:t>Во имя Любви, Вечности и Жизни!!!</a:t>
            </a:r>
          </a:p>
        </p:txBody>
      </p:sp>
    </p:spTree>
    <p:extLst>
      <p:ext uri="{BB962C8B-B14F-4D97-AF65-F5344CB8AC3E}">
        <p14:creationId xmlns:p14="http://schemas.microsoft.com/office/powerpoint/2010/main" val="86511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900" b="1" dirty="0">
                <a:solidFill>
                  <a:srgbClr val="FF0000"/>
                </a:solidFill>
              </a:rPr>
              <a:t>Во имя Любви, Вечности и Жизни!!!</a:t>
            </a:r>
            <a:r>
              <a:rPr lang="ru-RU" b="1" dirty="0">
                <a:solidFill>
                  <a:srgbClr val="FF0000"/>
                </a:solidFill>
              </a:rPr>
              <a:t/>
            </a:r>
            <a:br>
              <a:rPr lang="ru-RU" b="1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241045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split orient="vert"/>
      </p:transition>
    </mc:Choice>
    <mc:Fallback xmlns="">
      <p:transition spd="slow" advTm="5000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голодного» 2020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206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ФЕВРАЛЬ…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327863"/>
      </p:ext>
    </p:extLst>
  </p:cSld>
  <p:clrMapOvr>
    <a:masterClrMapping/>
  </p:clrMapOvr>
  <p:transition spd="med" advTm="7000">
    <p:pull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FF0000"/>
                </a:solidFill>
              </a:rPr>
              <a:t>Во имя Любви, Вечности и Жизни!!!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56603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5000">
        <p14:reveal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6600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ЗОЖ</a:t>
            </a:r>
            <a:endParaRPr lang="ru-RU" sz="6600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АНО "Город милосердия" 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поддерживает ФК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"НАДЕЖДА</a:t>
            </a:r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", </a:t>
            </a:r>
            <a:r>
              <a:rPr lang="ru-RU" dirty="0">
                <a:solidFill>
                  <a:schemeClr val="accent6">
                    <a:lumMod val="50000"/>
                  </a:schemeClr>
                </a:solidFill>
              </a:rPr>
              <a:t>игроками которого стали волонтеры нашей организации.</a:t>
            </a:r>
          </a:p>
        </p:txBody>
      </p:sp>
    </p:spTree>
    <p:extLst>
      <p:ext uri="{BB962C8B-B14F-4D97-AF65-F5344CB8AC3E}">
        <p14:creationId xmlns:p14="http://schemas.microsoft.com/office/powerpoint/2010/main" val="232951620"/>
      </p:ext>
    </p:extLst>
  </p:cSld>
  <p:clrMapOvr>
    <a:masterClrMapping/>
  </p:clrMapOvr>
  <p:transition spd="slow" advTm="5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ЗОЖ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524" y="2560638"/>
            <a:ext cx="2482452" cy="3309937"/>
          </a:xfrm>
        </p:spPr>
      </p:pic>
    </p:spTree>
    <p:extLst>
      <p:ext uri="{BB962C8B-B14F-4D97-AF65-F5344CB8AC3E}">
        <p14:creationId xmlns:p14="http://schemas.microsoft.com/office/powerpoint/2010/main" val="1918910409"/>
      </p:ext>
    </p:extLst>
  </p:cSld>
  <p:clrMapOvr>
    <a:masterClrMapping/>
  </p:clrMapOvr>
  <p:transition spd="slow" advTm="5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sz="2400" b="1" dirty="0" err="1">
                <a:solidFill>
                  <a:schemeClr val="accent4"/>
                </a:solidFill>
              </a:rPr>
              <a:t>АНО"Город</a:t>
            </a:r>
            <a:r>
              <a:rPr lang="ru-RU" sz="2400" b="1" dirty="0">
                <a:solidFill>
                  <a:schemeClr val="accent4"/>
                </a:solidFill>
              </a:rPr>
              <a:t> милосердия" и ТУ </a:t>
            </a:r>
            <a:r>
              <a:rPr lang="ru-RU" sz="2400" b="1" dirty="0" err="1">
                <a:solidFill>
                  <a:schemeClr val="accent4"/>
                </a:solidFill>
              </a:rPr>
              <a:t>Минсоцразвития</a:t>
            </a:r>
            <a:r>
              <a:rPr lang="ru-RU" sz="2400" b="1" dirty="0">
                <a:solidFill>
                  <a:schemeClr val="accent4"/>
                </a:solidFill>
              </a:rPr>
              <a:t> Пермского края по </a:t>
            </a:r>
            <a:r>
              <a:rPr lang="ru-RU" sz="2400" b="1" dirty="0" err="1">
                <a:solidFill>
                  <a:schemeClr val="accent4"/>
                </a:solidFill>
              </a:rPr>
              <a:t>Краснокамскому</a:t>
            </a:r>
            <a:r>
              <a:rPr lang="ru-RU" sz="2400" b="1" dirty="0">
                <a:solidFill>
                  <a:schemeClr val="accent4"/>
                </a:solidFill>
              </a:rPr>
              <a:t> и </a:t>
            </a:r>
            <a:r>
              <a:rPr lang="ru-RU" sz="2400" b="1" dirty="0" err="1">
                <a:solidFill>
                  <a:schemeClr val="accent4"/>
                </a:solidFill>
              </a:rPr>
              <a:t>Нытвенскому</a:t>
            </a:r>
            <a:r>
              <a:rPr lang="ru-RU" sz="2400" b="1" dirty="0">
                <a:solidFill>
                  <a:schemeClr val="accent4"/>
                </a:solidFill>
              </a:rPr>
              <a:t> городским округам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b="1" dirty="0" smtClean="0"/>
              <a:t>«Новый год», «1 сентября», «8 марта», «День пожилого человека», «День матери»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32983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Tm="5000">
        <p14:flash/>
      </p:transition>
    </mc:Choice>
    <mc:Fallback xmlns="">
      <p:transition spd="slow" advTm="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4"/>
                </a:solidFill>
              </a:rPr>
              <a:t>Совместные акции…</a:t>
            </a:r>
            <a:endParaRPr lang="ru-RU" b="1" dirty="0">
              <a:solidFill>
                <a:schemeClr val="accent4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374" y="2560638"/>
            <a:ext cx="2482452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8595" y="2560638"/>
            <a:ext cx="4424310" cy="3309937"/>
          </a:xfrm>
        </p:spPr>
      </p:pic>
    </p:spTree>
    <p:extLst>
      <p:ext uri="{BB962C8B-B14F-4D97-AF65-F5344CB8AC3E}">
        <p14:creationId xmlns:p14="http://schemas.microsoft.com/office/powerpoint/2010/main" val="239933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accent4"/>
                </a:solidFill>
              </a:rPr>
              <a:t>Совместные акции…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975" y="2560638"/>
            <a:ext cx="4413249" cy="330993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25" y="2885706"/>
            <a:ext cx="4718050" cy="2659800"/>
          </a:xfrm>
        </p:spPr>
      </p:pic>
    </p:spTree>
    <p:extLst>
      <p:ext uri="{BB962C8B-B14F-4D97-AF65-F5344CB8AC3E}">
        <p14:creationId xmlns:p14="http://schemas.microsoft.com/office/powerpoint/2010/main" val="890752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64" b="20664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МАРТ…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0270661"/>
      </p:ext>
    </p:extLst>
  </p:cSld>
  <p:clrMapOvr>
    <a:masterClrMapping/>
  </p:clrMapOvr>
  <p:transition spd="slow" advTm="7000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АПРЕЛЬ…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821122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</a:rPr>
              <a:t>МАЙ…</a:t>
            </a:r>
            <a:endParaRPr lang="ru-RU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7413379"/>
      </p:ext>
    </p:extLst>
  </p:cSld>
  <p:clrMapOvr>
    <a:masterClrMapping/>
  </p:clrMapOvr>
  <p:transition spd="slow" advTm="7000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«Накорми голодного 2020»</a:t>
            </a:r>
            <a:endParaRPr lang="ru-RU" b="1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998" b="27998"/>
          <a:stretch>
            <a:fillRect/>
          </a:stretch>
        </p:blipFill>
        <p:spPr/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ru-RU" b="1" dirty="0" smtClean="0"/>
              <a:t>ИЮНЬ…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518548516"/>
      </p:ext>
    </p:extLst>
  </p:cSld>
  <p:clrMapOvr>
    <a:masterClrMapping/>
  </p:clrMapOvr>
  <p:transition spd="slow" advTm="7000">
    <p:cover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атуральные материалы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143</TotalTime>
  <Words>563</Words>
  <Application>Microsoft Office PowerPoint</Application>
  <PresentationFormat>Произвольный</PresentationFormat>
  <Paragraphs>99</Paragraphs>
  <Slides>55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55</vt:i4>
      </vt:variant>
    </vt:vector>
  </HeadingPairs>
  <TitlesOfParts>
    <vt:vector size="56" baseType="lpstr">
      <vt:lpstr>Натуральные материалы</vt:lpstr>
      <vt:lpstr>Презентация PowerPoint</vt:lpstr>
      <vt:lpstr>«Накорми голодного»</vt:lpstr>
      <vt:lpstr>«Накорми голодного» 2020 год</vt:lpstr>
      <vt:lpstr>«Накорми голодного» 2020</vt:lpstr>
      <vt:lpstr>«Накорми голодного» 2020</vt:lpstr>
      <vt:lpstr>«Накорми голодного 2020»</vt:lpstr>
      <vt:lpstr>«Накорми голодного 2020»</vt:lpstr>
      <vt:lpstr>«Накорми голодного 2020»</vt:lpstr>
      <vt:lpstr>«Накорми голодного 2020»</vt:lpstr>
      <vt:lpstr>«Накорми голодного 2020»</vt:lpstr>
      <vt:lpstr>« Накорми голодного 2020»</vt:lpstr>
      <vt:lpstr>«Накорми голодного 2020»</vt:lpstr>
      <vt:lpstr>«Накорми голодного 2020»</vt:lpstr>
      <vt:lpstr>«Накорми голодного 2020»</vt:lpstr>
      <vt:lpstr>«Накорми голодного 2020»</vt:lpstr>
      <vt:lpstr>«РАВНЫЙ КОНСУЛЬТАНТ»</vt:lpstr>
      <vt:lpstr>«Равный консультант» 2020</vt:lpstr>
      <vt:lpstr>«Равный консультант» 2020</vt:lpstr>
      <vt:lpstr>«ПОЗИТИВ»</vt:lpstr>
      <vt:lpstr>«ПОЗИТИВ»</vt:lpstr>
      <vt:lpstr>Группа для зависимых от ПАВ</vt:lpstr>
      <vt:lpstr>Группа для зависимых от ПАВ</vt:lpstr>
      <vt:lpstr>Консультации в ГУФСИН</vt:lpstr>
      <vt:lpstr>Консультации в ГУФСИН</vt:lpstr>
      <vt:lpstr>Консультации в ГУФСИН</vt:lpstr>
      <vt:lpstr>Консультации в ГУФСИН</vt:lpstr>
      <vt:lpstr>«Волонтёры» Апрель-май 2020</vt:lpstr>
      <vt:lpstr>«Волонтёры»</vt:lpstr>
      <vt:lpstr>«Волонтёры»</vt:lpstr>
      <vt:lpstr>Акция «Краснокамский округ без наркотиков»  участвовали 46 человек</vt:lpstr>
      <vt:lpstr>«Твой выбор»</vt:lpstr>
      <vt:lpstr>Акция «Краснокамский округ без наркотиков»</vt:lpstr>
      <vt:lpstr>Акция «Краснокамский округ без наркотиков»</vt:lpstr>
      <vt:lpstr>Акция «Краснокамский округ без наркотиков»</vt:lpstr>
      <vt:lpstr>Акция «Краснокамский округ без наркотиков»</vt:lpstr>
      <vt:lpstr>    Акция #СТОПВИЧСПИД </vt:lpstr>
      <vt:lpstr>Акция #СТОПВИЧСПИД</vt:lpstr>
      <vt:lpstr>Акция #СТОПВИЧСПИД</vt:lpstr>
      <vt:lpstr>Акция #СТОПВИЧСПИД</vt:lpstr>
      <vt:lpstr>Акция #СТОПВИЧСПИД</vt:lpstr>
      <vt:lpstr>Акция #СТОПВИЧСПИД</vt:lpstr>
      <vt:lpstr>Акция #СТОПВИЧСПИД</vt:lpstr>
      <vt:lpstr>Акция #СТОПВИЧСПИД</vt:lpstr>
      <vt:lpstr>Акция #СТОПВИЧСПИД</vt:lpstr>
      <vt:lpstr> акция #ВодаРоссии по очистке прибрежной зоны</vt:lpstr>
      <vt:lpstr>акция #ВодаРоссии по очистке прибрежной зоны</vt:lpstr>
      <vt:lpstr>субботник в мкр МЖК</vt:lpstr>
      <vt:lpstr>В честь 75 годовщины Победы в Великой отечественной войне</vt:lpstr>
      <vt:lpstr>Во имя Любви, Вечности и Жизни!!! </vt:lpstr>
      <vt:lpstr>Во имя Любви, Вечности и Жизни!!!</vt:lpstr>
      <vt:lpstr>ЗОЖ</vt:lpstr>
      <vt:lpstr>ЗОЖ</vt:lpstr>
      <vt:lpstr>АНО"Город милосердия" и ТУ Минсоцразвития Пермского края по Краснокамскому и Нытвенскому городским округам</vt:lpstr>
      <vt:lpstr>Совместные акции…</vt:lpstr>
      <vt:lpstr>Совместные акции…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«Накорми голодного»</dc:title>
  <dc:creator>Yuriy</dc:creator>
  <cp:lastModifiedBy>Exegate2</cp:lastModifiedBy>
  <cp:revision>18</cp:revision>
  <dcterms:created xsi:type="dcterms:W3CDTF">2021-01-16T09:04:19Z</dcterms:created>
  <dcterms:modified xsi:type="dcterms:W3CDTF">2021-03-16T10:56:51Z</dcterms:modified>
</cp:coreProperties>
</file>