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BSCMJF+Wingdings" charset="2"/>
      <p:regular r:id="rId18"/>
    </p:embeddedFont>
    <p:embeddedFont>
      <p:font typeface="AEDVPQ+Calibri Light" charset="0"/>
      <p:regular r:id="rId19"/>
    </p:embeddedFont>
    <p:embeddedFont>
      <p:font typeface="SVICOA+Arial Unicode MS" charset="-128"/>
      <p:regular r:id="rId20"/>
    </p:embeddedFont>
    <p:embeddedFont>
      <p:font typeface="IFHPJV+Arial Unicode MS" charset="-128"/>
      <p:regular r:id="rId21"/>
    </p:embeddedFont>
    <p:embeddedFont>
      <p:font typeface="HLMQIC+Arial Bold" charset="0"/>
      <p:regular r:id="rId22"/>
    </p:embeddedFont>
    <p:embeddedFont>
      <p:font typeface="QWCSOM+Arial" charset="0"/>
      <p:regular r:id="rId23"/>
    </p:embeddedFont>
    <p:embeddedFont>
      <p:font typeface="NGFCWQ+Arial Bold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PDMGUQ+Arial" charset="0"/>
      <p:regular r:id="rId29"/>
    </p:embeddedFont>
    <p:embeddedFont>
      <p:font typeface="BWEQPP+Arial Italic" charset="0"/>
      <p:regular r:id="rId30"/>
    </p:embeddedFont>
    <p:embeddedFont>
      <p:font typeface="KAJQFL+Arial Italic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snova2007@yandex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znkkamsk@mail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udvsem.ru.&#194;&#160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znperm.ru/contac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nperm.ru/obucheni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1202" y="199560"/>
            <a:ext cx="2635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132" y="546566"/>
            <a:ext cx="3488766" cy="42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МИНИСТЕРСТВО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 СОЦИАЛЬНОГО </a:t>
            </a:r>
            <a:r>
              <a:rPr sz="1200" spc="-11" dirty="0">
                <a:solidFill>
                  <a:srgbClr val="1C2D38"/>
                </a:solidFill>
                <a:latin typeface="PDMGUQ+Arial"/>
                <a:cs typeface="PDMGUQ+Arial"/>
              </a:rPr>
              <a:t>РАЗВИТИЯ</a:t>
            </a:r>
          </a:p>
          <a:p>
            <a:pPr marL="0" marR="0">
              <a:lnSpc>
                <a:spcPts val="1340"/>
              </a:lnSpc>
              <a:spcBef>
                <a:spcPts val="437"/>
              </a:spcBef>
              <a:spcAft>
                <a:spcPts val="0"/>
              </a:spcAft>
            </a:pPr>
            <a:r>
              <a:rPr sz="1200" spc="-12" dirty="0">
                <a:solidFill>
                  <a:srgbClr val="1C2D38"/>
                </a:solidFill>
                <a:latin typeface="PDMGUQ+Arial"/>
                <a:cs typeface="PDMGUQ+Arial"/>
              </a:rPr>
              <a:t>ПЕРМСКОГО</a:t>
            </a:r>
            <a:r>
              <a:rPr sz="12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7" dirty="0">
                <a:solidFill>
                  <a:srgbClr val="1C2D38"/>
                </a:solidFill>
                <a:latin typeface="PDMGUQ+Arial"/>
                <a:cs typeface="PDMGUQ+Arial"/>
              </a:rPr>
              <a:t>КРАЯ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9146" y="2948794"/>
            <a:ext cx="6709528" cy="43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10" dirty="0">
                <a:solidFill>
                  <a:srgbClr val="1C2D38"/>
                </a:solidFill>
                <a:latin typeface="PDMGUQ+Arial"/>
                <a:cs typeface="PDMGUQ+Arial"/>
              </a:rPr>
              <a:t>Меры</a:t>
            </a:r>
            <a:r>
              <a:rPr sz="2800" dirty="0">
                <a:solidFill>
                  <a:srgbClr val="1C2D38"/>
                </a:solidFill>
                <a:latin typeface="PDMGUQ+Arial"/>
                <a:cs typeface="PDMGUQ+Arial"/>
              </a:rPr>
              <a:t> поддержки</a:t>
            </a:r>
            <a:r>
              <a:rPr sz="2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28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  <a:r>
              <a:rPr sz="2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2800" dirty="0">
                <a:solidFill>
                  <a:srgbClr val="1C2D38"/>
                </a:solidFill>
                <a:latin typeface="PDMGUQ+Arial"/>
                <a:cs typeface="PDMGUQ+Arial"/>
              </a:rPr>
              <a:t>в 2022 </a:t>
            </a:r>
            <a:r>
              <a:rPr sz="2800" spc="-39" dirty="0">
                <a:solidFill>
                  <a:srgbClr val="1C2D38"/>
                </a:solidFill>
                <a:latin typeface="PDMGUQ+Arial"/>
                <a:cs typeface="PDMGUQ+Arial"/>
              </a:rPr>
              <a:t>году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76534" y="6569160"/>
            <a:ext cx="10395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PDMGUQ+Arial"/>
                <a:cs typeface="PDMGUQ+Arial"/>
              </a:rPr>
              <a:t>Пермь,</a:t>
            </a:r>
            <a:r>
              <a:rPr sz="1200" spc="-19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FFFFFF"/>
                </a:solidFill>
                <a:latin typeface="PDMGUQ+Arial"/>
                <a:cs typeface="PDMGUQ+Arial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884656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5. Дополнительные</a:t>
            </a:r>
            <a:r>
              <a:rPr sz="2400" b="1" spc="35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выплаты</a:t>
            </a:r>
            <a:r>
              <a:rPr sz="2400" b="1" spc="22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по Социальному</a:t>
            </a:r>
            <a:r>
              <a:rPr sz="2400" b="1" spc="20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контракту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7714" y="1355494"/>
            <a:ext cx="6851357" cy="75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1C2D38"/>
                </a:solidFill>
                <a:latin typeface="HLMQIC+Arial Bold"/>
                <a:cs typeface="HLMQIC+Arial Bold"/>
              </a:rPr>
              <a:t>ПРЕДОСТАВЛЕНИЕ</a:t>
            </a:r>
            <a:r>
              <a:rPr sz="1600" b="1" spc="4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ГОСУДАРСТВЕННОЙ</a:t>
            </a:r>
            <a:r>
              <a:rPr sz="1600" b="1" spc="7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СОЦИАЛЬНОЙ</a:t>
            </a:r>
            <a:r>
              <a:rPr sz="1600" b="1" spc="7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ПОМОЩИ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ПРИ </a:t>
            </a: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ТРУДОУСТРОЙСТВЕ</a:t>
            </a:r>
            <a:r>
              <a:rPr sz="1600" b="1" spc="2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, </a:t>
            </a:r>
            <a:r>
              <a:rPr sz="1600" b="1" spc="-18" dirty="0">
                <a:solidFill>
                  <a:srgbClr val="1C2D38"/>
                </a:solidFill>
                <a:latin typeface="HLMQIC+Arial Bold"/>
                <a:cs typeface="HLMQIC+Arial Bold"/>
              </a:rPr>
              <a:t>ЗАНЯТОСТИ</a:t>
            </a:r>
            <a:r>
              <a:rPr sz="1600" b="1" spc="7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4" dirty="0">
                <a:solidFill>
                  <a:srgbClr val="1C2D38"/>
                </a:solidFill>
                <a:latin typeface="HLMQIC+Arial Bold"/>
                <a:cs typeface="HLMQIC+Arial Bold"/>
              </a:rPr>
              <a:t>ГРАЖДАНАМ</a:t>
            </a:r>
            <a:r>
              <a:rPr sz="1600" b="1" spc="8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С НИЗКИМИ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25" dirty="0">
                <a:solidFill>
                  <a:srgbClr val="1C2D38"/>
                </a:solidFill>
                <a:latin typeface="HLMQIC+Arial Bold"/>
                <a:cs typeface="HLMQIC+Arial Bold"/>
              </a:rPr>
              <a:t>ДОХОДАМИ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5238" y="2292119"/>
            <a:ext cx="3340034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</a:t>
            </a:r>
            <a:r>
              <a:rPr sz="1600" b="1" spc="2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действий</a:t>
            </a:r>
            <a:r>
              <a:rPr sz="1600" b="1" spc="5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гражданина</a:t>
            </a:r>
            <a:r>
              <a:rPr sz="16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0818" y="2775965"/>
            <a:ext cx="5435285" cy="877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Незанятые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граждане</a:t>
            </a:r>
            <a:r>
              <a:rPr sz="1400" spc="-4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19" dirty="0">
                <a:solidFill>
                  <a:srgbClr val="1C2D38"/>
                </a:solidFill>
                <a:latin typeface="PDMGUQ+Arial"/>
                <a:cs typeface="PDMGUQ+Arial"/>
              </a:rPr>
              <a:t>со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среднедушевым 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доходом</a:t>
            </a:r>
            <a:r>
              <a:rPr sz="14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ниже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величины</a:t>
            </a:r>
            <a:r>
              <a:rPr sz="14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прожиточного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минимума</a:t>
            </a:r>
            <a:r>
              <a:rPr sz="1400" spc="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члена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семьи</a:t>
            </a:r>
          </a:p>
          <a:p>
            <a:pPr marL="34290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обращаются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социальную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защиту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заявлением о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заключении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социального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контракта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54250" y="2797493"/>
            <a:ext cx="149252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гражданину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4201" y="3162172"/>
            <a:ext cx="3291004" cy="664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6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9" dirty="0">
                <a:solidFill>
                  <a:srgbClr val="1C2D38"/>
                </a:solidFill>
                <a:latin typeface="PDMGUQ+Arial"/>
                <a:cs typeface="PDMGUQ+Arial"/>
              </a:rPr>
              <a:t>со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среднедушевым 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доходом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ниже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величины</a:t>
            </a:r>
            <a:r>
              <a:rPr sz="14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прожиточного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минимума</a:t>
            </a:r>
            <a:r>
              <a:rPr sz="1400" spc="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</a:p>
          <a:p>
            <a:pPr marL="6938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члена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семьи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90818" y="3843019"/>
            <a:ext cx="5194175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Гражданин выбирает форму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трудоустройства,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(трудоустройство,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ИП, самозанятость,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ЛПХ) и заключает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социальный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контракт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9070" y="4058095"/>
            <a:ext cx="4874274" cy="84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46 000</a:t>
            </a:r>
            <a:r>
              <a:rPr sz="1800" b="1" spc="1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spc="-22" dirty="0">
                <a:solidFill>
                  <a:srgbClr val="1794D3"/>
                </a:solidFill>
                <a:latin typeface="HLMQIC+Arial Bold"/>
                <a:cs typeface="HLMQIC+Arial Bold"/>
              </a:rPr>
              <a:t>рублей</a:t>
            </a:r>
            <a:r>
              <a:rPr sz="1800" b="1" spc="33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 трудоустройстве</a:t>
            </a:r>
          </a:p>
          <a:p>
            <a:pPr marL="0" marR="0">
              <a:lnSpc>
                <a:spcPts val="2013"/>
              </a:lnSpc>
              <a:spcBef>
                <a:spcPts val="199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250 000</a:t>
            </a:r>
            <a:r>
              <a:rPr sz="1800" b="1" spc="13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spc="-22" dirty="0">
                <a:solidFill>
                  <a:srgbClr val="1794D3"/>
                </a:solidFill>
                <a:latin typeface="HLMQIC+Arial Bold"/>
                <a:cs typeface="HLMQIC+Arial Bold"/>
              </a:rPr>
              <a:t>рублей</a:t>
            </a:r>
            <a:r>
              <a:rPr sz="1800" b="1" spc="36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</a:t>
            </a:r>
            <a:r>
              <a:rPr sz="14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открытии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собственного</a:t>
            </a:r>
            <a:r>
              <a:rPr sz="140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дела</a:t>
            </a:r>
          </a:p>
          <a:p>
            <a:pPr marL="0" marR="0">
              <a:lnSpc>
                <a:spcPts val="2010"/>
              </a:lnSpc>
              <a:spcBef>
                <a:spcPts val="148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100 000 </a:t>
            </a:r>
            <a:r>
              <a:rPr sz="1800" b="1" spc="-22" dirty="0">
                <a:solidFill>
                  <a:srgbClr val="1794D3"/>
                </a:solidFill>
                <a:latin typeface="HLMQIC+Arial Bold"/>
                <a:cs typeface="HLMQIC+Arial Bold"/>
              </a:rPr>
              <a:t>рублей</a:t>
            </a:r>
            <a:r>
              <a:rPr sz="1800" b="1" spc="3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личное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подсобное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хозяйство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0818" y="4696840"/>
            <a:ext cx="5223182" cy="877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Гражданин, после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заключения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социального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контракта</a:t>
            </a:r>
            <a:r>
              <a:rPr sz="1400" spc="-4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течение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1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месяца оформляет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занятость,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осуществляет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поиск работы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(либо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обращается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ЦЗН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содействием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поиске работы)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9070" y="5293232"/>
            <a:ext cx="4415236" cy="66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оформление</a:t>
            </a:r>
            <a:r>
              <a:rPr sz="14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трудоустройства,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течение</a:t>
            </a:r>
          </a:p>
          <a:p>
            <a:pPr marL="0" marR="0">
              <a:lnSpc>
                <a:spcPts val="1571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первого месяца </a:t>
            </a:r>
            <a:r>
              <a:rPr sz="1400" spc="19" dirty="0">
                <a:solidFill>
                  <a:srgbClr val="1C2D38"/>
                </a:solidFill>
                <a:latin typeface="PDMGUQ+Arial"/>
                <a:cs typeface="PDMGUQ+Arial"/>
              </a:rPr>
              <a:t>со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дня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заключения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социального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контракта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90818" y="5763618"/>
            <a:ext cx="5356739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4.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Социальная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защита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осуществляет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перечисление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выплаты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3018" y="6552204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92903" y="6571749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847576" y="6595982"/>
            <a:ext cx="3225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261960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4" dirty="0">
                <a:solidFill>
                  <a:srgbClr val="FFFFFF"/>
                </a:solidFill>
                <a:latin typeface="PDMGUQ+Arial"/>
                <a:cs typeface="PDMGUQ+Arial"/>
              </a:rPr>
              <a:t>Куда</a:t>
            </a:r>
            <a:r>
              <a:rPr sz="2400" spc="17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обращаться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6583" y="1225211"/>
            <a:ext cx="5745499" cy="980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1794D3"/>
                </a:solidFill>
                <a:latin typeface="HLMQIC+Arial Bold"/>
                <a:cs typeface="HLMQIC+Arial Bold"/>
              </a:rPr>
              <a:t>Центр</a:t>
            </a:r>
            <a:r>
              <a:rPr sz="3200" b="1" spc="-13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3200" b="1" spc="-15" dirty="0">
                <a:solidFill>
                  <a:srgbClr val="1794D3"/>
                </a:solidFill>
                <a:latin typeface="HLMQIC+Arial Bold"/>
                <a:cs typeface="HLMQIC+Arial Bold"/>
              </a:rPr>
              <a:t>занятости</a:t>
            </a:r>
            <a:r>
              <a:rPr sz="3200" b="1" spc="-23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3200" b="1" dirty="0">
                <a:solidFill>
                  <a:srgbClr val="1794D3"/>
                </a:solidFill>
                <a:latin typeface="HLMQIC+Arial Bold"/>
                <a:cs typeface="HLMQIC+Arial Bold"/>
              </a:rPr>
              <a:t>населения</a:t>
            </a:r>
          </a:p>
          <a:p>
            <a:pPr marL="1268221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sz="3200" b="1" spc="-19" dirty="0">
                <a:solidFill>
                  <a:srgbClr val="1794D3"/>
                </a:solidFill>
                <a:latin typeface="HLMQIC+Arial Bold"/>
                <a:cs typeface="HLMQIC+Arial Bold"/>
              </a:rPr>
              <a:t>Пермского</a:t>
            </a:r>
            <a:r>
              <a:rPr sz="3200" b="1" spc="-18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3200" b="1" dirty="0">
                <a:solidFill>
                  <a:srgbClr val="1794D3"/>
                </a:solidFill>
                <a:latin typeface="HLMQIC+Arial Bold"/>
                <a:cs typeface="HLMQIC+Arial Bold"/>
              </a:rPr>
              <a:t>края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0421" y="2730437"/>
            <a:ext cx="310068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0" dirty="0">
                <a:solidFill>
                  <a:srgbClr val="C00000"/>
                </a:solidFill>
                <a:latin typeface="HLMQIC+Arial Bold"/>
                <a:cs typeface="HLMQIC+Arial Bold"/>
              </a:rPr>
              <a:t>Телефон</a:t>
            </a:r>
            <a:r>
              <a:rPr sz="1800" b="1" spc="63" dirty="0">
                <a:solidFill>
                  <a:srgbClr val="C00000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HLMQIC+Arial Bold"/>
                <a:cs typeface="HLMQIC+Arial Bold"/>
              </a:rPr>
              <a:t>"горячей линии"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37709" y="3277850"/>
            <a:ext cx="3759437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NGFCWQ+Arial Bold"/>
                <a:cs typeface="NGFCWQ+Arial Bold"/>
              </a:rPr>
              <a:t>8 (342)</a:t>
            </a:r>
            <a:r>
              <a:rPr sz="3600" b="1" spc="-17" dirty="0">
                <a:solidFill>
                  <a:srgbClr val="C00000"/>
                </a:solidFill>
                <a:latin typeface="NGFCWQ+Arial Bold"/>
                <a:cs typeface="NGFCWQ+Arial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NGFCWQ+Arial Bold"/>
                <a:cs typeface="NGFCWQ+Arial Bold"/>
              </a:rPr>
              <a:t>238 40</a:t>
            </a:r>
            <a:r>
              <a:rPr sz="3600" b="1" spc="-17" dirty="0">
                <a:solidFill>
                  <a:srgbClr val="C00000"/>
                </a:solidFill>
                <a:latin typeface="NGFCWQ+Arial Bold"/>
                <a:cs typeface="NGFCWQ+Arial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NGFCWQ+Arial Bold"/>
                <a:cs typeface="NGFCWQ+Arial Bold"/>
              </a:rPr>
              <a:t>53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9862" y="4427792"/>
            <a:ext cx="316325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94D3"/>
                </a:solidFill>
                <a:latin typeface="PDMGUQ+Arial"/>
                <a:cs typeface="PDMGUQ+Arial"/>
              </a:rPr>
              <a:t>Адреса офисов по районам: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88610" y="4976537"/>
            <a:ext cx="3409040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94D3"/>
                </a:solidFill>
                <a:latin typeface="QWCSOM+Arial"/>
                <a:cs typeface="QWCSOM+Arial"/>
              </a:rPr>
              <a:t>http://www.cznperm.ru/contacts/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72202" y="6598267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58244" y="6595982"/>
            <a:ext cx="32191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9" dirty="0">
                <a:solidFill>
                  <a:srgbClr val="FFFFFF"/>
                </a:solidFill>
                <a:latin typeface="QWCSOM+Arial"/>
                <a:cs typeface="QWCSOM+Arial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219552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Приложение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399" y="1241108"/>
            <a:ext cx="11531419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Приказ </a:t>
            </a:r>
            <a:r>
              <a:rPr sz="1800" spc="-15" dirty="0">
                <a:solidFill>
                  <a:srgbClr val="1C2D38"/>
                </a:solidFill>
                <a:latin typeface="PDMGUQ+Arial"/>
                <a:cs typeface="PDMGUQ+Arial"/>
              </a:rPr>
              <a:t>Минтруда</a:t>
            </a:r>
            <a:r>
              <a:rPr sz="18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7" dirty="0">
                <a:solidFill>
                  <a:srgbClr val="1C2D38"/>
                </a:solidFill>
                <a:latin typeface="PDMGUQ+Arial"/>
                <a:cs typeface="PDMGUQ+Arial"/>
              </a:rPr>
              <a:t>России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42" dirty="0">
                <a:solidFill>
                  <a:srgbClr val="1C2D38"/>
                </a:solidFill>
                <a:latin typeface="PDMGUQ+Arial"/>
                <a:cs typeface="PDMGUQ+Arial"/>
              </a:rPr>
              <a:t>от</a:t>
            </a:r>
            <a:r>
              <a:rPr sz="1800" spc="4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29.12.2021</a:t>
            </a:r>
            <a:r>
              <a:rPr sz="1800" spc="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N</a:t>
            </a:r>
            <a:r>
              <a:rPr sz="1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931н</a:t>
            </a:r>
            <a:r>
              <a:rPr sz="1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"Об утверждении</a:t>
            </a:r>
            <a:r>
              <a:rPr sz="1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1" dirty="0">
                <a:solidFill>
                  <a:srgbClr val="1C2D38"/>
                </a:solidFill>
                <a:latin typeface="PDMGUQ+Arial"/>
                <a:cs typeface="PDMGUQ+Arial"/>
              </a:rPr>
              <a:t>Стандарта</a:t>
            </a:r>
            <a:r>
              <a:rPr sz="1800" spc="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процесса</a:t>
            </a:r>
            <a:r>
              <a:rPr sz="1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осуществления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полномочия</a:t>
            </a:r>
            <a:r>
              <a:rPr sz="1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в сфере занятости населения</a:t>
            </a:r>
            <a:r>
              <a:rPr sz="1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"Организация проведения оплачиваемых</a:t>
            </a:r>
            <a:r>
              <a:rPr sz="18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общественных</a:t>
            </a:r>
            <a:r>
              <a:rPr sz="1800" spc="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0" dirty="0">
                <a:solidFill>
                  <a:srgbClr val="1C2D38"/>
                </a:solidFill>
                <a:latin typeface="PDMGUQ+Arial"/>
                <a:cs typeface="PDMGUQ+Arial"/>
              </a:rPr>
              <a:t>работ"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385" y="2296056"/>
            <a:ext cx="713215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1794D3"/>
                </a:solidFill>
                <a:latin typeface="HLMQIC+Arial Bold"/>
                <a:cs typeface="HLMQIC+Arial Bold"/>
              </a:rPr>
              <a:t>Общественные</a:t>
            </a:r>
            <a:r>
              <a:rPr sz="1600" b="1" spc="67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4" dirty="0">
                <a:solidFill>
                  <a:srgbClr val="1794D3"/>
                </a:solidFill>
                <a:latin typeface="HLMQIC+Arial Bold"/>
                <a:cs typeface="HLMQIC+Arial Bold"/>
              </a:rPr>
              <a:t>работы</a:t>
            </a:r>
            <a:r>
              <a:rPr sz="1600" b="1" spc="35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6" dirty="0">
                <a:solidFill>
                  <a:srgbClr val="1794D3"/>
                </a:solidFill>
                <a:latin typeface="HLMQIC+Arial Bold"/>
                <a:cs typeface="HLMQIC+Arial Bold"/>
              </a:rPr>
              <a:t>организуются</a:t>
            </a:r>
            <a:r>
              <a:rPr sz="1600" b="1" spc="87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 следующим</a:t>
            </a:r>
            <a:r>
              <a:rPr sz="1600" b="1" spc="58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направлениям</a:t>
            </a:r>
            <a:r>
              <a:rPr sz="16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85" y="2779902"/>
            <a:ext cx="10959085" cy="2584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строительство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автомобильных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дорог,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их ремонт</a:t>
            </a:r>
            <a:r>
              <a:rPr sz="14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содержание,</a:t>
            </a:r>
            <a:r>
              <a:rPr sz="14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прокладка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водопроводных, газовых,</a:t>
            </a:r>
            <a:r>
              <a:rPr sz="14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канализационных</a:t>
            </a:r>
            <a:r>
              <a:rPr sz="140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других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коммуникаций;</a:t>
            </a:r>
          </a:p>
          <a:p>
            <a:pPr marL="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проведение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сельскохозяйственных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мелиоративных (ирригационных) </a:t>
            </a:r>
            <a:r>
              <a:rPr sz="1400" spc="-30" dirty="0">
                <a:solidFill>
                  <a:srgbClr val="1C2D38"/>
                </a:solidFill>
                <a:latin typeface="PDMGUQ+Arial"/>
                <a:cs typeface="PDMGUQ+Arial"/>
              </a:rPr>
              <a:t>работ,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работ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лесном</a:t>
            </a:r>
            <a:r>
              <a:rPr sz="1400" spc="-3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хозяйстве;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заготовка,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переработка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хранение сельскохозяйственной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продукции;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строительство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жилья, реконструкция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жилого</a:t>
            </a:r>
            <a:r>
              <a:rPr sz="14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фонда,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объектов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социально</a:t>
            </a: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культурного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назначения,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восстановление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историко</a:t>
            </a: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</a:p>
          <a:p>
            <a:pPr marL="286511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архитектурных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памятников, комплексов, заповедных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зон;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обслуживание пассажирского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транспорта,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работа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организаций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связи;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эксплуатация жилищно</a:t>
            </a: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коммунального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хозяйства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бытовое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обслуживание населения;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озеленение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благоустройство</a:t>
            </a:r>
            <a:r>
              <a:rPr sz="14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территорий,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развитие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лесопаркового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хозяйства,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зон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отдыха</a:t>
            </a:r>
            <a:r>
              <a:rPr sz="14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туризма;</a:t>
            </a:r>
          </a:p>
          <a:p>
            <a:pPr marL="0" marR="0">
              <a:lnSpc>
                <a:spcPts val="1568"/>
              </a:lnSpc>
              <a:spcBef>
                <a:spcPts val="114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уход</a:t>
            </a:r>
            <a:r>
              <a:rPr sz="1400" spc="4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престарелыми,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инвалидами и больными;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обеспечение</a:t>
            </a:r>
            <a:r>
              <a:rPr sz="1400" spc="-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оздоровления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отдыха</a:t>
            </a:r>
            <a:r>
              <a:rPr sz="14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детей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в период</a:t>
            </a:r>
            <a:r>
              <a:rPr sz="14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каникул, обслуживание санаторно</a:t>
            </a: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курортных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зон;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организация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сбора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переработки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вторичного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сырья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отходов;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4385" y="5340857"/>
            <a:ext cx="10990270" cy="695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проведение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мероприятий общественно</a:t>
            </a:r>
            <a:r>
              <a:rPr sz="1400" spc="-1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культурного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назначения</a:t>
            </a:r>
            <a:r>
              <a:rPr sz="14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(перепись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населения,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спортивные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соревнования,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фестивали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другие);</a:t>
            </a:r>
          </a:p>
          <a:p>
            <a:pPr marL="0" marR="0">
              <a:lnSpc>
                <a:spcPts val="1783"/>
              </a:lnSpc>
              <a:spcBef>
                <a:spcPts val="19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.</a:t>
            </a:r>
            <a:r>
              <a:rPr sz="1400" spc="1265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другим направлениям 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трудовой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деятель</a:t>
            </a:r>
            <a:r>
              <a:rPr sz="1600" dirty="0">
                <a:solidFill>
                  <a:srgbClr val="1C2D38"/>
                </a:solidFill>
                <a:latin typeface="PDMGUQ+Arial"/>
                <a:cs typeface="PDMGUQ+Arial"/>
              </a:rPr>
              <a:t>ности.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47576" y="6595982"/>
            <a:ext cx="3225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402432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Приложение 2 Офисы</a:t>
            </a:r>
            <a:r>
              <a:rPr sz="2400" spc="-31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ЦЗН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5352" y="978936"/>
            <a:ext cx="26193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98336" y="978936"/>
            <a:ext cx="132097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0042" y="978936"/>
            <a:ext cx="917010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Адрес, телефон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41" y="1036594"/>
            <a:ext cx="261936" cy="28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</a:p>
          <a:p>
            <a:pPr marL="0" marR="0">
              <a:lnSpc>
                <a:spcPts val="898"/>
              </a:lnSpc>
              <a:spcBef>
                <a:spcPts val="137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699" y="1036594"/>
            <a:ext cx="1717527" cy="52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</a:t>
            </a:r>
          </a:p>
          <a:p>
            <a:pPr marL="0" marR="0">
              <a:lnSpc>
                <a:spcPts val="898"/>
              </a:lnSpc>
              <a:spcBef>
                <a:spcPts val="137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Индустриальному</a:t>
            </a:r>
            <a:r>
              <a:rPr sz="8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4494" y="1036594"/>
            <a:ext cx="917009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Адрес, телефон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5098" y="1117620"/>
            <a:ext cx="1851246" cy="396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13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252984" marR="0">
              <a:lnSpc>
                <a:spcPts val="900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Гайнинскому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муниципальному</a:t>
            </a:r>
          </a:p>
          <a:p>
            <a:pPr marL="252984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округу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09788" y="1117620"/>
            <a:ext cx="2190852" cy="396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Кашина, 49,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п.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Гайны, 619650</a:t>
            </a:r>
          </a:p>
          <a:p>
            <a:pPr marL="0" marR="0">
              <a:lnSpc>
                <a:spcPts val="900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(34245)</a:t>
            </a:r>
            <a:r>
              <a:rPr sz="800" spc="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-11-49,</a:t>
            </a:r>
            <a:r>
              <a:rPr sz="800" spc="36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2-17-44,</a:t>
            </a:r>
            <a:r>
              <a:rPr sz="800" spc="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2-14-01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</a:t>
            </a:r>
            <a:r>
              <a:rPr sz="800" spc="2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czngainy@yandex.ru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74494" y="1168166"/>
            <a:ext cx="2482213" cy="39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Карпинского,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101а,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Пермь,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614012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228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-64-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08,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224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-17-99,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irozn@rambler.ru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45098" y="1513330"/>
            <a:ext cx="4476589" cy="152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14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2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 Грибоедова,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30,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Гремячинск,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618270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2341" y="1589425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2699" y="1589425"/>
            <a:ext cx="4469361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Дзержинскому району</a:t>
            </a:r>
            <a:r>
              <a:rPr sz="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  <a:r>
              <a:rPr sz="800" spc="-4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-06-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17,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-06-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17,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74494" y="1589425"/>
            <a:ext cx="2298145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Камчатовская,</a:t>
            </a:r>
            <a:r>
              <a:rPr sz="8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5,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Пермь, 614016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98082" y="1635526"/>
            <a:ext cx="760162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Гремячинску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209788" y="1635526"/>
            <a:ext cx="2541650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(34 250)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-12-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07,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250)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-12-52,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grmczn@yandex.ru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74494" y="1833265"/>
            <a:ext cx="218497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drozn.perm@yandex.ru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45098" y="1909211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15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09788" y="1909211"/>
            <a:ext cx="2483739" cy="396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Кирова,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63,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Горнозаводск, 618820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(34 269)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-39-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09,факс:(34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269)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-30-09,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czngrpk@gmail.com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2341" y="2010684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2699" y="2010684"/>
            <a:ext cx="4768265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Кировскому району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  <a:r>
              <a:rPr sz="800" spc="94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253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-22-66,</a:t>
            </a:r>
            <a:r>
              <a:rPr sz="800" spc="4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251-08-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15,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251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-08-15,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74494" y="2010684"/>
            <a:ext cx="2324865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Байкальская,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3/2,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Пермь, 614023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98082" y="2031131"/>
            <a:ext cx="134124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Горнозаводскому району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74494" y="2254524"/>
            <a:ext cx="1918372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krozn@yandex.ru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45098" y="2304816"/>
            <a:ext cx="4102192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16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2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Тюленина, 1,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Губаха,</a:t>
            </a:r>
            <a:r>
              <a:rPr sz="800" spc="5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618250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2341" y="2431943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2699" y="2431943"/>
            <a:ext cx="1459908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74494" y="2431943"/>
            <a:ext cx="2379493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бульвар Гагарина,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10,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Пермь,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614060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98082" y="2426736"/>
            <a:ext cx="48185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Губахе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209788" y="2426736"/>
            <a:ext cx="2512694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(34 248)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-09-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41,факс: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248)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-08-86,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2699" y="2553863"/>
            <a:ext cx="4216089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Мотовилихинскому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  <a:r>
              <a:rPr sz="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  <a:r>
              <a:rPr sz="800" spc="88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265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-70-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05,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265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-37-63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209788" y="2548656"/>
            <a:ext cx="2116263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toczngubaha@mail.ru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2699" y="2675783"/>
            <a:ext cx="466601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74494" y="2675783"/>
            <a:ext cx="18177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mrozn@mail.ru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245098" y="2700421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17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09788" y="2700421"/>
            <a:ext cx="2044378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Ленина, 13,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Елово, 618170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98082" y="2822341"/>
            <a:ext cx="102440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Еловскому</a:t>
            </a:r>
            <a:r>
              <a:rPr sz="8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209788" y="2822341"/>
            <a:ext cx="2707560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(34 296)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-18-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13,факс:(34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296)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-18-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13,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тел.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elovo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-czn@rambler.ru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2341" y="2853202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5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12699" y="2853202"/>
            <a:ext cx="1565268" cy="396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Орджоникидзевскому</a:t>
            </a:r>
            <a:r>
              <a:rPr sz="800" spc="2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174494" y="2853202"/>
            <a:ext cx="2454294" cy="396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Вильямса,</a:t>
            </a:r>
            <a:r>
              <a:rPr sz="8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Пермь,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614030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274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-02-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97,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274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-00-45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orozn@mail.ru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245098" y="3096026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18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209788" y="3096026"/>
            <a:ext cx="2638546" cy="39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Кожевникова, 21,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пос. Ильинский,</a:t>
            </a:r>
            <a:r>
              <a:rPr sz="8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617020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(34 276)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9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-17-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87,факс: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276)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9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-17-87,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ilczn@mail.ru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98082" y="3217946"/>
            <a:ext cx="1084239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Ильинскому</a:t>
            </a:r>
            <a:r>
              <a:rPr sz="8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42341" y="3274334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6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12699" y="3274334"/>
            <a:ext cx="1608986" cy="39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Свердловскому</a:t>
            </a:r>
            <a:r>
              <a:rPr sz="8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города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Перми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74494" y="3274334"/>
            <a:ext cx="2454294" cy="39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Камчатовская,</a:t>
            </a:r>
            <a:r>
              <a:rPr sz="8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5,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Пермь, 614016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281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-88-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38,</a:t>
            </a:r>
            <a:r>
              <a:rPr sz="800" spc="4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(342)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281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-14-80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sverdrozn@gmail.com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245098" y="3491758"/>
            <a:ext cx="3977311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19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2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Ленина, 51,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Кизел, 618350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98082" y="3613678"/>
            <a:ext cx="483154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Кизелу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209788" y="3613678"/>
            <a:ext cx="2922650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(34 255)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-22-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36,факс: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255)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-21-96,</a:t>
            </a:r>
            <a:r>
              <a:rPr sz="800" spc="35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4-22-47,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kgczn@rambler.ru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2341" y="3695339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7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12699" y="3695339"/>
            <a:ext cx="4325593" cy="27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6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Ленина, д.18 ,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Александровск,</a:t>
            </a:r>
            <a:r>
              <a:rPr sz="8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618320</a:t>
            </a:r>
          </a:p>
          <a:p>
            <a:pPr marL="0" marR="0">
              <a:lnSpc>
                <a:spcPts val="900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Александровску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74494" y="3817237"/>
            <a:ext cx="2541867" cy="274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(34 274)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-58-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29,</a:t>
            </a:r>
            <a:r>
              <a:rPr sz="800" spc="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274)</a:t>
            </a:r>
            <a:r>
              <a:rPr sz="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-36-77,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guczna@rambler.ru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45098" y="3887363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20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209788" y="3887363"/>
            <a:ext cx="2512694" cy="396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Чкалова, 6,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Карагай,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617210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(34 297)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-11-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68,факс: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297)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-19-49,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karagaiczn@mail.ru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498082" y="4009283"/>
            <a:ext cx="1167562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Карагайскому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42341" y="4116598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8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12699" y="4116598"/>
            <a:ext cx="1459908" cy="27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Бардымскому району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174494" y="4116598"/>
            <a:ext cx="2919602" cy="39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 Мая,</a:t>
            </a:r>
            <a:r>
              <a:rPr sz="800" spc="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8,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Барда,</a:t>
            </a:r>
            <a:r>
              <a:rPr sz="800" spc="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618150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(34 292)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-02-33,</a:t>
            </a:r>
            <a:r>
              <a:rPr sz="800" spc="2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2-04-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11,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факс: (34 292)2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-04-11,</a:t>
            </a:r>
          </a:p>
          <a:p>
            <a:pPr marL="0" marR="0">
              <a:lnSpc>
                <a:spcPts val="900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bardacznadmin@mail.ru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245098" y="4282968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21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8209788" y="4282968"/>
            <a:ext cx="2512694" cy="396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Ленина, 160,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Коса, 619430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:</a:t>
            </a:r>
            <a:r>
              <a:rPr sz="800" spc="1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(34 298)</a:t>
            </a:r>
            <a:r>
              <a:rPr sz="800" spc="2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2-11-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69,факс: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298)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-11-69,</a:t>
            </a:r>
          </a:p>
          <a:p>
            <a:pPr marL="0" marR="0">
              <a:lnSpc>
                <a:spcPts val="900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cznkosa@mail.ru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498082" y="4404888"/>
            <a:ext cx="106591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Косинскому</a:t>
            </a:r>
            <a:r>
              <a:rPr sz="8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2341" y="4537730"/>
            <a:ext cx="209187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9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12699" y="4537730"/>
            <a:ext cx="3900619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6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Мира,</a:t>
            </a:r>
            <a:r>
              <a:rPr sz="800" spc="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30,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8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Березники,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618426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12699" y="4659650"/>
            <a:ext cx="651722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Березники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174494" y="4659650"/>
            <a:ext cx="2512694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(34 24)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-95-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09,факс:</a:t>
            </a:r>
            <a:r>
              <a:rPr sz="800" spc="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-91-04,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berczn@mail.ru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245098" y="4678573"/>
            <a:ext cx="171289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22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8209788" y="4678573"/>
            <a:ext cx="2512694" cy="39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Калинина, 5,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Кочево, 619320</a:t>
            </a:r>
          </a:p>
          <a:p>
            <a:pPr marL="0" marR="0">
              <a:lnSpc>
                <a:spcPts val="898"/>
              </a:lnSpc>
              <a:spcBef>
                <a:spcPts val="64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(34 293)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9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-19-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40,факс: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293)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9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-13-05,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SZNRabota@permonline.ru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498082" y="4800874"/>
            <a:ext cx="1065655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Кочевскому</a:t>
            </a:r>
            <a:r>
              <a:rPr sz="8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42341" y="4958989"/>
            <a:ext cx="265975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10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12699" y="4958989"/>
            <a:ext cx="1484194" cy="274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Большесосновскому</a:t>
            </a:r>
            <a:r>
              <a:rPr sz="80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174494" y="4958989"/>
            <a:ext cx="2707558" cy="39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ул.</a:t>
            </a:r>
            <a:r>
              <a:rPr sz="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Ленина, 29,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с. Большая Соснова, 617080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(34 257)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-76-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64,факс:(34</a:t>
            </a:r>
            <a:r>
              <a:rPr sz="800" spc="26" dirty="0">
                <a:solidFill>
                  <a:srgbClr val="1C2D38"/>
                </a:solidFill>
                <a:latin typeface="PDMGUQ+Arial"/>
                <a:cs typeface="PDMGUQ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257)</a:t>
            </a:r>
            <a:r>
              <a:rPr sz="800" spc="16" dirty="0">
                <a:solidFill>
                  <a:srgbClr val="1C2D38"/>
                </a:solidFill>
                <a:latin typeface="PDMGUQ+Arial"/>
                <a:cs typeface="PDMGUQ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-72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68,</a:t>
            </a:r>
            <a:r>
              <a:rPr sz="800" spc="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тел.</a:t>
            </a:r>
          </a:p>
          <a:p>
            <a:pPr marL="0" marR="0">
              <a:lnSpc>
                <a:spcPts val="898"/>
              </a:lnSpc>
              <a:spcBef>
                <a:spcPts val="1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</a:t>
            </a:r>
            <a:r>
              <a:rPr sz="800" u="sng" dirty="0">
                <a:solidFill>
                  <a:srgbClr val="00669A"/>
                </a:solidFill>
                <a:latin typeface="QWCSOM+Arial"/>
                <a:cs typeface="QWCSOM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sosnova2007@yandex.ru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6245098" y="5074559"/>
            <a:ext cx="4497758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23</a:t>
            </a:r>
            <a:r>
              <a:rPr sz="800" spc="88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800" spc="2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Адрес: пр.</a:t>
            </a:r>
            <a:r>
              <a:rPr sz="8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Маяковского,</a:t>
            </a:r>
            <a:r>
              <a:rPr sz="800" spc="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8,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г. Краснокамск, 617060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498082" y="5196479"/>
            <a:ext cx="808124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Краснокамску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8209788" y="5196479"/>
            <a:ext cx="2512694" cy="274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Телефон:</a:t>
            </a:r>
            <a:r>
              <a:rPr sz="8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(34 273)</a:t>
            </a:r>
            <a:r>
              <a:rPr sz="8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-72-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13,факс:</a:t>
            </a:r>
            <a:r>
              <a:rPr sz="800" spc="21" dirty="0">
                <a:solidFill>
                  <a:srgbClr val="1C2D38"/>
                </a:solidFill>
                <a:latin typeface="PDMGUQ+Arial"/>
                <a:cs typeface="PDMGUQ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(34</a:t>
            </a:r>
            <a:r>
              <a:rPr sz="800" spc="18" dirty="0">
                <a:solidFill>
                  <a:srgbClr val="1C2D38"/>
                </a:solidFill>
                <a:latin typeface="PDMGUQ+Arial"/>
                <a:cs typeface="PDMGUQ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273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)</a:t>
            </a:r>
            <a:r>
              <a:rPr sz="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800" dirty="0">
                <a:solidFill>
                  <a:srgbClr val="1C2D38"/>
                </a:solidFill>
                <a:latin typeface="QWCSOM+Arial"/>
                <a:cs typeface="QWCSOM+Arial"/>
              </a:rPr>
              <a:t>-44-29,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</a:t>
            </a:r>
            <a:r>
              <a:rPr sz="800" u="sng" dirty="0">
                <a:solidFill>
                  <a:srgbClr val="00669A"/>
                </a:solidFill>
                <a:latin typeface="QWCSOM+Arial"/>
                <a:cs typeface="QWCSOM+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sznkkamsk@mail.ru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42951" y="5380514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11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175002" y="5380514"/>
            <a:ext cx="3285649" cy="861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Ленина, 16/5,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Верещагино,</a:t>
            </a:r>
            <a:r>
              <a:rPr sz="9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617120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(34 254)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-39-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17,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(34 254)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-39-42,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3-30-67,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cznveres@mail.ru</a:t>
            </a:r>
          </a:p>
          <a:p>
            <a:pPr marL="0" marR="0">
              <a:lnSpc>
                <a:spcPts val="1005"/>
              </a:lnSpc>
              <a:spcBef>
                <a:spcPts val="101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102а,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Добрянка, 618740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(34 265)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-46-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13,факс:</a:t>
            </a:r>
            <a:r>
              <a:rPr sz="9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(34 265)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-75-03,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2-71-84,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szndobryanka@rambler.ru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245987" y="5470684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24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8210677" y="5470684"/>
            <a:ext cx="3253898" cy="8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Дзержинского, 4,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г.Красновишерск,</a:t>
            </a:r>
            <a:r>
              <a:rPr sz="9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618590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(34 243)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-00-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26,факс:</a:t>
            </a:r>
            <a:r>
              <a:rPr sz="9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(34 243)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-19-80,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2-24-50,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czn18@yandex.ru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Комсомольская,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28а,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</a:t>
            </a:r>
            <a:r>
              <a:rPr sz="900" spc="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Усть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Кишерть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, 617600</a:t>
            </a:r>
          </a:p>
          <a:p>
            <a:pPr marL="0" marR="0">
              <a:lnSpc>
                <a:spcPts val="1008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(34252)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97,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(34 252)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-16-95,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kishert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-czn@rambler.ru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413308" y="5517649"/>
            <a:ext cx="145804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Верещагинскому</a:t>
            </a:r>
            <a:r>
              <a:rPr sz="9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498971" y="5607869"/>
            <a:ext cx="158732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Красновишерскому</a:t>
            </a:r>
            <a:r>
              <a:rPr sz="9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42951" y="5801722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12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245987" y="5889809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25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13308" y="5938882"/>
            <a:ext cx="104852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Добрянке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498971" y="6026998"/>
            <a:ext cx="1268307" cy="1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Кишертскому</a:t>
            </a:r>
            <a:r>
              <a:rPr sz="9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1847576" y="6595982"/>
            <a:ext cx="3225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402432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Приложение 2 Офисы</a:t>
            </a:r>
            <a:r>
              <a:rPr sz="2400" spc="-31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ЦЗН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341" y="1036594"/>
            <a:ext cx="26193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699" y="1036594"/>
            <a:ext cx="1320974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74494" y="1036594"/>
            <a:ext cx="917009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Адрес, телефон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5352" y="1044214"/>
            <a:ext cx="26193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98336" y="1044214"/>
            <a:ext cx="1320976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8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отдел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10042" y="1044214"/>
            <a:ext cx="917010" cy="15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1C2D38"/>
                </a:solidFill>
                <a:latin typeface="PDMGUQ+Arial"/>
                <a:cs typeface="PDMGUQ+Arial"/>
              </a:rPr>
              <a:t>Адрес, телефон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951" y="1168432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26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5002" y="1168432"/>
            <a:ext cx="2828449" cy="1282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Розы Люксембург, 1Б,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п.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Куеда, 617700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(34 262)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66,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(34 262)3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-41-66,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csnkueda@yandex.ru</a:t>
            </a:r>
          </a:p>
          <a:p>
            <a:pPr marL="0" marR="0">
              <a:lnSpc>
                <a:spcPts val="1005"/>
              </a:lnSpc>
              <a:spcBef>
                <a:spcPts val="101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Гагарина, д.8а,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Кунгур,</a:t>
            </a:r>
            <a:r>
              <a:rPr sz="9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617470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(34 271)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-08-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80,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(34 260)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-08-84,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kungurczn@mail.ru</a:t>
            </a:r>
          </a:p>
          <a:p>
            <a:pPr marL="0" marR="0">
              <a:lnSpc>
                <a:spcPts val="1005"/>
              </a:lnSpc>
              <a:spcBef>
                <a:spcPts val="101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</a:t>
            </a:r>
            <a:r>
              <a:rPr sz="9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Березовка, ул. Куйбышева,</a:t>
            </a:r>
            <a:r>
              <a:rPr sz="9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(34 251)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42,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 (34 251)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-01-30,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beresczn@mail.ru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45987" y="1183672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37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10677" y="1183672"/>
            <a:ext cx="2828644" cy="142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ш. Космонавтов,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353,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Пермь,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614065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(342)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296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-26-63,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pr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-czn@mail.ru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Комсомольская,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д.17,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</a:t>
            </a:r>
            <a:r>
              <a:rPr sz="9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Сива, 617240</a:t>
            </a:r>
          </a:p>
          <a:p>
            <a:pPr marL="0" marR="0">
              <a:lnSpc>
                <a:spcPts val="1008"/>
              </a:lnSpc>
              <a:spcBef>
                <a:spcPts val="75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(34 277)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-15-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98,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(34 277)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-14-89,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Cuba_czn@mail.ru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48,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Соликамск, 618551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(34 253)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5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40,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(34 253)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5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-55-75,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czn_solik@mail.ru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К.Маркса, 10,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п.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Суксун,</a:t>
            </a:r>
            <a:r>
              <a:rPr sz="9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617560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3308" y="1305592"/>
            <a:ext cx="1247965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Куединскому району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98971" y="1320832"/>
            <a:ext cx="115492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Пермскому</a:t>
            </a:r>
            <a:r>
              <a:rPr sz="9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2951" y="1589691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27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45987" y="1602772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38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3308" y="1726851"/>
            <a:ext cx="94347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Кунгуру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98971" y="1740037"/>
            <a:ext cx="1201148" cy="1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Сивинскому району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2951" y="2010950"/>
            <a:ext cx="97953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28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Березовка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45987" y="2022253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39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98971" y="2159413"/>
            <a:ext cx="117458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Соликамску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2951" y="2432209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29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75002" y="2432209"/>
            <a:ext cx="3224688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Володарского,</a:t>
            </a:r>
            <a:r>
              <a:rPr sz="9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Кудымкар, 619000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(34 260)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-54-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05,факс:</a:t>
            </a:r>
            <a:r>
              <a:rPr sz="9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(34 260)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-41-56,4-61-21,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kydczn@yandex.ru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45987" y="2441353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40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13308" y="2569369"/>
            <a:ext cx="112600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Кудымкару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98971" y="2578513"/>
            <a:ext cx="4540155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Суксунскому</a:t>
            </a:r>
            <a:r>
              <a:rPr sz="9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городскому</a:t>
            </a:r>
            <a:r>
              <a:rPr sz="9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округу</a:t>
            </a:r>
            <a:r>
              <a:rPr sz="9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(34 275)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49,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(34 275)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-11-49,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210677" y="2715673"/>
            <a:ext cx="224525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suksunczn@mail.ru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2951" y="2853341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30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75002" y="2853341"/>
            <a:ext cx="2828449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Смышляева, 25,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Лысьва, 618900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(34 249)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6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-08-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01,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(34 249)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6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-08-49,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lisvaczn@mail.ru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245987" y="2860453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41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210677" y="2860453"/>
            <a:ext cx="2870815" cy="44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Кабалевского,</a:t>
            </a:r>
            <a:r>
              <a:rPr sz="9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Чайковский,</a:t>
            </a:r>
            <a:r>
              <a:rPr sz="9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617760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(34 241)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04,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(34 241)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-50-04,</a:t>
            </a:r>
          </a:p>
          <a:p>
            <a:pPr marL="0" marR="0">
              <a:lnSpc>
                <a:spcPts val="1005"/>
              </a:lnSpc>
              <a:spcBef>
                <a:spcPts val="76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почта:chaik38@mail.ru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3308" y="2990501"/>
            <a:ext cx="93765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Лыcьве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98971" y="2997613"/>
            <a:ext cx="122647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Чайковскому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2951" y="3274324"/>
            <a:ext cx="1891091" cy="1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31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отдел по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75002" y="3274324"/>
            <a:ext cx="2828449" cy="44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Ширинкина, 6,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Нытва, 617000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(34 272)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10,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(34 272)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-01-65,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cznytva@yandex.ru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245987" y="3279807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42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10677" y="3279807"/>
            <a:ext cx="2828448" cy="1278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38,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 Частые, 617170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(34 268)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-25-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86,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(34 268)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-25-86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chastye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-czn@mail.ru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Успенская,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68,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Чердынь, 618601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(34 240)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-84-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66,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(34 240)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-83-87,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czn.cherdin@mail.ru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Ленина, 42,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Чернушка, 617830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(34 261)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-41-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40,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(34 261)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-41-40,</a:t>
            </a:r>
          </a:p>
          <a:p>
            <a:pPr marL="0" marR="0">
              <a:lnSpc>
                <a:spcPts val="1008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почта:chern41@mail.ru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3308" y="3411760"/>
            <a:ext cx="1272311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Нытвенскому району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98971" y="3416967"/>
            <a:ext cx="124350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Частинскому району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2951" y="3695605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32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75002" y="3695605"/>
            <a:ext cx="2237135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К.Маркса, 21,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Оса, 618120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245987" y="3698907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43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13308" y="3832743"/>
            <a:ext cx="1140064" cy="1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Осинскому району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75002" y="3832743"/>
            <a:ext cx="2828644" cy="449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(34 291)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-37-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66,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(34 291)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4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-37-66,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guczn_osa@inbox.ru</a:t>
            </a:r>
          </a:p>
          <a:p>
            <a:pPr marL="0" marR="0">
              <a:lnSpc>
                <a:spcPts val="1005"/>
              </a:lnSpc>
              <a:spcBef>
                <a:spcPts val="148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25,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 Орда, 617500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98971" y="3836067"/>
            <a:ext cx="128305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Чердынскому району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42951" y="4116737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33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245987" y="4118007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44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13308" y="4253897"/>
            <a:ext cx="4558138" cy="30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Ординскому и Уинскому району</a:t>
            </a:r>
            <a:r>
              <a:rPr sz="900" spc="27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(34258)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-02-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49,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(34 258)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-02-49,</a:t>
            </a:r>
          </a:p>
          <a:p>
            <a:pPr marL="1761693" marR="0">
              <a:lnSpc>
                <a:spcPts val="1008"/>
              </a:lnSpc>
              <a:spcBef>
                <a:spcPts val="75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ordaczn@mail.ru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498971" y="4255167"/>
            <a:ext cx="14094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Чернушинскому району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175002" y="4528598"/>
            <a:ext cx="9684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Уинский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район: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245987" y="4537361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45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210677" y="4537361"/>
            <a:ext cx="2828448" cy="127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Ленина, 32а,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Чусовой,</a:t>
            </a:r>
            <a:r>
              <a:rPr sz="9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618200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(34 256)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5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-18-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63,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(34 256)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5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-18-93,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почта:centre5@yandex.ru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Свердлова,</a:t>
            </a:r>
            <a:r>
              <a:rPr sz="9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3, с.</a:t>
            </a:r>
            <a:r>
              <a:rPr sz="9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Юрла,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619200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(34 294)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-12-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85,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(34 294)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-16-51,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-urla@yandex.ru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55,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 Юсьва,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619170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(34 246)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4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-79-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40,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(34 246)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2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-73-49,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cznusva@yandex.ru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175002" y="4665758"/>
            <a:ext cx="3587437" cy="1280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Заречная, 13,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с.</a:t>
            </a:r>
            <a:r>
              <a:rPr sz="9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Уинское,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617520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(34 259)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06,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(34 259)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-36-80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ordaczn@mail.ru</a:t>
            </a:r>
          </a:p>
          <a:p>
            <a:pPr marL="0" marR="0">
              <a:lnSpc>
                <a:spcPts val="1005"/>
              </a:lnSpc>
              <a:spcBef>
                <a:spcPts val="13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Коммунистическая, 18,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Очер, 617140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Тел.: (34 278)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0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-16-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81,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(34 278)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-16-81,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ocherszn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-tiunova@yandex.ru</a:t>
            </a:r>
          </a:p>
          <a:p>
            <a:pPr marL="0" marR="0">
              <a:lnSpc>
                <a:spcPts val="1005"/>
              </a:lnSpc>
              <a:spcBef>
                <a:spcPts val="101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ул. Ленина, 62,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п.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Октябрьский, 617860</a:t>
            </a:r>
            <a:r>
              <a:rPr sz="9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тел.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Тел.:</a:t>
            </a:r>
            <a:r>
              <a:rPr sz="900" spc="25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(34266)</a:t>
            </a:r>
            <a:r>
              <a:rPr sz="9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-12-17,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2-25-51,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2-28-04,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3-04-12,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2-15-77,</a:t>
            </a:r>
            <a:r>
              <a:rPr sz="900" spc="-23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2-26-71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okt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-26@mail.ru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498971" y="4674521"/>
            <a:ext cx="105445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городу</a:t>
            </a:r>
            <a:r>
              <a:rPr sz="9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Чусовому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45987" y="4956461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46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42951" y="5084858"/>
            <a:ext cx="189027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34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498971" y="5093621"/>
            <a:ext cx="124030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Юрлинскому району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13308" y="5222018"/>
            <a:ext cx="114292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Очерскому району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245987" y="5375561"/>
            <a:ext cx="187289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47</a:t>
            </a:r>
            <a:r>
              <a:rPr sz="900" spc="73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42951" y="5506066"/>
            <a:ext cx="1890272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35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  <a:p>
            <a:pPr marL="270357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Октябрьскому городскому</a:t>
            </a:r>
          </a:p>
          <a:p>
            <a:pPr marL="270357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округу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98971" y="5512772"/>
            <a:ext cx="1287514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Юсьвенскому району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2951" y="5927300"/>
            <a:ext cx="1890272" cy="30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36</a:t>
            </a:r>
            <a:r>
              <a:rPr sz="900" spc="87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Территориальный отдел по</a:t>
            </a:r>
          </a:p>
          <a:p>
            <a:pPr marL="270357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Оханскому</a:t>
            </a:r>
            <a:r>
              <a:rPr sz="900" spc="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району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175002" y="5927300"/>
            <a:ext cx="2828449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Адрес: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ул. Красная,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1а,</a:t>
            </a:r>
            <a:r>
              <a:rPr sz="9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г. Оханск,</a:t>
            </a:r>
            <a:r>
              <a:rPr sz="900" spc="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618100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Телефон: (34 279)</a:t>
            </a:r>
            <a:r>
              <a:rPr sz="9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1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-14-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64,</a:t>
            </a:r>
            <a:r>
              <a:rPr sz="9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факс:</a:t>
            </a:r>
            <a:r>
              <a:rPr sz="9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(34 279)</a:t>
            </a:r>
            <a:r>
              <a:rPr sz="9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900" spc="15" dirty="0">
                <a:solidFill>
                  <a:srgbClr val="1C2D38"/>
                </a:solidFill>
                <a:latin typeface="PDMGUQ+Arial"/>
                <a:cs typeface="PDMGUQ+Arial"/>
              </a:rPr>
              <a:t>3</a:t>
            </a:r>
            <a:r>
              <a:rPr sz="900" dirty="0">
                <a:solidFill>
                  <a:srgbClr val="1C2D38"/>
                </a:solidFill>
                <a:latin typeface="QWCSOM+Arial"/>
                <a:cs typeface="QWCSOM+Arial"/>
              </a:rPr>
              <a:t>-29-64,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1C2D38"/>
                </a:solidFill>
                <a:latin typeface="PDMGUQ+Arial"/>
                <a:cs typeface="PDMGUQ+Arial"/>
              </a:rPr>
              <a:t>Электронная почта: ohansk_czn@mail.ru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1847576" y="6595982"/>
            <a:ext cx="3225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39114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PDMGUQ+Arial"/>
                <a:cs typeface="PDMGUQ+Arial"/>
              </a:rPr>
              <a:t>Приложение 2 Окна ЦЗН в МФЦ «Мои документы»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985" y="1024192"/>
            <a:ext cx="95932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АДРЕСА</a:t>
            </a:r>
            <a:r>
              <a:rPr sz="1800" b="1" spc="49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ОКОН</a:t>
            </a:r>
            <a:r>
              <a:rPr sz="1800" b="1" spc="-11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ПРИЁМА </a:t>
            </a:r>
            <a:r>
              <a:rPr sz="1800" b="1" spc="-15" dirty="0">
                <a:solidFill>
                  <a:srgbClr val="1794D3"/>
                </a:solidFill>
                <a:latin typeface="HLMQIC+Arial Bold"/>
                <a:cs typeface="HLMQIC+Arial Bold"/>
              </a:rPr>
              <a:t>СПЕЦИАЛИСТАМИ</a:t>
            </a:r>
            <a:r>
              <a:rPr sz="1800" b="1" spc="8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spc="-11" dirty="0">
                <a:solidFill>
                  <a:srgbClr val="1794D3"/>
                </a:solidFill>
                <a:latin typeface="HLMQIC+Arial Bold"/>
                <a:cs typeface="HLMQIC+Arial Bold"/>
              </a:rPr>
              <a:t>СЛУЖБЫ</a:t>
            </a:r>
            <a:r>
              <a:rPr sz="1800" b="1" spc="27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spc="-18" dirty="0">
                <a:solidFill>
                  <a:srgbClr val="1794D3"/>
                </a:solidFill>
                <a:latin typeface="HLMQIC+Arial Bold"/>
                <a:cs typeface="HLMQIC+Arial Bold"/>
              </a:rPr>
              <a:t>ЗАНЯТОСТИ</a:t>
            </a:r>
            <a:r>
              <a:rPr sz="1800" b="1" spc="73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В </a:t>
            </a:r>
            <a:r>
              <a:rPr sz="1800" b="1" spc="-20" dirty="0">
                <a:solidFill>
                  <a:srgbClr val="1794D3"/>
                </a:solidFill>
                <a:latin typeface="HLMQIC+Arial Bold"/>
                <a:cs typeface="HLMQIC+Arial Bold"/>
              </a:rPr>
              <a:t>ОФИСАХ</a:t>
            </a:r>
            <a:r>
              <a:rPr sz="1800" b="1" spc="81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МФЦ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985" y="1572832"/>
            <a:ext cx="11148694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В специализированных окнах многофункциональных</a:t>
            </a:r>
            <a:r>
              <a:rPr sz="1800" spc="4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центров</a:t>
            </a:r>
            <a:r>
              <a:rPr sz="18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(МФЦ) "Мои документы"</a:t>
            </a:r>
            <a:r>
              <a:rPr sz="1800" spc="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можно</a:t>
            </a:r>
            <a:r>
              <a:rPr sz="18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получить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полный </a:t>
            </a:r>
            <a:r>
              <a:rPr sz="1800" spc="-12" dirty="0">
                <a:solidFill>
                  <a:srgbClr val="1C2D38"/>
                </a:solidFill>
                <a:latin typeface="PDMGUQ+Arial"/>
                <a:cs typeface="PDMGUQ+Arial"/>
              </a:rPr>
              <a:t>перечень</a:t>
            </a:r>
            <a:r>
              <a:rPr sz="1800" spc="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7" dirty="0">
                <a:solidFill>
                  <a:srgbClr val="1C2D38"/>
                </a:solidFill>
                <a:latin typeface="PDMGUQ+Arial"/>
                <a:cs typeface="PDMGUQ+Arial"/>
              </a:rPr>
              <a:t>услуг</a:t>
            </a:r>
            <a:r>
              <a:rPr sz="1800" spc="7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службы занятости </a:t>
            </a:r>
            <a:r>
              <a:rPr sz="1800" spc="21" dirty="0">
                <a:solidFill>
                  <a:srgbClr val="1C2D38"/>
                </a:solidFill>
                <a:latin typeface="PDMGUQ+Arial"/>
                <a:cs typeface="PDMGUQ+Arial"/>
              </a:rPr>
              <a:t>как</a:t>
            </a:r>
            <a:r>
              <a:rPr sz="18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соискателям, </a:t>
            </a:r>
            <a:r>
              <a:rPr sz="1800" spc="-13" dirty="0">
                <a:solidFill>
                  <a:srgbClr val="1C2D38"/>
                </a:solidFill>
                <a:latin typeface="PDMGUQ+Arial"/>
                <a:cs typeface="PDMGUQ+Arial"/>
              </a:rPr>
              <a:t>так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 и </a:t>
            </a:r>
            <a:r>
              <a:rPr sz="1800" spc="-18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работодателям.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3700" y="2413847"/>
            <a:ext cx="253773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Александровск,</a:t>
            </a:r>
            <a:r>
              <a:rPr sz="1200" spc="3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Ленина, 32,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272" y="2579963"/>
            <a:ext cx="69696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Пермь: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43700" y="2596727"/>
            <a:ext cx="3351962" cy="2220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Березники,</a:t>
            </a:r>
            <a:r>
              <a:rPr sz="1200" spc="3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Строгановский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1" dirty="0">
                <a:solidFill>
                  <a:srgbClr val="1C2D38"/>
                </a:solidFill>
                <a:latin typeface="PDMGUQ+Arial"/>
                <a:cs typeface="PDMGUQ+Arial"/>
              </a:rPr>
              <a:t>бульвар,</a:t>
            </a:r>
            <a:r>
              <a:rPr sz="12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18,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Верещагино,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Ленина, 31,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Губаха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,</a:t>
            </a:r>
            <a:r>
              <a:rPr sz="1200" spc="365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Дегтярева,</a:t>
            </a:r>
            <a:r>
              <a:rPr sz="12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9,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Горнозаводск,</a:t>
            </a:r>
            <a:r>
              <a:rPr sz="1200" spc="3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30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8" dirty="0">
                <a:solidFill>
                  <a:srgbClr val="1C2D38"/>
                </a:solidFill>
                <a:latin typeface="PDMGUQ+Arial"/>
                <a:cs typeface="PDMGUQ+Arial"/>
              </a:rPr>
              <a:t>лет</a:t>
            </a:r>
            <a:r>
              <a:rPr sz="12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Победы, 20,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Добрянка,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8 Марта,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13,</a:t>
            </a:r>
          </a:p>
          <a:p>
            <a:pPr marL="0" marR="0">
              <a:lnSpc>
                <a:spcPts val="1343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49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Крановишерск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,</a:t>
            </a:r>
            <a:r>
              <a:rPr sz="1200" spc="31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Дзержинского,</a:t>
            </a:r>
            <a:r>
              <a:rPr sz="12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6а,</a:t>
            </a:r>
          </a:p>
          <a:p>
            <a:pPr marL="0" marR="0">
              <a:lnSpc>
                <a:spcPts val="1340"/>
              </a:lnSpc>
              <a:spcBef>
                <a:spcPts val="148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Кранокамск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,</a:t>
            </a:r>
            <a:r>
              <a:rPr sz="1200" spc="31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Коммунальной, 23,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Нытва,</a:t>
            </a:r>
            <a:r>
              <a:rPr sz="1200" spc="34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Карла Маркса,</a:t>
            </a:r>
            <a:r>
              <a:rPr sz="12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72,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Оса,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Степана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Разина,</a:t>
            </a:r>
            <a:r>
              <a:rPr sz="12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21 (корпус 2),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Соликамск,</a:t>
            </a:r>
            <a:r>
              <a:rPr sz="1200" spc="3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Северной,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53,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Кизел,</a:t>
            </a:r>
            <a:r>
              <a:rPr sz="1200" spc="35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Луначарского,</a:t>
            </a:r>
            <a:r>
              <a:rPr sz="12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19,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Лысьва,</a:t>
            </a:r>
            <a:r>
              <a:rPr sz="12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Мира, 26,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6272" y="2945723"/>
            <a:ext cx="2065059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Центральный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офис МФЦ</a:t>
            </a:r>
            <a:r>
              <a:rPr sz="1200" spc="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Ленинском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районе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г.Перми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5003" y="2945723"/>
            <a:ext cx="138732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Куйбышева,</a:t>
            </a:r>
            <a:r>
              <a:rPr sz="12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6272" y="3387683"/>
            <a:ext cx="2050731" cy="726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Мотовилихинский</a:t>
            </a:r>
            <a:r>
              <a:rPr sz="1200" spc="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район</a:t>
            </a:r>
          </a:p>
          <a:p>
            <a:pPr marL="0" marR="0">
              <a:lnSpc>
                <a:spcPts val="1340"/>
              </a:lnSpc>
              <a:spcBef>
                <a:spcPts val="751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Орджоникидзевский</a:t>
            </a:r>
            <a:r>
              <a:rPr sz="12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район</a:t>
            </a:r>
          </a:p>
          <a:p>
            <a:pPr marL="0" marR="0">
              <a:lnSpc>
                <a:spcPts val="1340"/>
              </a:lnSpc>
              <a:spcBef>
                <a:spcPts val="6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Свердловский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район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45003" y="3387683"/>
            <a:ext cx="152245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Уральская,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47а,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45003" y="3647017"/>
            <a:ext cx="150675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Коспашская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, 12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45003" y="3915241"/>
            <a:ext cx="1546731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Бригадирская,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8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Лодыгина, 28.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43700" y="4791646"/>
            <a:ext cx="2749575" cy="7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49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Чайковский,</a:t>
            </a:r>
            <a:r>
              <a:rPr sz="1200" spc="3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Декабристов,</a:t>
            </a:r>
            <a:r>
              <a:rPr sz="12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9,</a:t>
            </a:r>
          </a:p>
          <a:p>
            <a:pPr marL="0" marR="0">
              <a:lnSpc>
                <a:spcPts val="1340"/>
              </a:lnSpc>
              <a:spcBef>
                <a:spcPts val="148"/>
              </a:spcBef>
              <a:spcAft>
                <a:spcPts val="0"/>
              </a:spcAft>
            </a:pPr>
            <a:r>
              <a:rPr sz="1200" spc="-150" dirty="0">
                <a:solidFill>
                  <a:srgbClr val="1C2D38"/>
                </a:solidFill>
                <a:latin typeface="PDMGUQ+Arial"/>
                <a:cs typeface="PDMGUQ+Arial"/>
              </a:rPr>
              <a:t>г.</a:t>
            </a:r>
            <a:r>
              <a:rPr sz="1200" spc="1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Чусовой,</a:t>
            </a:r>
            <a:r>
              <a:rPr sz="1200" spc="35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Чайковского,</a:t>
            </a:r>
            <a:r>
              <a:rPr sz="12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18,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с. Большая Соснова,</a:t>
            </a:r>
            <a:r>
              <a:rPr sz="12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Ленина, 29,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с. Коса,</a:t>
            </a:r>
            <a:r>
              <a:rPr sz="1200" spc="3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Колхозной, 29а,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43700" y="5523391"/>
            <a:ext cx="220489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с. Частые,</a:t>
            </a:r>
            <a:r>
              <a:rPr sz="12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ул.</a:t>
            </a:r>
            <a:r>
              <a:rPr sz="1200" spc="4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Советская,</a:t>
            </a:r>
            <a:r>
              <a:rPr sz="12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30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9826" y="6001525"/>
            <a:ext cx="1054749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2" dirty="0">
                <a:solidFill>
                  <a:srgbClr val="1C2D38"/>
                </a:solidFill>
                <a:latin typeface="PDMGUQ+Arial"/>
                <a:cs typeface="PDMGUQ+Arial"/>
              </a:rPr>
              <a:t>График</a:t>
            </a:r>
            <a:r>
              <a:rPr sz="1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0" dirty="0">
                <a:solidFill>
                  <a:srgbClr val="1C2D38"/>
                </a:solidFill>
                <a:latin typeface="PDMGUQ+Arial"/>
                <a:cs typeface="PDMGUQ+Arial"/>
              </a:rPr>
              <a:t>работы</a:t>
            </a:r>
            <a:r>
              <a:rPr sz="1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окон </a:t>
            </a:r>
            <a:r>
              <a:rPr sz="1800" spc="-22" dirty="0">
                <a:solidFill>
                  <a:srgbClr val="1C2D38"/>
                </a:solidFill>
                <a:latin typeface="PDMGUQ+Arial"/>
                <a:cs typeface="PDMGUQ+Arial"/>
              </a:rPr>
              <a:t>соответствует</a:t>
            </a:r>
            <a:r>
              <a:rPr sz="1800" spc="5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графику</a:t>
            </a:r>
            <a:r>
              <a:rPr sz="18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spc="-10" dirty="0">
                <a:solidFill>
                  <a:srgbClr val="1C2D38"/>
                </a:solidFill>
                <a:latin typeface="PDMGUQ+Arial"/>
                <a:cs typeface="PDMGUQ+Arial"/>
              </a:rPr>
              <a:t>работы</a:t>
            </a:r>
            <a:r>
              <a:rPr sz="18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территориальных</a:t>
            </a:r>
            <a:r>
              <a:rPr sz="18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центров</a:t>
            </a:r>
            <a:r>
              <a:rPr sz="1800" spc="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«Мои</a:t>
            </a:r>
            <a:r>
              <a:rPr sz="18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800" dirty="0">
                <a:solidFill>
                  <a:srgbClr val="1C2D38"/>
                </a:solidFill>
                <a:latin typeface="PDMGUQ+Arial"/>
                <a:cs typeface="PDMGUQ+Arial"/>
              </a:rPr>
              <a:t>документы».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847576" y="6595982"/>
            <a:ext cx="3225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10725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1. Открытый</a:t>
            </a:r>
            <a:r>
              <a:rPr sz="2400" b="1" spc="37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доступ</a:t>
            </a:r>
            <a:r>
              <a:rPr sz="2400" b="1" spc="60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к актуальным</a:t>
            </a:r>
            <a:r>
              <a:rPr sz="2400" b="1" spc="45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вакансиям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9083" y="1323744"/>
            <a:ext cx="6243497" cy="508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НАЛИЧИЕ</a:t>
            </a:r>
            <a:r>
              <a:rPr sz="1600" b="1" spc="5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2" dirty="0">
                <a:solidFill>
                  <a:srgbClr val="1C2D38"/>
                </a:solidFill>
                <a:latin typeface="HLMQIC+Arial Bold"/>
                <a:cs typeface="HLMQIC+Arial Bold"/>
              </a:rPr>
              <a:t>СВОБОДНЫХ</a:t>
            </a:r>
            <a:r>
              <a:rPr sz="1600" b="1" spc="3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4" dirty="0">
                <a:solidFill>
                  <a:srgbClr val="1C2D38"/>
                </a:solidFill>
                <a:latin typeface="HLMQIC+Arial Bold"/>
                <a:cs typeface="HLMQIC+Arial Bold"/>
              </a:rPr>
              <a:t>ВАКАНСИЙ</a:t>
            </a:r>
            <a:r>
              <a:rPr sz="1600" b="1" spc="8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</a:t>
            </a:r>
            <a:r>
              <a:rPr sz="1600" b="1" spc="-32" dirty="0">
                <a:solidFill>
                  <a:srgbClr val="1C2D38"/>
                </a:solidFill>
                <a:latin typeface="HLMQIC+Arial Bold"/>
                <a:cs typeface="HLMQIC+Arial Bold"/>
              </a:rPr>
              <a:t>РАЗЛИЧНЫХ</a:t>
            </a:r>
            <a:r>
              <a:rPr sz="1600" b="1" spc="10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3" dirty="0">
                <a:solidFill>
                  <a:srgbClr val="1C2D38"/>
                </a:solidFill>
                <a:latin typeface="HLMQIC+Arial Bold"/>
                <a:cs typeface="HLMQIC+Arial Bold"/>
              </a:rPr>
              <a:t>СФЕРАХ</a:t>
            </a:r>
          </a:p>
          <a:p>
            <a:pPr marL="0" marR="0">
              <a:lnSpc>
                <a:spcPts val="1785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09083" y="2164165"/>
            <a:ext cx="6247411" cy="69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Каждый житель Пермского края</a:t>
            </a:r>
            <a:r>
              <a:rPr sz="12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может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  <a:r>
              <a:rPr sz="12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любое время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из</a:t>
            </a:r>
            <a:r>
              <a:rPr sz="12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любой точки региона</a:t>
            </a:r>
          </a:p>
          <a:p>
            <a:pPr marL="0" marR="0">
              <a:lnSpc>
                <a:spcPts val="1783"/>
              </a:lnSpc>
              <a:spcBef>
                <a:spcPts val="18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самостоятельно</a:t>
            </a:r>
            <a:r>
              <a:rPr sz="12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выбрать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подходящие</a:t>
            </a:r>
            <a:r>
              <a:rPr sz="1200" spc="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вакансии</a:t>
            </a:r>
            <a:r>
              <a:rPr sz="12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и</a:t>
            </a:r>
            <a:r>
              <a:rPr sz="12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разместить</a:t>
            </a:r>
            <a:r>
              <a:rPr sz="12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резюме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портале</a:t>
            </a:r>
          </a:p>
          <a:p>
            <a:pPr marL="0" marR="0">
              <a:lnSpc>
                <a:spcPts val="1787"/>
              </a:lnSpc>
              <a:spcBef>
                <a:spcPts val="133"/>
              </a:spcBef>
              <a:spcAft>
                <a:spcPts val="0"/>
              </a:spcAft>
            </a:pP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«Работа</a:t>
            </a:r>
            <a:r>
              <a:rPr sz="1600" b="1" spc="3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России»</a:t>
            </a:r>
            <a:r>
              <a:rPr sz="1600" b="1" spc="2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u="sng" dirty="0">
                <a:solidFill>
                  <a:srgbClr val="00669A"/>
                </a:solidFill>
                <a:latin typeface="NGFCWQ+Arial Bold"/>
                <a:cs typeface="NGFCWQ+Arial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trudvsem.ru.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9083" y="3017986"/>
            <a:ext cx="472056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HLMQIC+Arial Bold"/>
                <a:cs typeface="HLMQIC+Arial Bold"/>
              </a:rPr>
              <a:t>Сервисы портала для граждан</a:t>
            </a:r>
            <a:r>
              <a:rPr sz="1200" b="1" spc="-29" dirty="0">
                <a:solidFill>
                  <a:srgbClr val="C00000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HLMQIC+Arial Bold"/>
                <a:cs typeface="HLMQIC+Arial Bold"/>
              </a:rPr>
              <a:t>предоставляются</a:t>
            </a:r>
            <a:r>
              <a:rPr sz="1200" b="1" spc="16" dirty="0">
                <a:solidFill>
                  <a:srgbClr val="C00000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HLMQIC+Arial Bold"/>
                <a:cs typeface="HLMQIC+Arial Bold"/>
              </a:rPr>
              <a:t>бесплатно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632" y="3676014"/>
            <a:ext cx="2706334" cy="66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878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</a:t>
            </a:r>
            <a:r>
              <a:rPr sz="1400" spc="806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Все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вакансии</a:t>
            </a:r>
          </a:p>
          <a:p>
            <a:pPr marL="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открытых информационных</a:t>
            </a:r>
          </a:p>
          <a:p>
            <a:pPr marL="902538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ресурсах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8758" y="3676014"/>
            <a:ext cx="2074759" cy="66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</a:t>
            </a:r>
            <a:r>
              <a:rPr sz="1400" spc="806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 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требуется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очное</a:t>
            </a:r>
          </a:p>
          <a:p>
            <a:pPr marL="280415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посещение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Службы</a:t>
            </a:r>
          </a:p>
          <a:p>
            <a:pPr marL="687323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26322" y="3676014"/>
            <a:ext cx="2096748" cy="66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</a:t>
            </a:r>
            <a:r>
              <a:rPr sz="1400" spc="806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Актуальный спрос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</a:t>
            </a:r>
          </a:p>
          <a:p>
            <a:pPr marL="437388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предложение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</a:p>
          <a:p>
            <a:pPr marL="606552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рынке 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труда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79953" y="5170555"/>
            <a:ext cx="561997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5668D"/>
                </a:solidFill>
                <a:latin typeface="NGFCWQ+Arial Bold"/>
                <a:cs typeface="NGFCWQ+Arial Bold"/>
              </a:rPr>
              <a:t>20 855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9128" y="5182112"/>
            <a:ext cx="561999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EB1E23"/>
                </a:solidFill>
                <a:latin typeface="NGFCWQ+Arial Bold"/>
                <a:cs typeface="NGFCWQ+Arial Bold"/>
              </a:rPr>
              <a:t>11 618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06684" y="5167507"/>
            <a:ext cx="561999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B050"/>
                </a:solidFill>
                <a:latin typeface="NGFCWQ+Arial Bold"/>
                <a:cs typeface="NGFCWQ+Arial Bold"/>
              </a:rPr>
              <a:t>18 226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80309" y="5330575"/>
            <a:ext cx="96339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5668D"/>
                </a:solidFill>
                <a:latin typeface="HLMQIC+Arial Bold"/>
                <a:cs typeface="HLMQIC+Arial Bold"/>
              </a:rPr>
              <a:t>вакансий на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39230" y="5342132"/>
            <a:ext cx="96339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EB1E23"/>
                </a:solidFill>
                <a:latin typeface="HLMQIC+Arial Bold"/>
                <a:cs typeface="HLMQIC+Arial Bold"/>
              </a:rPr>
              <a:t>вакансий на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607040" y="5327527"/>
            <a:ext cx="96339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B050"/>
                </a:solidFill>
                <a:latin typeface="HLMQIC+Arial Bold"/>
                <a:cs typeface="HLMQIC+Arial Bold"/>
              </a:rPr>
              <a:t>вакансий на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50413" y="5490569"/>
            <a:ext cx="823614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5668D"/>
                </a:solidFill>
                <a:latin typeface="NGFCWQ+Arial Bold"/>
                <a:cs typeface="NGFCWQ+Arial Bold"/>
              </a:rPr>
              <a:t>21.03.2022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09334" y="5502152"/>
            <a:ext cx="823614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EB1E23"/>
                </a:solidFill>
                <a:latin typeface="NGFCWQ+Arial Bold"/>
                <a:cs typeface="NGFCWQ+Arial Bold"/>
              </a:rPr>
              <a:t>21.03.2022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77144" y="5487521"/>
            <a:ext cx="823614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B050"/>
                </a:solidFill>
                <a:latin typeface="NGFCWQ+Arial Bold"/>
                <a:cs typeface="NGFCWQ+Arial Bold"/>
              </a:rPr>
              <a:t>21.03.2022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674179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2. Новый режим</a:t>
            </a:r>
            <a:r>
              <a:rPr sz="2400" b="1" spc="14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работы</a:t>
            </a:r>
            <a:r>
              <a:rPr sz="2400" b="1" spc="35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Службы</a:t>
            </a:r>
            <a:r>
              <a:rPr sz="2400" b="1" spc="49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spc="-18" dirty="0">
                <a:solidFill>
                  <a:srgbClr val="FFFFFF"/>
                </a:solidFill>
                <a:latin typeface="HLMQIC+Arial Bold"/>
                <a:cs typeface="HLMQIC+Arial Bold"/>
              </a:rPr>
              <a:t>занятости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26" y="935301"/>
            <a:ext cx="1052461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1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РФ от</a:t>
            </a:r>
            <a:r>
              <a:rPr sz="11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16.03.2022</a:t>
            </a:r>
            <a:r>
              <a:rPr sz="11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  <a:r>
              <a:rPr sz="11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376 «Об</a:t>
            </a:r>
            <a:r>
              <a:rPr sz="11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особенностях</a:t>
            </a:r>
            <a:r>
              <a:rPr sz="11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предоставления</a:t>
            </a:r>
            <a:r>
              <a:rPr sz="11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государственных</a:t>
            </a:r>
            <a:r>
              <a:rPr sz="11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услуг в сфере</a:t>
            </a:r>
            <a:r>
              <a:rPr sz="11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  <a:r>
              <a:rPr sz="11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населения в 2022 году»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5997" y="1716047"/>
            <a:ext cx="6186356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ПОЛУЧЕНИЕ</a:t>
            </a:r>
            <a:r>
              <a:rPr sz="1600" b="1" spc="2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УСЛУГ</a:t>
            </a:r>
            <a:r>
              <a:rPr sz="1600" b="1" spc="3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СФЕРЕ</a:t>
            </a:r>
            <a:r>
              <a:rPr sz="1600" b="1" spc="-2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ЗАНЯТОСТИ</a:t>
            </a:r>
            <a:r>
              <a:rPr sz="1600" b="1" spc="54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ДО ПРИЗНАНИЯ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</a:t>
            </a:r>
            <a:r>
              <a:rPr sz="1600" b="1" spc="-21" dirty="0">
                <a:solidFill>
                  <a:srgbClr val="1C2D38"/>
                </a:solidFill>
                <a:latin typeface="HLMQIC+Arial Bold"/>
                <a:cs typeface="HLMQIC+Arial Bold"/>
              </a:rPr>
              <a:t>УСТАНОВЛЕННОМ</a:t>
            </a:r>
            <a:r>
              <a:rPr sz="1600" b="1" spc="83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ПОРЯДКЕ</a:t>
            </a:r>
            <a:r>
              <a:rPr sz="1600" b="1" spc="1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БЕЗРАБОТНЫМИ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40422" y="3029989"/>
            <a:ext cx="4514569" cy="630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Офисы</a:t>
            </a:r>
            <a:r>
              <a:rPr sz="1600" b="1" spc="2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Центра</a:t>
            </a:r>
            <a:r>
              <a:rPr sz="1600" b="1" spc="3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3" dirty="0">
                <a:solidFill>
                  <a:srgbClr val="1C2D38"/>
                </a:solidFill>
                <a:latin typeface="HLMQIC+Arial Bold"/>
                <a:cs typeface="HLMQIC+Arial Bold"/>
              </a:rPr>
              <a:t>занятости</a:t>
            </a:r>
            <a:r>
              <a:rPr sz="1600" b="1" spc="7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населения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 каждом</a:t>
            </a:r>
            <a:r>
              <a:rPr sz="12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муниципальном</a:t>
            </a:r>
            <a:r>
              <a:rPr sz="12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образовании,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независимо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9" dirty="0">
                <a:solidFill>
                  <a:srgbClr val="1C2D38"/>
                </a:solidFill>
                <a:latin typeface="PDMGUQ+Arial"/>
                <a:cs typeface="PDMGUQ+Arial"/>
              </a:rPr>
              <a:t>от</a:t>
            </a:r>
            <a:r>
              <a:rPr sz="12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места</a:t>
            </a:r>
          </a:p>
          <a:p>
            <a:pPr marL="15240" marR="0">
              <a:lnSpc>
                <a:spcPts val="1340"/>
              </a:lnSpc>
              <a:spcBef>
                <a:spcPts val="152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жительства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1211" y="3074566"/>
            <a:ext cx="2423547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Единый</a:t>
            </a:r>
            <a:r>
              <a:rPr sz="1600" b="1" spc="1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контакт</a:t>
            </a:r>
            <a:r>
              <a:rPr sz="1600" b="1" dirty="0">
                <a:solidFill>
                  <a:srgbClr val="1C2D38"/>
                </a:solidFill>
                <a:latin typeface="NGFCWQ+Arial Bold"/>
                <a:cs typeface="NGFCWQ+Arial Bold"/>
              </a:rPr>
              <a:t>-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центр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1C2D38"/>
                </a:solidFill>
                <a:latin typeface="QWCSOM+Arial"/>
                <a:cs typeface="QWCSOM+Arial"/>
              </a:rPr>
              <a:t>8 800</a:t>
            </a:r>
            <a:r>
              <a:rPr sz="1600" spc="12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600" dirty="0">
                <a:solidFill>
                  <a:srgbClr val="1C2D38"/>
                </a:solidFill>
                <a:latin typeface="QWCSOM+Arial"/>
                <a:cs typeface="QWCSOM+Arial"/>
              </a:rPr>
              <a:t>302 83</a:t>
            </a:r>
            <a:r>
              <a:rPr sz="1600" spc="18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600" dirty="0">
                <a:solidFill>
                  <a:srgbClr val="1C2D38"/>
                </a:solidFill>
                <a:latin typeface="QWCSOM+Arial"/>
                <a:cs typeface="QWCSOM+Arial"/>
              </a:rPr>
              <a:t>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3975" y="3791797"/>
            <a:ext cx="4108726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контакты</a:t>
            </a:r>
            <a:r>
              <a:rPr sz="1200" i="1" spc="21" dirty="0">
                <a:solidFill>
                  <a:srgbClr val="1C2D38"/>
                </a:solidFill>
                <a:latin typeface="KAJQFL+Arial Italic"/>
                <a:cs typeface="KAJQFL+Arial Italic"/>
              </a:rPr>
              <a:t> </a:t>
            </a: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по ссылке </a:t>
            </a:r>
            <a:r>
              <a:rPr sz="1200" i="1" u="sng" dirty="0">
                <a:solidFill>
                  <a:srgbClr val="00669A"/>
                </a:solidFill>
                <a:latin typeface="BWEQPP+Arial Italic"/>
                <a:cs typeface="BWEQPP+Arial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http://cznperm.ru/contacts/</a:t>
            </a:r>
            <a:r>
              <a:rPr sz="1200" i="1" dirty="0">
                <a:solidFill>
                  <a:srgbClr val="00669A"/>
                </a:solidFill>
                <a:latin typeface="BWEQPP+Arial Italic"/>
                <a:cs typeface="BWEQPP+Arial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для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просмотра</a:t>
            </a:r>
            <a:r>
              <a:rPr sz="1200" i="1" spc="-29" dirty="0">
                <a:solidFill>
                  <a:srgbClr val="1C2D38"/>
                </a:solidFill>
                <a:latin typeface="KAJQFL+Arial Italic"/>
                <a:cs typeface="KAJQFL+Arial Italic"/>
              </a:rPr>
              <a:t> </a:t>
            </a: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выберите соответствующую</a:t>
            </a:r>
            <a:r>
              <a:rPr sz="1200" i="1" spc="31" dirty="0">
                <a:solidFill>
                  <a:srgbClr val="1C2D38"/>
                </a:solidFill>
                <a:latin typeface="KAJQFL+Arial Italic"/>
                <a:cs typeface="KAJQFL+Arial Italic"/>
              </a:rPr>
              <a:t> </a:t>
            </a: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область на</a:t>
            </a:r>
          </a:p>
          <a:p>
            <a:pPr marL="1149095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интерактивной</a:t>
            </a:r>
            <a:r>
              <a:rPr sz="1200" i="1" spc="-15" dirty="0">
                <a:solidFill>
                  <a:srgbClr val="1C2D38"/>
                </a:solidFill>
                <a:latin typeface="KAJQFL+Arial Italic"/>
                <a:cs typeface="KAJQFL+Arial Italic"/>
              </a:rPr>
              <a:t> </a:t>
            </a:r>
            <a:r>
              <a:rPr sz="1200" i="1" dirty="0">
                <a:solidFill>
                  <a:srgbClr val="1C2D38"/>
                </a:solidFill>
                <a:latin typeface="KAJQFL+Arial Italic"/>
                <a:cs typeface="KAJQFL+Arial Italic"/>
              </a:rPr>
              <a:t>карте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5694" y="3827041"/>
            <a:ext cx="4534348" cy="989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6" dirty="0">
                <a:solidFill>
                  <a:srgbClr val="1C2D38"/>
                </a:solidFill>
                <a:latin typeface="HLMQIC+Arial Bold"/>
                <a:cs typeface="HLMQIC+Arial Bold"/>
              </a:rPr>
              <a:t>Консультационный</a:t>
            </a:r>
            <a:r>
              <a:rPr sz="1600" b="1" spc="83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2" dirty="0">
                <a:solidFill>
                  <a:srgbClr val="1C2D38"/>
                </a:solidFill>
                <a:latin typeface="HLMQIC+Arial Bold"/>
                <a:cs typeface="HLMQIC+Arial Bold"/>
              </a:rPr>
              <a:t>пункт</a:t>
            </a:r>
            <a:r>
              <a:rPr sz="1600" b="1" spc="5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для</a:t>
            </a:r>
            <a:r>
              <a:rPr sz="1600" b="1" spc="2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работников</a:t>
            </a:r>
          </a:p>
          <a:p>
            <a:pPr marL="15239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пострадавших</a:t>
            </a:r>
            <a:r>
              <a:rPr sz="1600" b="1" spc="6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отраслей</a:t>
            </a:r>
          </a:p>
          <a:p>
            <a:pPr marL="0" marR="0">
              <a:lnSpc>
                <a:spcPts val="1179"/>
              </a:lnSpc>
              <a:spcBef>
                <a:spcPts val="85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г. Пермь,</a:t>
            </a:r>
            <a:r>
              <a:rPr sz="105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ул. Советская,51.</a:t>
            </a:r>
            <a:r>
              <a:rPr sz="1050" spc="-4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Пункт</a:t>
            </a:r>
            <a:r>
              <a:rPr sz="105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работает</a:t>
            </a:r>
            <a:r>
              <a:rPr sz="105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6</a:t>
            </a:r>
            <a:r>
              <a:rPr sz="105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дней</a:t>
            </a:r>
            <a:r>
              <a:rPr sz="105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в неделю,</a:t>
            </a:r>
            <a:r>
              <a:rPr sz="105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  <a:r>
              <a:rPr sz="105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9.00 до</a:t>
            </a:r>
          </a:p>
          <a:p>
            <a:pPr marL="15239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18.00 в будни,</a:t>
            </a:r>
            <a:r>
              <a:rPr sz="105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в субботу </a:t>
            </a: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-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с 11.00</a:t>
            </a:r>
            <a:r>
              <a:rPr sz="105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до 15.00</a:t>
            </a: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.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Посещение</a:t>
            </a:r>
            <a:r>
              <a:rPr sz="105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не</a:t>
            </a:r>
            <a:r>
              <a:rPr sz="105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требует</a:t>
            </a:r>
          </a:p>
          <a:p>
            <a:pPr marL="15239" marR="0">
              <a:lnSpc>
                <a:spcPts val="1179"/>
              </a:lnSpc>
              <a:spcBef>
                <a:spcPts val="83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предварительной</a:t>
            </a:r>
            <a:r>
              <a:rPr sz="1050" spc="-4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записи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92822" y="4565927"/>
            <a:ext cx="3937766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Окна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"Работа</a:t>
            </a:r>
            <a:r>
              <a:rPr sz="1600" b="1" spc="4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России"</a:t>
            </a:r>
            <a:r>
              <a:rPr sz="1600" b="1" spc="1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в</a:t>
            </a:r>
            <a:r>
              <a:rPr sz="1600" b="1" spc="1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офисах МФЦ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8062" y="4805933"/>
            <a:ext cx="157315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"Мои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документы"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5694" y="4978042"/>
            <a:ext cx="4751835" cy="425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6" dirty="0">
                <a:solidFill>
                  <a:srgbClr val="1C2D38"/>
                </a:solidFill>
                <a:latin typeface="HLMQIC+Arial Bold"/>
                <a:cs typeface="HLMQIC+Arial Bold"/>
              </a:rPr>
              <a:t>Консультационный</a:t>
            </a:r>
            <a:r>
              <a:rPr sz="1600" b="1" spc="7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центр</a:t>
            </a:r>
            <a:r>
              <a:rPr sz="1600" b="1" spc="3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для</a:t>
            </a:r>
            <a:r>
              <a:rPr sz="1600" b="1" spc="1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4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работодателей</a:t>
            </a:r>
          </a:p>
          <a:p>
            <a:pPr marL="0" marR="0">
              <a:lnSpc>
                <a:spcPts val="1179"/>
              </a:lnSpc>
              <a:spcBef>
                <a:spcPts val="35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г. Пермь,</a:t>
            </a:r>
            <a:r>
              <a:rPr sz="105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ул. Ленина</a:t>
            </a:r>
            <a:r>
              <a:rPr sz="1050" spc="-3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51, корпус</a:t>
            </a:r>
            <a:r>
              <a:rPr sz="105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Б,</a:t>
            </a:r>
            <a:r>
              <a:rPr sz="105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spc="13" dirty="0">
                <a:solidFill>
                  <a:srgbClr val="1C2D38"/>
                </a:solidFill>
                <a:latin typeface="PDMGUQ+Arial"/>
                <a:cs typeface="PDMGUQ+Arial"/>
              </a:rPr>
              <a:t>2</a:t>
            </a: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й этаж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5694" y="5375406"/>
            <a:ext cx="4577436" cy="53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(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Органный</a:t>
            </a:r>
            <a:r>
              <a:rPr sz="1050" spc="-4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зал, вход</a:t>
            </a:r>
            <a:r>
              <a:rPr sz="105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со стороны</a:t>
            </a:r>
            <a:r>
              <a:rPr sz="105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ул. Петропавловская).</a:t>
            </a:r>
            <a:r>
              <a:rPr sz="1050" spc="-4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Телефоны:</a:t>
            </a:r>
            <a:r>
              <a:rPr sz="1050" spc="-4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8</a:t>
            </a:r>
          </a:p>
          <a:p>
            <a:pPr marL="15239" marR="0">
              <a:lnSpc>
                <a:spcPts val="1179"/>
              </a:lnSpc>
              <a:spcBef>
                <a:spcPts val="29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(342)235 13 97, 235 10</a:t>
            </a:r>
            <a:r>
              <a:rPr sz="1050" spc="-1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050" dirty="0">
                <a:solidFill>
                  <a:srgbClr val="1C2D38"/>
                </a:solidFill>
                <a:latin typeface="QWCSOM+Arial"/>
                <a:cs typeface="QWCSOM+Arial"/>
              </a:rPr>
              <a:t>45.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График</a:t>
            </a:r>
            <a:r>
              <a:rPr sz="105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работы</a:t>
            </a:r>
            <a:r>
              <a:rPr sz="105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работает</a:t>
            </a:r>
            <a:r>
              <a:rPr sz="105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с понедельника</a:t>
            </a:r>
            <a:r>
              <a:rPr sz="1050" spc="-3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по</a:t>
            </a:r>
          </a:p>
          <a:p>
            <a:pPr marL="15239" marR="0">
              <a:lnSpc>
                <a:spcPts val="1340"/>
              </a:lnSpc>
              <a:spcBef>
                <a:spcPts val="143"/>
              </a:spcBef>
              <a:spcAft>
                <a:spcPts val="0"/>
              </a:spcAft>
            </a:pP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пятницу</a:t>
            </a:r>
            <a:r>
              <a:rPr sz="105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с 9.00</a:t>
            </a:r>
            <a:r>
              <a:rPr sz="105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50" dirty="0">
                <a:solidFill>
                  <a:srgbClr val="1C2D38"/>
                </a:solidFill>
                <a:latin typeface="PDMGUQ+Arial"/>
                <a:cs typeface="PDMGUQ+Arial"/>
              </a:rPr>
              <a:t>до 18.00 (без обеда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90712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3. Меры поддержки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работодателей</a:t>
            </a:r>
            <a:r>
              <a:rPr sz="2400" b="1" spc="69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(федеральные)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26" y="935301"/>
            <a:ext cx="1128649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1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РФ от</a:t>
            </a:r>
            <a:r>
              <a:rPr sz="11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18.03.2022</a:t>
            </a:r>
            <a:r>
              <a:rPr sz="11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  <a:r>
              <a:rPr sz="11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409 «О</a:t>
            </a:r>
            <a:r>
              <a:rPr sz="11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реализации</a:t>
            </a:r>
            <a:r>
              <a:rPr sz="11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в 2022 году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отдельных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мероприятий,</a:t>
            </a:r>
            <a:r>
              <a:rPr sz="11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направленных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снижение</a:t>
            </a:r>
            <a:r>
              <a:rPr sz="11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напряженности</a:t>
            </a:r>
            <a:r>
              <a:rPr sz="11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рынке труда»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4097" y="1768752"/>
            <a:ext cx="4801311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1C2D38"/>
                </a:solidFill>
                <a:latin typeface="HLMQIC+Arial Bold"/>
                <a:cs typeface="HLMQIC+Arial Bold"/>
              </a:rPr>
              <a:t>ЧАСТИЧНАЯ</a:t>
            </a:r>
            <a:r>
              <a:rPr sz="1600" b="1" spc="93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8" dirty="0">
                <a:solidFill>
                  <a:srgbClr val="1C2D38"/>
                </a:solidFill>
                <a:latin typeface="HLMQIC+Arial Bold"/>
                <a:cs typeface="HLMQIC+Arial Bold"/>
              </a:rPr>
              <a:t>ОПЛАТА</a:t>
            </a:r>
            <a:r>
              <a:rPr sz="1600" b="1" spc="8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9" dirty="0">
                <a:solidFill>
                  <a:srgbClr val="1C2D38"/>
                </a:solidFill>
                <a:latin typeface="HLMQIC+Arial Bold"/>
                <a:cs typeface="HLMQIC+Arial Bold"/>
              </a:rPr>
              <a:t>ТРУДА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ПРИ </a:t>
            </a:r>
            <a:r>
              <a:rPr sz="1600" b="1" spc="-17" dirty="0">
                <a:solidFill>
                  <a:srgbClr val="1C2D38"/>
                </a:solidFill>
                <a:latin typeface="HLMQIC+Arial Bold"/>
                <a:cs typeface="HLMQIC+Arial Bold"/>
              </a:rPr>
              <a:t>ОРГАНИЗАЦИИ</a:t>
            </a:r>
            <a:r>
              <a:rPr sz="1600" b="1" spc="7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ОБЩЕСТВЕННЫХ</a:t>
            </a:r>
            <a:r>
              <a:rPr sz="1600" b="1" spc="1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40" dirty="0">
                <a:solidFill>
                  <a:srgbClr val="1C2D38"/>
                </a:solidFill>
                <a:latin typeface="HLMQIC+Arial Bold"/>
                <a:cs typeface="HLMQIC+Arial Bold"/>
              </a:rPr>
              <a:t>РАБОТ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3896" y="2766335"/>
            <a:ext cx="4415230" cy="105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267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работодателю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62" dirty="0">
                <a:solidFill>
                  <a:srgbClr val="1794D3"/>
                </a:solidFill>
                <a:latin typeface="HLMQIC+Arial Bold"/>
                <a:cs typeface="HLMQIC+Arial Bold"/>
              </a:rPr>
              <a:t>от</a:t>
            </a:r>
            <a:r>
              <a:rPr sz="2400" b="1" spc="5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20 797,50</a:t>
            </a:r>
            <a:r>
              <a:rPr sz="2400" b="1" spc="14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до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30 744,12 </a:t>
            </a:r>
            <a:r>
              <a:rPr sz="2400" b="1" spc="-21" dirty="0">
                <a:solidFill>
                  <a:srgbClr val="1794D3"/>
                </a:solidFill>
                <a:latin typeface="HLMQIC+Arial Bold"/>
                <a:cs typeface="HLMQIC+Arial Bold"/>
              </a:rPr>
              <a:t>руб.</a:t>
            </a:r>
          </a:p>
          <a:p>
            <a:pPr marL="875664" marR="0">
              <a:lnSpc>
                <a:spcPts val="1340"/>
              </a:lnSpc>
              <a:spcBef>
                <a:spcPts val="1119"/>
              </a:spcBef>
              <a:spcAft>
                <a:spcPts val="0"/>
              </a:spcAft>
            </a:pP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(1 МРОТ + Стр.Взн.</a:t>
            </a:r>
            <a:r>
              <a:rPr sz="1200" b="1" spc="3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+ </a:t>
            </a:r>
            <a:r>
              <a:rPr sz="1200" b="1" spc="-44" dirty="0">
                <a:solidFill>
                  <a:srgbClr val="1794D3"/>
                </a:solidFill>
                <a:latin typeface="HLMQIC+Arial Bold"/>
                <a:cs typeface="HLMQIC+Arial Bold"/>
              </a:rPr>
              <a:t>Р.К)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23125" y="2761571"/>
            <a:ext cx="4397584" cy="32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 действий</a:t>
            </a:r>
            <a:r>
              <a:rPr sz="2000" b="1" spc="-19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2000" b="1" spc="-12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97929" y="3274313"/>
            <a:ext cx="5243328" cy="877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Обращение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ЦЗН для заключения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договора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 наличии в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организации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вакансий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</a:t>
            </a:r>
            <a:r>
              <a:rPr sz="14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направлениям общественных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spc="-30" dirty="0">
                <a:solidFill>
                  <a:srgbClr val="1C2D38"/>
                </a:solidFill>
                <a:latin typeface="PDMGUQ+Arial"/>
                <a:cs typeface="PDMGUQ+Arial"/>
              </a:rPr>
              <a:t>работ.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Перечень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направлений для общественных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сайте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ЦЗН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8811" y="4114926"/>
            <a:ext cx="4796181" cy="877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гражданина,</a:t>
            </a:r>
            <a:r>
              <a:rPr sz="1400" spc="-3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принятого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условиях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срочного</a:t>
            </a:r>
            <a:r>
              <a:rPr sz="1400" b="1" spc="-1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трудового</a:t>
            </a:r>
            <a:r>
              <a:rPr sz="1400" b="1" spc="7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договора,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из числа</a:t>
            </a:r>
          </a:p>
          <a:p>
            <a:pPr marL="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зарегистрированных</a:t>
            </a:r>
            <a:r>
              <a:rPr sz="14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органах</a:t>
            </a:r>
            <a:r>
              <a:rPr sz="1400" b="1" spc="-2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службы</a:t>
            </a:r>
            <a:r>
              <a:rPr sz="1400" b="1" spc="4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занятости,</a:t>
            </a:r>
            <a:r>
              <a:rPr sz="1400" b="1" spc="4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а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также безработных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97929" y="4341367"/>
            <a:ext cx="506836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Размещение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вакансий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портале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«Работа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России» 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40829" y="4554727"/>
            <a:ext cx="307025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отметкой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«Общественные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работы»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97929" y="4981447"/>
            <a:ext cx="454480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Оргнабор</a:t>
            </a:r>
            <a:r>
              <a:rPr sz="1400" spc="-4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соискателей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общественные</a:t>
            </a:r>
            <a:r>
              <a:rPr sz="1400" spc="-4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8811" y="5323712"/>
            <a:ext cx="4181447" cy="6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период занятости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общественных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работах,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который осуществляется</a:t>
            </a:r>
            <a:r>
              <a:rPr sz="14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поддержка,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составляет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не </a:t>
            </a:r>
            <a:r>
              <a:rPr sz="1400" b="1" spc="-17" dirty="0">
                <a:solidFill>
                  <a:srgbClr val="1C2D38"/>
                </a:solidFill>
                <a:latin typeface="HLMQIC+Arial Bold"/>
                <a:cs typeface="HLMQIC+Arial Bold"/>
              </a:rPr>
              <a:t>более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 3 месяцев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97929" y="5408273"/>
            <a:ext cx="4906858" cy="664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4.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Подача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заявки в ЦЗН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 предоставлении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финансовых</a:t>
            </a:r>
          </a:p>
          <a:p>
            <a:pPr marL="34290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средств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принятого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работника</a:t>
            </a:r>
            <a:r>
              <a:rPr sz="14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направлению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общественных</a:t>
            </a:r>
            <a:r>
              <a:rPr sz="14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85011" y="6170851"/>
            <a:ext cx="496281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*основные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направления</a:t>
            </a:r>
            <a:r>
              <a:rPr sz="11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общественных</a:t>
            </a:r>
            <a:r>
              <a:rPr sz="11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работ</a:t>
            </a:r>
            <a:r>
              <a:rPr sz="11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приведены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в приложении</a:t>
            </a:r>
            <a:r>
              <a:rPr sz="11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90712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3. Меры поддержки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работодателей</a:t>
            </a:r>
            <a:r>
              <a:rPr sz="2400" b="1" spc="69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(федеральные)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26" y="935301"/>
            <a:ext cx="1128649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1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РФ от</a:t>
            </a:r>
            <a:r>
              <a:rPr sz="11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18.03.2022</a:t>
            </a:r>
            <a:r>
              <a:rPr sz="11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  <a:r>
              <a:rPr sz="11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409 «О</a:t>
            </a:r>
            <a:r>
              <a:rPr sz="11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реализации</a:t>
            </a:r>
            <a:r>
              <a:rPr sz="11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в 2022 году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отдельных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мероприятий,</a:t>
            </a:r>
            <a:r>
              <a:rPr sz="11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направленных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снижение</a:t>
            </a:r>
            <a:r>
              <a:rPr sz="11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напряженности</a:t>
            </a:r>
            <a:r>
              <a:rPr sz="11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рынке труда»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5997" y="1641984"/>
            <a:ext cx="6620208" cy="7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1C2D38"/>
                </a:solidFill>
                <a:latin typeface="HLMQIC+Arial Bold"/>
                <a:cs typeface="HLMQIC+Arial Bold"/>
              </a:rPr>
              <a:t>ЧАСТИЧНАЯ</a:t>
            </a:r>
            <a:r>
              <a:rPr sz="1600" b="1" spc="9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8" dirty="0">
                <a:solidFill>
                  <a:srgbClr val="1C2D38"/>
                </a:solidFill>
                <a:latin typeface="HLMQIC+Arial Bold"/>
                <a:cs typeface="HLMQIC+Arial Bold"/>
              </a:rPr>
              <a:t>ОПЛАТА</a:t>
            </a:r>
            <a:r>
              <a:rPr sz="1600" b="1" spc="8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8" dirty="0">
                <a:solidFill>
                  <a:srgbClr val="1C2D38"/>
                </a:solidFill>
                <a:latin typeface="HLMQIC+Arial Bold"/>
                <a:cs typeface="HLMQIC+Arial Bold"/>
              </a:rPr>
              <a:t>ТРУДА</a:t>
            </a:r>
            <a:r>
              <a:rPr sz="1600" b="1" spc="2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И</a:t>
            </a:r>
            <a:r>
              <a:rPr sz="1600" b="1" spc="1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МАТЕРИАЛЬНО</a:t>
            </a:r>
            <a:r>
              <a:rPr sz="1600" b="1" dirty="0">
                <a:solidFill>
                  <a:srgbClr val="1C2D38"/>
                </a:solidFill>
                <a:latin typeface="NGFCWQ+Arial Bold"/>
                <a:cs typeface="NGFCWQ+Arial Bold"/>
              </a:rPr>
              <a:t>-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ТЕХНИЧЕСКОГО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ОСНАЩЕНИЯ</a:t>
            </a:r>
            <a:r>
              <a:rPr sz="1600" b="1" spc="51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ПРИ </a:t>
            </a:r>
            <a:r>
              <a:rPr sz="1600" b="1" spc="-17" dirty="0">
                <a:solidFill>
                  <a:srgbClr val="1C2D38"/>
                </a:solidFill>
                <a:latin typeface="HLMQIC+Arial Bold"/>
                <a:cs typeface="HLMQIC+Arial Bold"/>
              </a:rPr>
              <a:t>ОРГАНИЗАЦИИ</a:t>
            </a:r>
            <a:r>
              <a:rPr sz="1600" b="1" spc="7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ВРЕМЕННОЙ </a:t>
            </a: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ЗАНЯТОСТИ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24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РАБОТНИКОВ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5737" y="2822618"/>
            <a:ext cx="235371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6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3535" y="2815994"/>
            <a:ext cx="354749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</a:t>
            </a:r>
            <a:r>
              <a:rPr sz="1600" b="1" spc="16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действий</a:t>
            </a:r>
            <a:r>
              <a:rPr sz="1600" b="1" spc="5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2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4511" y="3188378"/>
            <a:ext cx="569417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2" dirty="0">
                <a:solidFill>
                  <a:srgbClr val="1794D3"/>
                </a:solidFill>
                <a:latin typeface="HLMQIC+Arial Bold"/>
                <a:cs typeface="HLMQIC+Arial Bold"/>
              </a:rPr>
              <a:t>от</a:t>
            </a:r>
            <a:r>
              <a:rPr sz="2400" b="1" spc="5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20 797,50</a:t>
            </a:r>
            <a:r>
              <a:rPr sz="2400" b="1" spc="14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до </a:t>
            </a:r>
            <a:r>
              <a:rPr sz="2400" b="1" dirty="0">
                <a:solidFill>
                  <a:srgbClr val="1794D3"/>
                </a:solidFill>
                <a:latin typeface="NGFCWQ+Arial Bold"/>
                <a:cs typeface="NGFCWQ+Arial Bold"/>
              </a:rPr>
              <a:t>30 744,12</a:t>
            </a:r>
            <a:r>
              <a:rPr sz="2400" b="1" spc="10" dirty="0">
                <a:solidFill>
                  <a:srgbClr val="1794D3"/>
                </a:solidFill>
                <a:latin typeface="NGFCWQ+Arial Bold"/>
                <a:cs typeface="NGFCWQ+Arial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HLMQIC+Arial Bold"/>
                <a:cs typeface="HLMQIC+Arial Bold"/>
              </a:rPr>
              <a:t>+ 10 000 </a:t>
            </a:r>
            <a:r>
              <a:rPr sz="2400" b="1" spc="-21" dirty="0">
                <a:solidFill>
                  <a:srgbClr val="C00000"/>
                </a:solidFill>
                <a:latin typeface="HLMQIC+Arial Bold"/>
                <a:cs typeface="HLMQIC+Arial Bold"/>
              </a:rPr>
              <a:t>руб.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85939" y="3269360"/>
            <a:ext cx="4695945" cy="66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1.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Размещение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сведений об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изменении режима</a:t>
            </a:r>
          </a:p>
          <a:p>
            <a:pPr marL="0" marR="0">
              <a:lnSpc>
                <a:spcPts val="1571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работы организации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через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личный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кабинет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 портале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Работа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России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7250" y="3658574"/>
            <a:ext cx="202524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(1 МРОТ + Стр.Взн.</a:t>
            </a:r>
            <a:r>
              <a:rPr sz="1200" b="1" spc="3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+ </a:t>
            </a:r>
            <a:r>
              <a:rPr sz="1200" b="1" spc="-44" dirty="0">
                <a:solidFill>
                  <a:srgbClr val="1794D3"/>
                </a:solidFill>
                <a:latin typeface="HLMQIC+Arial Bold"/>
                <a:cs typeface="HLMQIC+Arial Bold"/>
              </a:rPr>
              <a:t>Р.К)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0076" y="3658574"/>
            <a:ext cx="170177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HLMQIC+Arial Bold"/>
                <a:cs typeface="HLMQIC+Arial Bold"/>
              </a:rPr>
              <a:t>(мат</a:t>
            </a:r>
            <a:r>
              <a:rPr sz="1200" b="1" dirty="0">
                <a:solidFill>
                  <a:srgbClr val="C00000"/>
                </a:solidFill>
                <a:latin typeface="NGFCWQ+Arial Bold"/>
                <a:cs typeface="NGFCWQ+Arial Bold"/>
              </a:rPr>
              <a:t>-</a:t>
            </a:r>
            <a:r>
              <a:rPr sz="1200" b="1" dirty="0">
                <a:solidFill>
                  <a:srgbClr val="C00000"/>
                </a:solidFill>
                <a:latin typeface="HLMQIC+Arial Bold"/>
                <a:cs typeface="HLMQIC+Arial Bold"/>
              </a:rPr>
              <a:t>тех.оснащение</a:t>
            </a:r>
            <a:r>
              <a:rPr sz="1200" b="1" dirty="0">
                <a:solidFill>
                  <a:srgbClr val="C00000"/>
                </a:solidFill>
                <a:latin typeface="NGFCWQ+Arial Bold"/>
                <a:cs typeface="NGFCWQ+Arial Bold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7094" y="4073483"/>
            <a:ext cx="4959681" cy="94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за каждого</a:t>
            </a:r>
            <a:r>
              <a:rPr sz="12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работника, направленного на иные временные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работы</a:t>
            </a:r>
            <a:r>
              <a:rPr sz="1200" b="1" spc="1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организации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,</a:t>
            </a:r>
            <a:r>
              <a:rPr sz="12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  <a:r>
              <a:rPr sz="12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период</a:t>
            </a:r>
            <a:r>
              <a:rPr sz="12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действия в организации режима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неполного</a:t>
            </a:r>
            <a:r>
              <a:rPr sz="12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рабочего</a:t>
            </a:r>
            <a:r>
              <a:rPr sz="12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времени,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простоя,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временной</a:t>
            </a:r>
            <a:r>
              <a:rPr sz="12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приостановки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24" dirty="0">
                <a:solidFill>
                  <a:srgbClr val="1C2D38"/>
                </a:solidFill>
                <a:latin typeface="PDMGUQ+Arial"/>
                <a:cs typeface="PDMGUQ+Arial"/>
              </a:rPr>
              <a:t>работ,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 предоставления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отпусков 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без</a:t>
            </a:r>
            <a:r>
              <a:rPr sz="12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сохранения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заработной</a:t>
            </a:r>
            <a:r>
              <a:rPr sz="12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платы,</a:t>
            </a:r>
          </a:p>
          <a:p>
            <a:pPr marL="0" marR="0">
              <a:lnSpc>
                <a:spcPts val="134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проведения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мероприятий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 высвобождению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работников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85939" y="4123181"/>
            <a:ext cx="4363230" cy="130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2.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Определение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перечня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временных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организации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для выполнения</a:t>
            </a:r>
            <a:r>
              <a:rPr sz="14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работниками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(любая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иная деятельность,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исключением</a:t>
            </a:r>
          </a:p>
          <a:p>
            <a:pPr marL="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непосредственных</a:t>
            </a:r>
            <a:r>
              <a:rPr sz="1400" spc="-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функций,</a:t>
            </a:r>
            <a:r>
              <a:rPr sz="14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которые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осуществляются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связи с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изменением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режима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работы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организации)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7094" y="5305234"/>
            <a:ext cx="5227369" cy="757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период</a:t>
            </a:r>
            <a:r>
              <a:rPr sz="12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временной</a:t>
            </a:r>
            <a:r>
              <a:rPr sz="12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  <a:r>
              <a:rPr sz="12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работника,</a:t>
            </a:r>
            <a:r>
              <a:rPr sz="12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 который</a:t>
            </a:r>
            <a:r>
              <a:rPr sz="12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осуществляется</a:t>
            </a:r>
          </a:p>
          <a:p>
            <a:pPr marL="0" marR="0">
              <a:lnSpc>
                <a:spcPts val="1340"/>
              </a:lnSpc>
              <a:spcBef>
                <a:spcPts val="148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поддержка,</a:t>
            </a:r>
            <a:r>
              <a:rPr sz="12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составляет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не более</a:t>
            </a:r>
            <a:r>
              <a:rPr sz="1200" b="1" spc="-2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3 месяцев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средства</a:t>
            </a:r>
            <a:r>
              <a:rPr sz="12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на материально</a:t>
            </a: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-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техническое</a:t>
            </a:r>
            <a:r>
              <a:rPr sz="12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оснащение</a:t>
            </a:r>
            <a:r>
              <a:rPr sz="12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предоставляются</a:t>
            </a:r>
            <a:r>
              <a:rPr sz="12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одно</a:t>
            </a:r>
            <a:r>
              <a:rPr sz="1200" b="1" spc="3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рабочее</a:t>
            </a:r>
            <a:r>
              <a:rPr sz="12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место</a:t>
            </a:r>
            <a:r>
              <a:rPr sz="1200" b="1" spc="1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 весь</a:t>
            </a:r>
            <a:r>
              <a:rPr sz="1200" b="1" spc="-2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период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85939" y="5616981"/>
            <a:ext cx="4516869" cy="66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3.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Подача</a:t>
            </a:r>
            <a:r>
              <a:rPr sz="1400" spc="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заявки в ЦЗН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 предоставлении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финансовых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средств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работника</a:t>
            </a:r>
            <a:r>
              <a:rPr sz="14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занятого</a:t>
            </a:r>
          </a:p>
          <a:p>
            <a:pPr marL="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временных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работах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90712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3. Меры поддержки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работодателей</a:t>
            </a:r>
            <a:r>
              <a:rPr sz="2400" b="1" spc="69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(федеральные)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26" y="935301"/>
            <a:ext cx="1128649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1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РФ от</a:t>
            </a:r>
            <a:r>
              <a:rPr sz="11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18.03.2022</a:t>
            </a:r>
            <a:r>
              <a:rPr sz="11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№</a:t>
            </a:r>
            <a:r>
              <a:rPr sz="11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409 «О</a:t>
            </a:r>
            <a:r>
              <a:rPr sz="11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реализации</a:t>
            </a:r>
            <a:r>
              <a:rPr sz="11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в 2022 году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отдельных</a:t>
            </a:r>
            <a:r>
              <a:rPr sz="11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мероприятий,</a:t>
            </a:r>
            <a:r>
              <a:rPr sz="11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направленных</a:t>
            </a:r>
            <a:r>
              <a:rPr sz="11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снижение</a:t>
            </a:r>
            <a:r>
              <a:rPr sz="11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напряженности</a:t>
            </a:r>
            <a:r>
              <a:rPr sz="11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100" dirty="0">
                <a:solidFill>
                  <a:srgbClr val="1C2D38"/>
                </a:solidFill>
                <a:latin typeface="PDMGUQ+Arial"/>
                <a:cs typeface="PDMGUQ+Arial"/>
              </a:rPr>
              <a:t>на рынке труда»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15484" y="1556027"/>
            <a:ext cx="6494801" cy="996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1C2D38"/>
                </a:solidFill>
                <a:latin typeface="HLMQIC+Arial Bold"/>
                <a:cs typeface="HLMQIC+Arial Bold"/>
              </a:rPr>
              <a:t>ФИНАНСОВОЕ</a:t>
            </a:r>
            <a:r>
              <a:rPr sz="1600" b="1" spc="63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ОБЕСПЕЧЕНИЕ З</a:t>
            </a:r>
            <a:r>
              <a:rPr sz="1600" b="1" spc="-44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67" dirty="0">
                <a:solidFill>
                  <a:srgbClr val="1C2D38"/>
                </a:solidFill>
                <a:latin typeface="HLMQIC+Arial Bold"/>
                <a:cs typeface="HLMQIC+Arial Bold"/>
              </a:rPr>
              <a:t>АТ</a:t>
            </a:r>
            <a:r>
              <a:rPr sz="1600" b="1" spc="-44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78" dirty="0">
                <a:solidFill>
                  <a:srgbClr val="1C2D38"/>
                </a:solidFill>
                <a:latin typeface="HLMQIC+Arial Bold"/>
                <a:cs typeface="HLMQIC+Arial Bold"/>
              </a:rPr>
              <a:t>РАТ</a:t>
            </a:r>
            <a:r>
              <a:rPr sz="1600" b="1" spc="14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0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РАБОТОДАТЕЛЕЙ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</a:t>
            </a:r>
            <a:r>
              <a:rPr sz="1600" b="1" spc="1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7" dirty="0">
                <a:solidFill>
                  <a:srgbClr val="1C2D38"/>
                </a:solidFill>
                <a:latin typeface="HLMQIC+Arial Bold"/>
                <a:cs typeface="HLMQIC+Arial Bold"/>
              </a:rPr>
              <a:t>ОРГАНИЗАЦИИ</a:t>
            </a:r>
            <a:r>
              <a:rPr sz="1600" b="1" spc="9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ПРОФЕССИОНАЛЬНОГО</a:t>
            </a:r>
            <a:r>
              <a:rPr sz="1600" b="1" spc="6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ОБУЧЕНИЯ</a:t>
            </a:r>
            <a:r>
              <a:rPr sz="1600" b="1" spc="4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ДОПОЛНИТЕЛЬНОГО</a:t>
            </a:r>
            <a:r>
              <a:rPr sz="1600" b="1" spc="6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ПРОФЕССИОНАЛЬНОГО</a:t>
            </a:r>
            <a:r>
              <a:rPr sz="1600" b="1" spc="7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2" dirty="0">
                <a:solidFill>
                  <a:srgbClr val="1C2D38"/>
                </a:solidFill>
                <a:latin typeface="HLMQIC+Arial Bold"/>
                <a:cs typeface="HLMQIC+Arial Bold"/>
              </a:rPr>
              <a:t>ОБРАЗОВАНИЯ</a:t>
            </a:r>
          </a:p>
          <a:p>
            <a:pPr marL="0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b="1" spc="-24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РАБОТНИКОВ</a:t>
            </a:r>
            <a:r>
              <a:rPr sz="1600" b="1" spc="8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ПРОМЫШЛЕННЫХ</a:t>
            </a:r>
            <a:r>
              <a:rPr sz="1600" b="1" spc="5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ПРЕДПРИЯТИЙ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4690" y="3114972"/>
            <a:ext cx="235371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6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62393" y="3108348"/>
            <a:ext cx="354894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</a:t>
            </a:r>
            <a:r>
              <a:rPr sz="1600" b="1" spc="16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действий</a:t>
            </a:r>
            <a:r>
              <a:rPr sz="1600" b="1" spc="5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</a:t>
            </a:r>
            <a:r>
              <a:rPr sz="16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40559" y="3475038"/>
            <a:ext cx="138131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59 580</a:t>
            </a:r>
            <a:r>
              <a:rPr sz="1800" b="1" spc="1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spc="-12" dirty="0">
                <a:solidFill>
                  <a:srgbClr val="1794D3"/>
                </a:solidFill>
                <a:latin typeface="HLMQIC+Arial Bold"/>
                <a:cs typeface="HLMQIC+Arial Bold"/>
              </a:rPr>
              <a:t>руб.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3129" y="3805554"/>
            <a:ext cx="5112138" cy="877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Работодатели,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включенные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региональную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программу</a:t>
            </a:r>
          </a:p>
          <a:p>
            <a:pPr marL="342900" marR="0">
              <a:lnSpc>
                <a:spcPts val="1571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обучения, заключают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соглашение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 ЦЗН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организуют</a:t>
            </a:r>
          </a:p>
          <a:p>
            <a:pPr marL="34290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обучение работников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предприятии,</a:t>
            </a:r>
            <a:r>
              <a:rPr sz="14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без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привлечения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иных образовательных</a:t>
            </a:r>
            <a:r>
              <a:rPr sz="14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организаций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5933" y="3908551"/>
            <a:ext cx="3768157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 каждого</a:t>
            </a:r>
            <a:r>
              <a:rPr sz="1400" b="1" spc="-3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обучающегося</a:t>
            </a:r>
            <a:r>
              <a:rPr sz="1400" b="1" spc="3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работника</a:t>
            </a:r>
            <a:r>
              <a:rPr sz="1400" b="1" spc="1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основным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программам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профессионального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обучения и дополнительным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5933" y="4548736"/>
            <a:ext cx="2881514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профессиональным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программам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3129" y="4872608"/>
            <a:ext cx="5103177" cy="664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Работодатели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обеспечивают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сохранение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занятости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работника,</a:t>
            </a:r>
            <a:r>
              <a:rPr sz="1400" spc="-3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прошедшего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обучение, в течении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3 месяцев</a:t>
            </a:r>
          </a:p>
          <a:p>
            <a:pPr marL="342900" marR="0">
              <a:lnSpc>
                <a:spcPts val="1571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после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завершения</a:t>
            </a:r>
            <a:r>
              <a:rPr sz="14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обучения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5933" y="5068061"/>
            <a:ext cx="4385954" cy="877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промышленное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предприятие</a:t>
            </a:r>
            <a:r>
              <a:rPr sz="14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должно быть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включено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в региональную</a:t>
            </a:r>
            <a:r>
              <a:rPr sz="1400" b="1" spc="2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программу</a:t>
            </a:r>
            <a:r>
              <a:rPr sz="1400" b="1" spc="-2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обучения</a:t>
            </a: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 указанием</a:t>
            </a:r>
            <a:r>
              <a:rPr sz="1400" spc="37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перечня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профессий и численности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участников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227246"/>
            <a:ext cx="790712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3. Меры поддержки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работодателей</a:t>
            </a:r>
            <a:r>
              <a:rPr sz="2400" b="1" spc="69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(федеральные)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685" y="984653"/>
            <a:ext cx="11505981" cy="332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0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000" spc="5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РФ от</a:t>
            </a:r>
            <a:r>
              <a:rPr sz="10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13.03.2021</a:t>
            </a:r>
            <a:r>
              <a:rPr sz="10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№ 362 "О государственной</a:t>
            </a:r>
            <a:r>
              <a:rPr sz="1000" spc="4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поддержке в</a:t>
            </a:r>
            <a:r>
              <a:rPr sz="10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QWCSOM+Arial"/>
                <a:cs typeface="QWCSOM+Arial"/>
              </a:rPr>
              <a:t>2022</a:t>
            </a:r>
            <a:r>
              <a:rPr sz="1000" spc="-14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году</a:t>
            </a:r>
            <a:r>
              <a:rPr sz="10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юридических</a:t>
            </a:r>
            <a:r>
              <a:rPr sz="1000" spc="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лиц</a:t>
            </a:r>
            <a:r>
              <a:rPr sz="1000" spc="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 индивидуальных</a:t>
            </a:r>
            <a:r>
              <a:rPr sz="1000" spc="6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предпринимателей</a:t>
            </a:r>
            <a:r>
              <a:rPr sz="1000" spc="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при трудоустройстве</a:t>
            </a:r>
            <a:r>
              <a:rPr sz="1000" spc="5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безработных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граждан« (ред.</a:t>
            </a:r>
            <a:r>
              <a:rPr sz="10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от 18.03.2022)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5075" y="1445388"/>
            <a:ext cx="6373186" cy="9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ПРЕДОСТАВЛЕНИЕ</a:t>
            </a:r>
            <a:r>
              <a:rPr sz="1600" b="1" spc="5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СУБСИДИЙ </a:t>
            </a:r>
            <a:r>
              <a:rPr sz="1600" b="1" spc="-27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РАБОТОДАТЕЛЯМ,</a:t>
            </a:r>
            <a:r>
              <a:rPr sz="1600" b="1" spc="9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ВКЛЮЧАЯ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НЕКОММЕРЧЕСКИЕ</a:t>
            </a:r>
            <a:r>
              <a:rPr sz="1600" b="1" spc="13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ОРГАНИЗАЦИИ,</a:t>
            </a:r>
            <a:r>
              <a:rPr sz="1600" b="1" spc="529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И </a:t>
            </a:r>
            <a:r>
              <a:rPr sz="1600" b="1" spc="-11" dirty="0">
                <a:solidFill>
                  <a:srgbClr val="1C2D38"/>
                </a:solidFill>
                <a:latin typeface="HLMQIC+Arial Bold"/>
                <a:cs typeface="HLMQIC+Arial Bold"/>
              </a:rPr>
              <a:t>ИНДИВИДУАЛЬНЫМ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ПРЕДПРИНИМАТЕЛЯМ</a:t>
            </a:r>
            <a:r>
              <a:rPr sz="1600" b="1" spc="5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 </a:t>
            </a:r>
            <a:r>
              <a:rPr sz="1600" b="1" spc="-23" dirty="0">
                <a:solidFill>
                  <a:srgbClr val="1C2D38"/>
                </a:solidFill>
                <a:latin typeface="HLMQIC+Arial Bold"/>
                <a:cs typeface="HLMQIC+Arial Bold"/>
              </a:rPr>
              <a:t>ТРУДОУСТРОЙСТВО</a:t>
            </a:r>
            <a:r>
              <a:rPr sz="1600" b="1" spc="4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ОТДЕЛЬНЫХ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КАТЕГОРИЙ</a:t>
            </a:r>
            <a:r>
              <a:rPr sz="1600" b="1" spc="6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29" dirty="0">
                <a:solidFill>
                  <a:srgbClr val="1C2D38"/>
                </a:solidFill>
                <a:latin typeface="HLMQIC+Arial Bold"/>
                <a:cs typeface="HLMQIC+Arial Bold"/>
              </a:rPr>
              <a:t>ГРАЖДАН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0417" y="2887366"/>
            <a:ext cx="2355918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62393" y="2880637"/>
            <a:ext cx="354894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</a:t>
            </a:r>
            <a:r>
              <a:rPr sz="1600" b="1" spc="16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действий</a:t>
            </a:r>
            <a:r>
              <a:rPr sz="1600" b="1" spc="5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</a:t>
            </a:r>
            <a:r>
              <a:rPr sz="16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7747" y="3253402"/>
            <a:ext cx="441523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2" dirty="0">
                <a:solidFill>
                  <a:srgbClr val="1794D3"/>
                </a:solidFill>
                <a:latin typeface="HLMQIC+Arial Bold"/>
                <a:cs typeface="HLMQIC+Arial Bold"/>
              </a:rPr>
              <a:t>от</a:t>
            </a:r>
            <a:r>
              <a:rPr sz="2400" b="1" spc="52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20 797,50</a:t>
            </a:r>
            <a:r>
              <a:rPr sz="2400" b="1" spc="14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до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30 744,12 </a:t>
            </a:r>
            <a:r>
              <a:rPr sz="2400" b="1" spc="-21" dirty="0">
                <a:solidFill>
                  <a:srgbClr val="1794D3"/>
                </a:solidFill>
                <a:latin typeface="HLMQIC+Arial Bold"/>
                <a:cs typeface="HLMQIC+Arial Bold"/>
              </a:rPr>
              <a:t>руб.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3129" y="3364864"/>
            <a:ext cx="5150055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Работодатели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через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личный кабинет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«Работа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России»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направляют заявление в ЦЗН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указанием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перечня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свободных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для замещения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вакансий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89911" y="3707088"/>
            <a:ext cx="202549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(1 МРОТ + Стр.Взн.</a:t>
            </a:r>
            <a:r>
              <a:rPr sz="1200" b="1" spc="3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200" b="1" dirty="0">
                <a:solidFill>
                  <a:srgbClr val="1794D3"/>
                </a:solidFill>
                <a:latin typeface="HLMQIC+Arial Bold"/>
                <a:cs typeface="HLMQIC+Arial Bold"/>
              </a:rPr>
              <a:t>+ </a:t>
            </a:r>
            <a:r>
              <a:rPr sz="1200" b="1" spc="-44" dirty="0">
                <a:solidFill>
                  <a:srgbClr val="1794D3"/>
                </a:solidFill>
                <a:latin typeface="HLMQIC+Arial Bold"/>
                <a:cs typeface="HLMQIC+Arial Bold"/>
              </a:rPr>
              <a:t>Р.К)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7094" y="3985132"/>
            <a:ext cx="3845664" cy="45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</a:t>
            </a:r>
            <a:r>
              <a:rPr sz="1400" spc="658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трудоустроенного</a:t>
            </a:r>
            <a:r>
              <a:rPr sz="14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2021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году</a:t>
            </a:r>
          </a:p>
          <a:p>
            <a:pPr marL="286511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безработного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3129" y="4218304"/>
            <a:ext cx="524916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ЦЗН осуществляет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подбор</a:t>
            </a:r>
            <a:r>
              <a:rPr sz="14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работников,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соответствующих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7094" y="4412106"/>
            <a:ext cx="4354226" cy="1090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BSCMJF+Wingdings"/>
                <a:cs typeface="BSCMJF+Wingdings"/>
              </a:rPr>
              <a:t></a:t>
            </a:r>
            <a:r>
              <a:rPr sz="1400" spc="658" dirty="0">
                <a:solidFill>
                  <a:srgbClr val="1C2D3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каждого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принятого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2022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году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работника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в</a:t>
            </a:r>
          </a:p>
          <a:p>
            <a:pPr marL="286511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возрасте</a:t>
            </a:r>
            <a:r>
              <a:rPr sz="1400" b="1" spc="1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до</a:t>
            </a:r>
            <a:r>
              <a:rPr sz="1400" b="1" spc="-1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30 </a:t>
            </a:r>
            <a:r>
              <a:rPr sz="14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лет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,</a:t>
            </a:r>
            <a:r>
              <a:rPr sz="14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состоящего</a:t>
            </a:r>
            <a:r>
              <a:rPr sz="140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ЦЗН в</a:t>
            </a:r>
          </a:p>
          <a:p>
            <a:pPr marL="286511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качестве</a:t>
            </a:r>
            <a:r>
              <a:rPr sz="1400" spc="-4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безработного</a:t>
            </a:r>
            <a:r>
              <a:rPr sz="14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или ищущего</a:t>
            </a:r>
            <a:r>
              <a:rPr sz="14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работу,</a:t>
            </a:r>
            <a:r>
              <a:rPr sz="14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</a:t>
            </a:r>
          </a:p>
          <a:p>
            <a:pPr marL="286511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занятого</a:t>
            </a:r>
            <a:r>
              <a:rPr sz="1400" spc="-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момент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заключения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4" dirty="0">
                <a:solidFill>
                  <a:srgbClr val="1C2D38"/>
                </a:solidFill>
                <a:latin typeface="PDMGUQ+Arial"/>
                <a:cs typeface="PDMGUQ+Arial"/>
              </a:rPr>
              <a:t>трудового</a:t>
            </a:r>
          </a:p>
          <a:p>
            <a:pPr marL="286511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договора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36029" y="4431918"/>
            <a:ext cx="505856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заявленной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вакансии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работодателя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критериям участника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93129" y="4858638"/>
            <a:ext cx="5113479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Работодатель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принимает гражданина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работу,</a:t>
            </a:r>
            <a:r>
              <a:rPr sz="1400" spc="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подает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заявление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Фонд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социального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страхования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предоставление</a:t>
            </a:r>
            <a:r>
              <a:rPr sz="1400" spc="-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выплаты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93129" y="5712107"/>
            <a:ext cx="5205525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4.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Работодатель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обеспечивает</a:t>
            </a:r>
            <a:r>
              <a:rPr sz="14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занятость</a:t>
            </a:r>
            <a:r>
              <a:rPr sz="1400" spc="-3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трудоустроенного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48105" y="5757188"/>
            <a:ext cx="4300793" cy="45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 истечении первого, третьего,</a:t>
            </a:r>
            <a:r>
              <a:rPr sz="14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шестого</a:t>
            </a:r>
            <a:r>
              <a:rPr sz="1400" spc="-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месяца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даты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трудоустройства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гражданина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36029" y="5925743"/>
            <a:ext cx="490130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гражданина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течение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6 месяцев с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даты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трудоустройства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251" y="178224"/>
            <a:ext cx="704880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3. Меры </a:t>
            </a:r>
            <a:r>
              <a:rPr sz="2400" b="1" spc="-10" dirty="0">
                <a:solidFill>
                  <a:srgbClr val="FFFFFF"/>
                </a:solidFill>
                <a:latin typeface="HLMQIC+Arial Bold"/>
                <a:cs typeface="HLMQIC+Arial Bold"/>
              </a:rPr>
              <a:t>поддержки</a:t>
            </a:r>
            <a:r>
              <a:rPr sz="2400" b="1" spc="15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spc="-18" dirty="0">
                <a:solidFill>
                  <a:srgbClr val="FFFFFF"/>
                </a:solidFill>
                <a:latin typeface="HLMQIC+Arial Bold"/>
                <a:cs typeface="HLMQIC+Arial Bold"/>
              </a:rPr>
              <a:t>работодателей</a:t>
            </a:r>
            <a:r>
              <a:rPr sz="2400" b="1" spc="67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(краевые)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653" y="923588"/>
            <a:ext cx="11428105" cy="48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Постановление</a:t>
            </a:r>
            <a:r>
              <a:rPr sz="10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000" spc="5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Пермского края от 23.03.2021</a:t>
            </a:r>
            <a:r>
              <a:rPr sz="10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N</a:t>
            </a:r>
            <a:r>
              <a:rPr sz="1000" spc="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QWCSOM+Arial"/>
                <a:cs typeface="QWCSOM+Arial"/>
              </a:rPr>
              <a:t>166-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</a:t>
            </a:r>
            <a:r>
              <a:rPr sz="10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"Об утверждении</a:t>
            </a:r>
            <a:r>
              <a:rPr sz="1000" spc="5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Порядка предоставления</a:t>
            </a:r>
            <a:r>
              <a:rPr sz="1000" spc="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субсидий</a:t>
            </a:r>
            <a:r>
              <a:rPr sz="1000" spc="5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из</a:t>
            </a:r>
            <a:r>
              <a:rPr sz="1000" spc="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бюджета</a:t>
            </a:r>
            <a:r>
              <a:rPr sz="10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Пермского края юридическим</a:t>
            </a:r>
            <a:r>
              <a:rPr sz="1000" spc="5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лицам (за исключением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государственных</a:t>
            </a:r>
            <a:r>
              <a:rPr sz="1000" spc="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 муниципальных</a:t>
            </a:r>
            <a:r>
              <a:rPr sz="1000" spc="6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учреждений)</a:t>
            </a:r>
            <a:r>
              <a:rPr sz="1000" spc="6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 индивидуальным</a:t>
            </a:r>
            <a:r>
              <a:rPr sz="1000" spc="5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предпринимателям</a:t>
            </a:r>
            <a:r>
              <a:rPr sz="1000" spc="3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в рамках реализации</a:t>
            </a:r>
            <a:r>
              <a:rPr sz="1000" spc="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мероприятия</a:t>
            </a:r>
            <a:r>
              <a:rPr sz="1000" spc="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 стимулированию</a:t>
            </a:r>
            <a:r>
              <a:rPr sz="1000" spc="5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работодателей</a:t>
            </a:r>
            <a:r>
              <a:rPr sz="1000" spc="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к оборудованию</a:t>
            </a:r>
            <a:r>
              <a:rPr sz="1000" spc="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(оснащению)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рабочих</a:t>
            </a:r>
            <a:r>
              <a:rPr sz="1000" spc="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мест (в том числе</a:t>
            </a:r>
            <a:r>
              <a:rPr sz="1000" spc="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специальных)</a:t>
            </a:r>
            <a:r>
              <a:rPr sz="1000" spc="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для</a:t>
            </a:r>
            <a:r>
              <a:rPr sz="1000" spc="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трудоустройства</a:t>
            </a:r>
            <a:r>
              <a:rPr sz="1000" spc="5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инвалидов</a:t>
            </a:r>
            <a:r>
              <a:rPr sz="1000" spc="4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и признании</a:t>
            </a:r>
            <a:r>
              <a:rPr sz="10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утратившими</a:t>
            </a:r>
            <a:r>
              <a:rPr sz="1000" spc="5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силу</a:t>
            </a:r>
            <a:r>
              <a:rPr sz="10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отдельных</a:t>
            </a:r>
            <a:r>
              <a:rPr sz="1000" spc="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постановлений</a:t>
            </a:r>
            <a:r>
              <a:rPr sz="1000" spc="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Правительства</a:t>
            </a:r>
            <a:r>
              <a:rPr sz="1000" spc="5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000" dirty="0">
                <a:solidFill>
                  <a:srgbClr val="1C2D38"/>
                </a:solidFill>
                <a:latin typeface="PDMGUQ+Arial"/>
                <a:cs typeface="PDMGUQ+Arial"/>
              </a:rPr>
              <a:t>Пермского края"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5075" y="1933957"/>
            <a:ext cx="5437562" cy="7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ПРЕДОСТАВЛЕНИЕ</a:t>
            </a:r>
            <a:r>
              <a:rPr sz="1600" b="1" spc="5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СУБСИДИИ </a:t>
            </a:r>
            <a:r>
              <a:rPr sz="1600" b="1" spc="-29" dirty="0">
                <a:solidFill>
                  <a:srgbClr val="1C2D38"/>
                </a:solidFill>
                <a:latin typeface="HLMQIC+Arial Bold"/>
                <a:cs typeface="HLMQIC+Arial Bold"/>
              </a:rPr>
              <a:t>РАБОТОДАТЕЛЯМ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НА </a:t>
            </a:r>
            <a:r>
              <a:rPr sz="16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ОБОРУДОВАНИЕ,</a:t>
            </a:r>
            <a:r>
              <a:rPr sz="1600" b="1" spc="77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0" dirty="0">
                <a:solidFill>
                  <a:srgbClr val="1C2D38"/>
                </a:solidFill>
                <a:latin typeface="HLMQIC+Arial Bold"/>
                <a:cs typeface="HLMQIC+Arial Bold"/>
              </a:rPr>
              <a:t>ОСНАЩЕНИЕ</a:t>
            </a:r>
            <a:r>
              <a:rPr sz="1600" b="1" spc="51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0" dirty="0">
                <a:solidFill>
                  <a:srgbClr val="1C2D38"/>
                </a:solidFill>
                <a:latin typeface="HLMQIC+Arial Bold"/>
                <a:cs typeface="HLMQIC+Arial Bold"/>
              </a:rPr>
              <a:t>РАБОЧИХ</a:t>
            </a:r>
            <a:r>
              <a:rPr sz="1600" b="1" spc="9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4" dirty="0">
                <a:solidFill>
                  <a:srgbClr val="1C2D38"/>
                </a:solidFill>
                <a:latin typeface="HLMQIC+Arial Bold"/>
                <a:cs typeface="HLMQIC+Arial Bold"/>
              </a:rPr>
              <a:t>МЕСТ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ДЛЯ</a:t>
            </a:r>
            <a:r>
              <a:rPr sz="1600" b="1" spc="1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30" dirty="0">
                <a:solidFill>
                  <a:srgbClr val="1C2D38"/>
                </a:solidFill>
                <a:latin typeface="HLMQIC+Arial Bold"/>
                <a:cs typeface="HLMQIC+Arial Bold"/>
              </a:rPr>
              <a:t>ГРАЖДАН</a:t>
            </a:r>
            <a:r>
              <a:rPr sz="1600" b="1" spc="8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С </a:t>
            </a: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ИНВАЛИДНОСТЬЮ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0417" y="3334174"/>
            <a:ext cx="2353716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6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работодателю</a:t>
            </a:r>
          </a:p>
          <a:p>
            <a:pPr marL="96011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18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до </a:t>
            </a:r>
            <a:r>
              <a:rPr sz="2400" b="1" dirty="0">
                <a:solidFill>
                  <a:srgbClr val="1794D3"/>
                </a:solidFill>
                <a:latin typeface="HLMQIC+Arial Bold"/>
                <a:cs typeface="HLMQIC+Arial Bold"/>
              </a:rPr>
              <a:t>73 000 </a:t>
            </a:r>
            <a:r>
              <a:rPr sz="2400" b="1" spc="-21" dirty="0">
                <a:solidFill>
                  <a:srgbClr val="1794D3"/>
                </a:solidFill>
                <a:latin typeface="HLMQIC+Arial Bold"/>
                <a:cs typeface="HLMQIC+Arial Bold"/>
              </a:rPr>
              <a:t>руб.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64552" y="3327550"/>
            <a:ext cx="354895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</a:t>
            </a:r>
            <a:r>
              <a:rPr sz="1600" b="1" spc="16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794D3"/>
                </a:solidFill>
                <a:latin typeface="HLMQIC+Arial Bold"/>
                <a:cs typeface="HLMQIC+Arial Bold"/>
              </a:rPr>
              <a:t>действий</a:t>
            </a:r>
            <a:r>
              <a:rPr sz="1600" b="1" spc="50" dirty="0">
                <a:solidFill>
                  <a:srgbClr val="1794D3"/>
                </a:solidFill>
                <a:latin typeface="HLMQIC+Arial Bold"/>
                <a:cs typeface="HLMQIC+Arial Bold"/>
              </a:rPr>
              <a:t> </a:t>
            </a:r>
            <a:r>
              <a:rPr sz="1600" b="1" spc="-11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</a:t>
            </a:r>
            <a:r>
              <a:rPr sz="16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95288" y="3811396"/>
            <a:ext cx="5487411" cy="66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Работодатель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подает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заявку в ЦЗН 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предоставление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субсидии</a:t>
            </a:r>
            <a:r>
              <a:rPr sz="1400" spc="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приложением документов</a:t>
            </a:r>
            <a:r>
              <a:rPr sz="1400" spc="-1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 оборудовании</a:t>
            </a:r>
          </a:p>
          <a:p>
            <a:pPr marL="34290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(оснащении)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рабочего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места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для трудоустройства</a:t>
            </a:r>
            <a:r>
              <a:rPr sz="1400" spc="-3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инвалида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5882" y="4167990"/>
            <a:ext cx="3772823" cy="109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в размере</a:t>
            </a:r>
            <a:r>
              <a:rPr sz="1400" spc="-4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фактических</a:t>
            </a:r>
            <a:r>
              <a:rPr sz="1400" spc="-2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9" dirty="0">
                <a:solidFill>
                  <a:srgbClr val="1C2D38"/>
                </a:solidFill>
                <a:latin typeface="PDMGUQ+Arial"/>
                <a:cs typeface="PDMGUQ+Arial"/>
              </a:rPr>
              <a:t>затрат,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но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не </a:t>
            </a:r>
            <a:r>
              <a:rPr sz="1400" b="1" spc="-16" dirty="0">
                <a:solidFill>
                  <a:srgbClr val="1C2D38"/>
                </a:solidFill>
                <a:latin typeface="HLMQIC+Arial Bold"/>
                <a:cs typeface="HLMQIC+Arial Bold"/>
              </a:rPr>
              <a:t>более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73</a:t>
            </a:r>
            <a:r>
              <a:rPr sz="1400" b="1" spc="-1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000</a:t>
            </a:r>
            <a:r>
              <a:rPr sz="1400" b="1" spc="-1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spc="-27" dirty="0">
                <a:solidFill>
                  <a:srgbClr val="1C2D38"/>
                </a:solidFill>
                <a:latin typeface="HLMQIC+Arial Bold"/>
                <a:cs typeface="HLMQIC+Arial Bold"/>
              </a:rPr>
              <a:t>рублей</a:t>
            </a:r>
            <a:r>
              <a:rPr sz="1400" b="1" spc="76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на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каждое</a:t>
            </a:r>
            <a:r>
              <a:rPr sz="14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оборудованное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рабочее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место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для граждан</a:t>
            </a:r>
            <a:r>
              <a:rPr sz="1400" spc="-2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инвалидностью,</a:t>
            </a:r>
            <a:r>
              <a:rPr sz="1400" spc="-4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принятых в организацию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по трудовому договору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5288" y="4665090"/>
            <a:ext cx="472458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ЦЗН проводит осмотр</a:t>
            </a:r>
            <a:r>
              <a:rPr sz="14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рабочего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места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и принимает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38188" y="4878450"/>
            <a:ext cx="325239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решение</a:t>
            </a:r>
            <a:r>
              <a:rPr sz="14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предоставлении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субсидии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5288" y="5305170"/>
            <a:ext cx="511398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400" spc="1141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400" spc="-20" dirty="0">
                <a:solidFill>
                  <a:srgbClr val="1C2D38"/>
                </a:solidFill>
                <a:latin typeface="PDMGUQ+Arial"/>
                <a:cs typeface="PDMGUQ+Arial"/>
              </a:rPr>
              <a:t>Работодатель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0" dirty="0">
                <a:solidFill>
                  <a:srgbClr val="1C2D38"/>
                </a:solidFill>
                <a:latin typeface="PDMGUQ+Arial"/>
                <a:cs typeface="PDMGUQ+Arial"/>
              </a:rPr>
              <a:t>обеспечивает</a:t>
            </a:r>
            <a:r>
              <a:rPr sz="1400" spc="-2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занятость</a:t>
            </a:r>
            <a:r>
              <a:rPr sz="1400" spc="-4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оборудованного,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5920" y="5456960"/>
            <a:ext cx="355432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прием заявок</a:t>
            </a:r>
            <a:r>
              <a:rPr sz="14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–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апрель,</a:t>
            </a:r>
            <a:r>
              <a:rPr sz="1400" b="1" spc="-25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dirty="0">
                <a:solidFill>
                  <a:srgbClr val="1C2D38"/>
                </a:solidFill>
                <a:latin typeface="HLMQIC+Arial Bold"/>
                <a:cs typeface="HLMQIC+Arial Bold"/>
              </a:rPr>
              <a:t>июль 2022</a:t>
            </a:r>
            <a:r>
              <a:rPr sz="1400" b="1" spc="-2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400" b="1" spc="-14" dirty="0">
                <a:solidFill>
                  <a:srgbClr val="1C2D38"/>
                </a:solidFill>
                <a:latin typeface="HLMQIC+Arial Bold"/>
                <a:cs typeface="HLMQIC+Arial Bold"/>
              </a:rPr>
              <a:t>года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38188" y="5518559"/>
            <a:ext cx="4385372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оснащенного</a:t>
            </a:r>
            <a:r>
              <a:rPr sz="1400" spc="-3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рабочего</a:t>
            </a:r>
            <a:r>
              <a:rPr sz="1400" spc="-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места</a:t>
            </a:r>
            <a:r>
              <a:rPr sz="14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не</a:t>
            </a:r>
            <a:r>
              <a:rPr sz="14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менее</a:t>
            </a:r>
            <a:r>
              <a:rPr sz="14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12" dirty="0">
                <a:solidFill>
                  <a:srgbClr val="1C2D38"/>
                </a:solidFill>
                <a:latin typeface="PDMGUQ+Arial"/>
                <a:cs typeface="PDMGUQ+Arial"/>
              </a:rPr>
              <a:t>одного</a:t>
            </a:r>
            <a:r>
              <a:rPr sz="140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400" spc="-21" dirty="0">
                <a:solidFill>
                  <a:srgbClr val="1C2D38"/>
                </a:solidFill>
                <a:latin typeface="PDMGUQ+Arial"/>
                <a:cs typeface="PDMGUQ+Arial"/>
              </a:rPr>
              <a:t>года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251" y="178224"/>
            <a:ext cx="969904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4. Профессиональное</a:t>
            </a:r>
            <a:r>
              <a:rPr sz="2400" b="1" spc="31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обучение</a:t>
            </a:r>
            <a:r>
              <a:rPr sz="2400" b="1" spc="30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HLMQIC+Arial Bold"/>
                <a:cs typeface="HLMQIC+Arial Bold"/>
              </a:rPr>
              <a:t>отдельных</a:t>
            </a:r>
            <a:r>
              <a:rPr sz="2400" b="1" spc="42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категорий</a:t>
            </a:r>
            <a:r>
              <a:rPr sz="2400" b="1" spc="43" dirty="0">
                <a:solidFill>
                  <a:srgbClr val="FFFFFF"/>
                </a:solidFill>
                <a:latin typeface="HLMQIC+Arial Bold"/>
                <a:cs typeface="HLMQIC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HLMQIC+Arial Bold"/>
                <a:cs typeface="HLMQIC+Arial Bold"/>
              </a:rPr>
              <a:t>граждан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0983" y="1105790"/>
            <a:ext cx="6174657" cy="7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ПРОФЕССИОНАЛЬНОЕ</a:t>
            </a:r>
            <a:r>
              <a:rPr sz="1600" b="1" spc="64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ОБУЧЕНИЕ,</a:t>
            </a:r>
            <a:r>
              <a:rPr sz="1600" b="1" spc="3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ПРОФЕССИОНАЛЬНАЯ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4" dirty="0">
                <a:solidFill>
                  <a:srgbClr val="1C2D38"/>
                </a:solidFill>
                <a:latin typeface="HLMQIC+Arial Bold"/>
                <a:cs typeface="HLMQIC+Arial Bold"/>
              </a:rPr>
              <a:t>ПОДГОТОВКА,</a:t>
            </a:r>
            <a:r>
              <a:rPr sz="1600" b="1" spc="71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ПОВЫШЕНИЕ</a:t>
            </a:r>
            <a:r>
              <a:rPr sz="1600" b="1" spc="52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3" dirty="0">
                <a:solidFill>
                  <a:srgbClr val="1C2D38"/>
                </a:solidFill>
                <a:latin typeface="HLMQIC+Arial Bold"/>
                <a:cs typeface="HLMQIC+Arial Bold"/>
              </a:rPr>
              <a:t>КВАЛИФИКАЦИИ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5" dirty="0">
                <a:solidFill>
                  <a:srgbClr val="1C2D38"/>
                </a:solidFill>
                <a:latin typeface="HLMQIC+Arial Bold"/>
                <a:cs typeface="HLMQIC+Arial Bold"/>
              </a:rPr>
              <a:t>ПОД</a:t>
            </a:r>
            <a:r>
              <a:rPr sz="1600" b="1" spc="38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spc="-19" dirty="0">
                <a:solidFill>
                  <a:srgbClr val="1C2D38"/>
                </a:solidFill>
                <a:latin typeface="HLMQIC+Arial Bold"/>
                <a:cs typeface="HLMQIC+Arial Bold"/>
              </a:rPr>
              <a:t>ЗАПРОСЫ</a:t>
            </a:r>
            <a:r>
              <a:rPr sz="1600" b="1" spc="70" dirty="0">
                <a:solidFill>
                  <a:srgbClr val="1C2D38"/>
                </a:solidFill>
                <a:latin typeface="HLMQIC+Arial Bold"/>
                <a:cs typeface="HLMQIC+Arial Bold"/>
              </a:rPr>
              <a:t> </a:t>
            </a:r>
            <a:r>
              <a:rPr sz="1600" b="1" dirty="0">
                <a:solidFill>
                  <a:srgbClr val="1C2D38"/>
                </a:solidFill>
                <a:latin typeface="HLMQIC+Arial Bold"/>
                <a:cs typeface="HLMQIC+Arial Bold"/>
              </a:rPr>
              <a:t>РЫНКА </a:t>
            </a:r>
            <a:r>
              <a:rPr sz="1600" b="1" spc="-29" dirty="0">
                <a:solidFill>
                  <a:srgbClr val="1C2D38"/>
                </a:solidFill>
                <a:latin typeface="HLMQIC+Arial Bold"/>
                <a:cs typeface="HLMQIC+Arial Bold"/>
              </a:rPr>
              <a:t>ТРУДА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38009" y="2162936"/>
            <a:ext cx="3121474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 действий </a:t>
            </a:r>
            <a:r>
              <a:rPr sz="1400" b="1" spc="-10" dirty="0">
                <a:solidFill>
                  <a:srgbClr val="1794D3"/>
                </a:solidFill>
                <a:latin typeface="HLMQIC+Arial Bold"/>
                <a:cs typeface="HLMQIC+Arial Bold"/>
              </a:rPr>
              <a:t>работодателя</a:t>
            </a:r>
            <a:r>
              <a:rPr sz="14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53607" y="2588831"/>
            <a:ext cx="5064023" cy="57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Зарегистрировать</a:t>
            </a:r>
            <a:r>
              <a:rPr sz="12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на портале</a:t>
            </a:r>
            <a:r>
              <a:rPr sz="12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«Работа</a:t>
            </a:r>
            <a:r>
              <a:rPr sz="1200" spc="-3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 России» и разместить</a:t>
            </a:r>
          </a:p>
          <a:p>
            <a:pPr marL="342899" marR="0">
              <a:lnSpc>
                <a:spcPts val="1340"/>
              </a:lnSpc>
              <a:spcBef>
                <a:spcPts val="148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вакансии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Направить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 ЦЗН</a:t>
            </a:r>
            <a:r>
              <a:rPr sz="12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заявку</a:t>
            </a:r>
            <a:r>
              <a:rPr sz="1200" spc="-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об организации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2" dirty="0">
                <a:solidFill>
                  <a:srgbClr val="1C2D38"/>
                </a:solidFill>
                <a:latin typeface="PDMGUQ+Arial"/>
                <a:cs typeface="PDMGUQ+Arial"/>
              </a:rPr>
              <a:t>целевого</a:t>
            </a:r>
            <a:r>
              <a:rPr sz="1200" spc="-1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обучения</a:t>
            </a:r>
            <a:r>
              <a:rPr sz="1200" spc="1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1" dirty="0">
                <a:solidFill>
                  <a:srgbClr val="1C2D38"/>
                </a:solidFill>
                <a:latin typeface="PDMGUQ+Arial"/>
                <a:cs typeface="PDMGUQ+Arial"/>
              </a:rPr>
              <a:t>под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50897" y="3140309"/>
            <a:ext cx="2316425" cy="583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C2D38"/>
                </a:solidFill>
                <a:latin typeface="IFHPJV+Arial Unicode MS"/>
                <a:cs typeface="IFHPJV+Arial Unicode MS"/>
              </a:rPr>
              <a:t>200 </a:t>
            </a:r>
            <a:r>
              <a:rPr sz="18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компетенций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53607" y="3137747"/>
            <a:ext cx="5202723" cy="75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899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заявленные</a:t>
            </a:r>
            <a:r>
              <a:rPr sz="1200" spc="-14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вакансии, согласовать</a:t>
            </a:r>
            <a:r>
              <a:rPr sz="1200" spc="-29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программу</a:t>
            </a:r>
            <a:r>
              <a:rPr sz="1200" spc="-3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профессиональной</a:t>
            </a:r>
          </a:p>
          <a:p>
            <a:pPr marL="342899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подготовки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Организовать</a:t>
            </a:r>
            <a:r>
              <a:rPr sz="1200" spc="-2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прохождение</a:t>
            </a:r>
            <a:r>
              <a:rPr sz="12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практики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в</a:t>
            </a:r>
            <a:r>
              <a:rPr sz="1200" spc="1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период</a:t>
            </a:r>
            <a:r>
              <a:rPr sz="1200" spc="-2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обучения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4.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spc="-12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Трудоустроить</a:t>
            </a:r>
            <a:r>
              <a:rPr sz="1200" spc="-1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соискателя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после обучения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4739" y="3330893"/>
            <a:ext cx="796194" cy="344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более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94739" y="3856491"/>
            <a:ext cx="2104932" cy="344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целевое обучение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24877" y="4053331"/>
            <a:ext cx="2946214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794D3"/>
                </a:solidFill>
                <a:latin typeface="HLMQIC+Arial Bold"/>
                <a:cs typeface="HLMQIC+Arial Bold"/>
              </a:rPr>
              <a:t>Порядок действий гражданина</a:t>
            </a:r>
            <a:r>
              <a:rPr sz="1400" b="1" dirty="0">
                <a:solidFill>
                  <a:srgbClr val="1794D3"/>
                </a:solidFill>
                <a:latin typeface="NGFCWQ+Arial Bold"/>
                <a:cs typeface="NGFCWQ+Arial Bold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4739" y="4378213"/>
            <a:ext cx="3390623" cy="797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сотрудничество</a:t>
            </a:r>
            <a:r>
              <a:rPr sz="1600" spc="35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 </a:t>
            </a: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с Центром</a:t>
            </a:r>
          </a:p>
          <a:p>
            <a:pPr marL="0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опережающей</a:t>
            </a:r>
            <a:r>
              <a:rPr sz="1600" spc="15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 </a:t>
            </a: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профессиональной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подготовки</a:t>
            </a:r>
            <a:r>
              <a:rPr sz="1600" spc="14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 </a:t>
            </a:r>
            <a:r>
              <a:rPr sz="1600" dirty="0">
                <a:solidFill>
                  <a:srgbClr val="1C2D38"/>
                </a:solidFill>
                <a:latin typeface="SVICOA+Arial Unicode MS"/>
                <a:cs typeface="SVICOA+Arial Unicode MS"/>
              </a:rPr>
              <a:t>Пермского края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53607" y="4479121"/>
            <a:ext cx="5370880" cy="93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1.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Зайти на сайт ЦЗН Пермского</a:t>
            </a:r>
            <a:r>
              <a:rPr sz="12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края</a:t>
            </a:r>
            <a:r>
              <a:rPr sz="1200" spc="338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u="sng" dirty="0">
                <a:solidFill>
                  <a:srgbClr val="00669A"/>
                </a:solidFill>
                <a:latin typeface="QWCSOM+Arial"/>
                <a:cs typeface="QWCSOM+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http://www.cznperm.ru/obuchenie/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2.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Заполнить форму</a:t>
            </a:r>
            <a:r>
              <a:rPr sz="1200" spc="-26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заявки на обучение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3.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Пройти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профессиональную</a:t>
            </a:r>
            <a:r>
              <a:rPr sz="1200" spc="-21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ориентацию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и</a:t>
            </a:r>
            <a:r>
              <a:rPr sz="1200" spc="1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познакомиться</a:t>
            </a:r>
            <a:r>
              <a:rPr sz="1200" spc="-35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</a:p>
          <a:p>
            <a:pPr marL="342899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потребностями</a:t>
            </a:r>
            <a:r>
              <a:rPr sz="1200" spc="-3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рынка</a:t>
            </a:r>
            <a:r>
              <a:rPr sz="1200" spc="-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spc="-14" dirty="0">
                <a:solidFill>
                  <a:srgbClr val="1C2D38"/>
                </a:solidFill>
                <a:latin typeface="PDMGUQ+Arial"/>
                <a:cs typeface="PDMGUQ+Arial"/>
              </a:rPr>
              <a:t>труда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 в офисе ЦЗН</a:t>
            </a:r>
            <a:r>
              <a:rPr sz="1200" spc="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 месту</a:t>
            </a:r>
            <a:r>
              <a:rPr sz="1200" spc="-17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жительства</a:t>
            </a:r>
          </a:p>
          <a:p>
            <a:pPr marL="342899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(пребывания)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53607" y="5393902"/>
            <a:ext cx="4925036" cy="391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4.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Определиться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с</a:t>
            </a:r>
            <a:r>
              <a:rPr sz="1200" spc="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программой</a:t>
            </a:r>
            <a:r>
              <a:rPr sz="1200" spc="-3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обучения</a:t>
            </a:r>
          </a:p>
          <a:p>
            <a:pPr marL="0" marR="0">
              <a:lnSpc>
                <a:spcPts val="1340"/>
              </a:lnSpc>
              <a:spcBef>
                <a:spcPts val="148"/>
              </a:spcBef>
              <a:spcAft>
                <a:spcPts val="0"/>
              </a:spcAft>
            </a:pPr>
            <a:r>
              <a:rPr sz="1200" dirty="0">
                <a:solidFill>
                  <a:srgbClr val="1C2D38"/>
                </a:solidFill>
                <a:latin typeface="QWCSOM+Arial"/>
                <a:cs typeface="QWCSOM+Arial"/>
              </a:rPr>
              <a:t>5.</a:t>
            </a:r>
            <a:r>
              <a:rPr sz="1200" spc="1357" dirty="0">
                <a:solidFill>
                  <a:srgbClr val="1C2D38"/>
                </a:solidFill>
                <a:latin typeface="QWCSOM+Arial"/>
                <a:cs typeface="QWCSOM+Arial"/>
              </a:rPr>
              <a:t> </a:t>
            </a:r>
            <a:r>
              <a:rPr sz="1200" spc="-10" dirty="0">
                <a:solidFill>
                  <a:srgbClr val="1C2D38"/>
                </a:solidFill>
                <a:latin typeface="PDMGUQ+Arial"/>
                <a:cs typeface="PDMGUQ+Arial"/>
              </a:rPr>
              <a:t>Трудоустроиться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 или</a:t>
            </a:r>
            <a:r>
              <a:rPr sz="1200" spc="13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оформить</a:t>
            </a:r>
            <a:r>
              <a:rPr sz="1200" spc="-22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занятость</a:t>
            </a:r>
            <a:r>
              <a:rPr sz="1200" spc="-20" dirty="0">
                <a:solidFill>
                  <a:srgbClr val="1C2D38"/>
                </a:solidFill>
                <a:latin typeface="PDMGUQ+Arial"/>
                <a:cs typeface="PDMGUQ+Arial"/>
              </a:rPr>
              <a:t> </a:t>
            </a:r>
            <a:r>
              <a:rPr sz="1200" dirty="0">
                <a:solidFill>
                  <a:srgbClr val="1C2D38"/>
                </a:solidFill>
                <a:latin typeface="PDMGUQ+Arial"/>
                <a:cs typeface="PDMGUQ+Arial"/>
              </a:rPr>
              <a:t>по итогам обучения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9377" y="5460201"/>
            <a:ext cx="270498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PDMGUQ+Arial"/>
                <a:cs typeface="PDMGUQ+Arial"/>
              </a:rPr>
              <a:t>записаться на</a:t>
            </a:r>
            <a:r>
              <a:rPr sz="1800" spc="11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DMGUQ+Arial"/>
                <a:cs typeface="PDMGUQ+Arial"/>
              </a:rPr>
              <a:t>обучение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21815" y="5994804"/>
            <a:ext cx="2168631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2D38"/>
                </a:solidFill>
                <a:latin typeface="QWCSOM+Arial"/>
                <a:cs typeface="QWCSOM+Arial"/>
              </a:rPr>
              <a:t>http://www.cznperm.ru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6221" y="6549766"/>
            <a:ext cx="2404715" cy="261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8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МИНИСТЕРСТВО</a:t>
            </a:r>
            <a:r>
              <a:rPr sz="800" spc="-18" dirty="0">
                <a:solidFill>
                  <a:srgbClr val="FFFFFF"/>
                </a:solidFill>
                <a:latin typeface="PDMGUQ+Arial"/>
                <a:cs typeface="PDMGUQ+Arial"/>
              </a:rPr>
              <a:t> </a:t>
            </a: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СОЦИАЛЬНОГО РАЗВИТИЯ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PDMGUQ+Arial"/>
                <a:cs typeface="PDMGUQ+Arial"/>
              </a:rPr>
              <a:t>ПЕРМСКОГО КРАЯ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19802" y="6556814"/>
            <a:ext cx="2304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Меры</a:t>
            </a:r>
            <a:r>
              <a:rPr sz="1000" spc="24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поддержки</a:t>
            </a:r>
            <a:r>
              <a:rPr sz="1000" spc="6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занятости</a:t>
            </a:r>
            <a:r>
              <a:rPr sz="1000" spc="36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в</a:t>
            </a:r>
            <a:r>
              <a:rPr sz="1000" spc="10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2022</a:t>
            </a:r>
            <a:r>
              <a:rPr sz="1000" spc="21" dirty="0">
                <a:solidFill>
                  <a:srgbClr val="FFFFFF"/>
                </a:solidFill>
                <a:latin typeface="AEDVPQ+Calibri Light"/>
                <a:cs typeface="AEDVPQ+Calibri Light"/>
              </a:rPr>
              <a:t> </a:t>
            </a:r>
            <a:r>
              <a:rPr sz="1000" dirty="0">
                <a:solidFill>
                  <a:srgbClr val="FFFFFF"/>
                </a:solidFill>
                <a:latin typeface="AEDVPQ+Calibri Light"/>
                <a:cs typeface="AEDVPQ+Calibri Light"/>
              </a:rPr>
              <a:t>году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932920" y="659598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QWCSOM+Arial"/>
                <a:cs typeface="QWCSOM+Arial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3966</Words>
  <Application>Microsoft Office PowerPoint</Application>
  <PresentationFormat>Произвольный</PresentationFormat>
  <Paragraphs>605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BSCMJF+Wingdings</vt:lpstr>
      <vt:lpstr>Times New Roman</vt:lpstr>
      <vt:lpstr>AEDVPQ+Calibri Light</vt:lpstr>
      <vt:lpstr>SVICOA+Arial Unicode MS</vt:lpstr>
      <vt:lpstr>IFHPJV+Arial Unicode MS</vt:lpstr>
      <vt:lpstr>HLMQIC+Arial Bold</vt:lpstr>
      <vt:lpstr>QWCSOM+Arial</vt:lpstr>
      <vt:lpstr>NGFCWQ+Arial Bold</vt:lpstr>
      <vt:lpstr>Calibri</vt:lpstr>
      <vt:lpstr>PDMGUQ+Arial</vt:lpstr>
      <vt:lpstr>BWEQPP+Arial Italic</vt:lpstr>
      <vt:lpstr>KAJQFL+Arial Italic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Yurist</cp:lastModifiedBy>
  <cp:revision>1</cp:revision>
  <dcterms:modified xsi:type="dcterms:W3CDTF">2022-04-04T10:21:33Z</dcterms:modified>
</cp:coreProperties>
</file>