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8" r:id="rId3"/>
    <p:sldId id="259" r:id="rId4"/>
    <p:sldId id="257" r:id="rId5"/>
  </p:sldIdLst>
  <p:sldSz cx="6858000" cy="9144000" type="screen4x3"/>
  <p:notesSz cx="6669088" cy="99187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AF1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1" autoAdjust="0"/>
  </p:normalViewPr>
  <p:slideViewPr>
    <p:cSldViewPr>
      <p:cViewPr>
        <p:scale>
          <a:sx n="70" d="100"/>
          <a:sy n="70" d="100"/>
        </p:scale>
        <p:origin x="-1584" y="-22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5935"/>
          </a:xfrm>
          <a:prstGeom prst="rect">
            <a:avLst/>
          </a:prstGeom>
        </p:spPr>
        <p:txBody>
          <a:bodyPr vert="horz" lIns="90800" tIns="45400" rIns="90800" bIns="4540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5935"/>
          </a:xfrm>
          <a:prstGeom prst="rect">
            <a:avLst/>
          </a:prstGeom>
        </p:spPr>
        <p:txBody>
          <a:bodyPr vert="horz" lIns="90800" tIns="45400" rIns="90800" bIns="45400" rtlCol="0"/>
          <a:lstStyle>
            <a:lvl1pPr algn="r">
              <a:defRPr sz="1200"/>
            </a:lvl1pPr>
          </a:lstStyle>
          <a:p>
            <a:fld id="{2252EB5D-79E8-4AAE-B0CC-12AF883F94C7}" type="datetimeFigureOut">
              <a:rPr lang="ru-RU" smtClean="0"/>
              <a:t>02.12.2022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941513" y="744538"/>
            <a:ext cx="2786062" cy="3717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800" tIns="45400" rIns="90800" bIns="4540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66909" y="4711383"/>
            <a:ext cx="5335270" cy="4463415"/>
          </a:xfrm>
          <a:prstGeom prst="rect">
            <a:avLst/>
          </a:prstGeom>
        </p:spPr>
        <p:txBody>
          <a:bodyPr vert="horz" lIns="90800" tIns="45400" rIns="90800" bIns="4540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1044"/>
            <a:ext cx="2889938" cy="495935"/>
          </a:xfrm>
          <a:prstGeom prst="rect">
            <a:avLst/>
          </a:prstGeom>
        </p:spPr>
        <p:txBody>
          <a:bodyPr vert="horz" lIns="90800" tIns="45400" rIns="90800" bIns="4540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777607" y="9421044"/>
            <a:ext cx="2889938" cy="495935"/>
          </a:xfrm>
          <a:prstGeom prst="rect">
            <a:avLst/>
          </a:prstGeom>
        </p:spPr>
        <p:txBody>
          <a:bodyPr vert="horz" lIns="90800" tIns="45400" rIns="90800" bIns="45400" rtlCol="0" anchor="b"/>
          <a:lstStyle>
            <a:lvl1pPr algn="r">
              <a:defRPr sz="1200"/>
            </a:lvl1pPr>
          </a:lstStyle>
          <a:p>
            <a:fld id="{E2D2B222-C198-4630-9AC1-83EC1DC838EA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649408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941513" y="744538"/>
            <a:ext cx="2786062" cy="37179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D2B222-C198-4630-9AC1-83EC1DC838EA}" type="slidenum">
              <a:rPr lang="ru-RU" smtClean="0"/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361264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941513" y="744538"/>
            <a:ext cx="2786062" cy="37179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D2B222-C198-4630-9AC1-83EC1DC838EA}" type="slidenum">
              <a:rPr lang="ru-RU" smtClean="0"/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361264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941513" y="744538"/>
            <a:ext cx="2786062" cy="37179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D2B222-C198-4630-9AC1-83EC1DC838EA}" type="slidenum">
              <a:rPr lang="ru-RU" smtClean="0"/>
              <a:t>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361264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1" y="2840569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02.12.2022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02.12.2022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49" y="366187"/>
            <a:ext cx="1543051" cy="780203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366187"/>
            <a:ext cx="4514851" cy="780203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02.12.2022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02.12.2022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20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02.12.2022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42901" y="2133603"/>
            <a:ext cx="3028951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86150" y="2133603"/>
            <a:ext cx="3028951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02.12.2022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02.12.2022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02.12.2022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02.12.2022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1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81287" y="364069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1" y="1913469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02.12.2022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2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3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02.12.2022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5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3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02.12.2022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1" y="8475136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-40567" y="3734413"/>
            <a:ext cx="6800902" cy="14927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b="1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ДЕКАДА ИНВАЛИДОВ</a:t>
            </a:r>
          </a:p>
          <a:p>
            <a:pPr algn="ctr"/>
            <a:endParaRPr lang="ru-RU" sz="800" b="1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«ТЕРРИТОРИЯ РАВНЫХ ВОЗМОЖНОСТЕЙ»</a:t>
            </a:r>
          </a:p>
          <a:p>
            <a:pPr algn="ctr"/>
            <a:endParaRPr lang="ru-RU" sz="900" b="1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08 декабря </a:t>
            </a:r>
            <a:r>
              <a:rPr lang="ru-RU" sz="2000" b="1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2022 </a:t>
            </a:r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года </a:t>
            </a:r>
            <a:endParaRPr lang="ru-RU" b="1" dirty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9" name="Picture 5" descr="C:\Users\Exegate2\Pictures\городская-коммутируя-иллюстрация-12344733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60435" cy="37344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21206"/>
              </p:ext>
            </p:extLst>
          </p:nvPr>
        </p:nvGraphicFramePr>
        <p:xfrm>
          <a:off x="260648" y="5227129"/>
          <a:ext cx="6383408" cy="38554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5979"/>
                <a:gridCol w="4777429"/>
              </a:tblGrid>
              <a:tr h="451240">
                <a:tc gridSpan="2"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ПРОГРАММА</a:t>
                      </a:r>
                      <a:endParaRPr lang="ru-RU" sz="240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691902">
                <a:tc>
                  <a:txBody>
                    <a:bodyPr/>
                    <a:lstStyle/>
                    <a:p>
                      <a:pPr algn="l"/>
                      <a:r>
                        <a:rPr lang="ru-RU" sz="20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</a:rPr>
                        <a:t>12.30 - 14.30</a:t>
                      </a:r>
                    </a:p>
                    <a:p>
                      <a:pPr algn="l"/>
                      <a:endParaRPr lang="ru-RU" sz="20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>
                    <a:lnB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b="1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РАБОТА ОНЛАЙН-КОНФЕРНЕЦИИ </a:t>
                      </a:r>
                    </a:p>
                    <a:p>
                      <a:pPr algn="l"/>
                      <a:r>
                        <a:rPr lang="ru-RU" b="1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«ТЕРРИТОРИЯ РАВНЫХ ВОЗМОЖНОСТЕЙ»</a:t>
                      </a:r>
                      <a:endParaRPr lang="ru-RU" b="1" dirty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B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0579">
                <a:tc>
                  <a:txBody>
                    <a:bodyPr/>
                    <a:lstStyle/>
                    <a:p>
                      <a:pPr algn="l">
                        <a:lnSpc>
                          <a:spcPts val="900"/>
                        </a:lnSpc>
                      </a:pPr>
                      <a:endParaRPr lang="ru-RU" sz="8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anchor="ctr">
                    <a:lnT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ru-RU" sz="8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T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902480">
                <a:tc>
                  <a:txBody>
                    <a:bodyPr/>
                    <a:lstStyle/>
                    <a:p>
                      <a:pPr algn="l"/>
                      <a:r>
                        <a:rPr lang="ru-RU" sz="20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</a:rPr>
                        <a:t>15.00 - 16.00</a:t>
                      </a:r>
                      <a:endParaRPr lang="ru-RU" sz="20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>
                    <a:lnB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b="1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МАСТЕР-КЛАСС </a:t>
                      </a:r>
                    </a:p>
                    <a:p>
                      <a:pPr algn="l"/>
                      <a:r>
                        <a:rPr lang="ru-RU" b="1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«ВОЗМОЖНОСТИ ОГРАНИЧЕНЫ, СПОСОБНОСТИ- БЕЗГРАНИЧНЫ» </a:t>
                      </a:r>
                      <a:endParaRPr lang="ru-RU" b="1" dirty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B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0579">
                <a:tc>
                  <a:txBody>
                    <a:bodyPr/>
                    <a:lstStyle/>
                    <a:p>
                      <a:pPr algn="l"/>
                      <a:endParaRPr lang="ru-RU" sz="8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>
                    <a:lnT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ru-RU" sz="800" dirty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T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631736">
                <a:tc>
                  <a:txBody>
                    <a:bodyPr/>
                    <a:lstStyle/>
                    <a:p>
                      <a:pPr algn="l"/>
                      <a:r>
                        <a:rPr lang="ru-RU" sz="20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</a:rPr>
                        <a:t>16.00 - 17.00</a:t>
                      </a:r>
                      <a:endParaRPr lang="ru-RU" sz="20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>
                    <a:lnB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b="1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КОНЦЕРТНО-ИГРОВАЯ ПРОГРАММА </a:t>
                      </a:r>
                    </a:p>
                    <a:p>
                      <a:pPr algn="l"/>
                      <a:r>
                        <a:rPr lang="ru-RU" b="1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«В СТРАНЕ ЭМОЦИЙ» </a:t>
                      </a:r>
                      <a:endParaRPr lang="ru-RU" b="1" dirty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B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19776">
                <a:tc>
                  <a:txBody>
                    <a:bodyPr/>
                    <a:lstStyle/>
                    <a:p>
                      <a:pPr algn="l"/>
                      <a:endParaRPr lang="ru-RU" sz="8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>
                    <a:lnT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ru-RU" sz="800" dirty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T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391075">
                <a:tc>
                  <a:txBody>
                    <a:bodyPr/>
                    <a:lstStyle/>
                    <a:p>
                      <a:pPr algn="l"/>
                      <a:r>
                        <a:rPr lang="ru-RU" sz="20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</a:rPr>
                        <a:t>17.00 - 18.00</a:t>
                      </a:r>
                      <a:endParaRPr lang="ru-RU" sz="20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b="1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СОЦИАЛЬНЫЙ КИНОЗАЛ</a:t>
                      </a:r>
                      <a:endParaRPr lang="ru-RU" b="1" dirty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pic>
        <p:nvPicPr>
          <p:cNvPr id="1030" name="Picture 6" descr="C:\Users\Exegate2\Pictures\Saved Pictures\Герб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633" y="121049"/>
            <a:ext cx="396000" cy="613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:\Users\Exegate2\Downloads\xZTS8L6VKsk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40255" y="121049"/>
            <a:ext cx="605623" cy="613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23498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5447473"/>
              </p:ext>
            </p:extLst>
          </p:nvPr>
        </p:nvGraphicFramePr>
        <p:xfrm>
          <a:off x="188640" y="1132711"/>
          <a:ext cx="6552728" cy="80201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52728"/>
              </a:tblGrid>
              <a:tr h="74656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Приветствие</a:t>
                      </a:r>
                      <a:endParaRPr lang="ru-RU" sz="1800" b="1" kern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1800" dirty="0" smtClean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Игорь Яковлевич Быкариз, </a:t>
                      </a: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глава городского округа, глава администрации Краснокамского городского округа </a:t>
                      </a:r>
                      <a:endParaRPr lang="ru-RU" sz="1400" b="1" kern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4000"/>
                      </a:schemeClr>
                    </a:solidFill>
                  </a:tcPr>
                </a:tc>
              </a:tr>
              <a:tr h="1306942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endParaRPr lang="ru-RU" sz="800" b="1" kern="1200" dirty="0" smtClean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algn="ctr" defTabSz="914400" rtl="0" eaLnBrk="1" latinLnBrk="0" hangingPunct="1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Меры </a:t>
                      </a:r>
                      <a:r>
                        <a:rPr lang="ru-RU" sz="14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социальной помощи и поддержки, социального обслуживания и сопровождения, представляемые ТУ МСР ПК по Краснокамскому и Нытвенскому городским округам инвалидам и семьям, имеющим детей-инвалидов</a:t>
                      </a:r>
                      <a:endParaRPr lang="ru-RU" sz="1400" b="1" kern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algn="ctr" defTabSz="914400" rtl="0" eaLnBrk="1" latinLnBrk="0" hangingPunct="1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1400" b="1" kern="1200" dirty="0" smtClean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algn="ctr" defTabSz="914400" rtl="0" eaLnBrk="1" latinLnBrk="0" hangingPunct="1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Анастасия Витальевна</a:t>
                      </a:r>
                      <a:r>
                        <a:rPr lang="ru-RU" sz="1800" b="1" kern="120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8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Кондакова</a:t>
                      </a:r>
                      <a:r>
                        <a:rPr lang="ru-RU" sz="14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,</a:t>
                      </a:r>
                    </a:p>
                    <a:p>
                      <a:pPr marL="0" algn="ctr" defTabSz="914400" rtl="0" eaLnBrk="1" latinLnBrk="0" hangingPunct="1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начальник </a:t>
                      </a:r>
                      <a:r>
                        <a:rPr lang="ru-RU" sz="14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ТУ социального развития ПК по Краснокамскому и Нытвенскому городским округам</a:t>
                      </a:r>
                      <a:endParaRPr lang="ru-RU" sz="1400" b="1" kern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4000"/>
                      </a:schemeClr>
                    </a:solidFill>
                  </a:tcPr>
                </a:tc>
              </a:tr>
              <a:tr h="757676"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800" b="1" kern="1200" dirty="0" smtClean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Содействие </a:t>
                      </a:r>
                      <a:r>
                        <a:rPr lang="ru-RU" sz="1400" b="1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трудоустройству инвалидов и маломобильных групп населения.</a:t>
                      </a:r>
                    </a:p>
                    <a:p>
                      <a:pPr marL="0" algn="ctr" defTabSz="914400" rtl="0" eaLnBrk="1" latinLnBrk="0" hangingPunct="1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800" b="1" kern="1200" dirty="0" smtClean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algn="ctr" defTabSz="914400" rtl="0" eaLnBrk="1" latinLnBrk="0" hangingPunct="1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Юлия Александровна Лесникова, </a:t>
                      </a:r>
                    </a:p>
                    <a:p>
                      <a:pPr marL="0" algn="ctr" defTabSz="914400" rtl="0" eaLnBrk="1" latinLnBrk="0" hangingPunct="1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начальник</a:t>
                      </a:r>
                      <a:r>
                        <a:rPr lang="ru-RU" sz="1400" b="1" kern="120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 территориального отдела по Краснокамскому ГО ГКУ </a:t>
                      </a:r>
                      <a:r>
                        <a:rPr lang="ru-RU" sz="14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ЦЗН</a:t>
                      </a:r>
                    </a:p>
                    <a:p>
                      <a:pPr marL="0" algn="ctr" defTabSz="914400" rtl="0" eaLnBrk="1" latinLnBrk="0" hangingPunct="1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Пермского</a:t>
                      </a:r>
                      <a:r>
                        <a:rPr lang="ru-RU" sz="1400" b="1" kern="120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 края</a:t>
                      </a:r>
                      <a:endParaRPr lang="ru-RU" sz="1400" b="1" kern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4000"/>
                      </a:schemeClr>
                    </a:solidFill>
                  </a:tcPr>
                </a:tc>
              </a:tr>
              <a:tr h="1057276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800" b="1" kern="1200" dirty="0" smtClean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algn="ctr" defTabSz="914400" rtl="0" eaLnBrk="1" latinLnBrk="0" hangingPunct="1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Оказание реабилитационных услуг трудоспособному населению. Служба ранней помощи семьям с детьми с особенностями в развитии от 0 до 4 лет. Реабилитация детей инвалидов. </a:t>
                      </a:r>
                      <a:endParaRPr lang="ru-RU" sz="1400" b="1" kern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algn="ctr" defTabSz="914400" rtl="0" eaLnBrk="1" latinLnBrk="0" hangingPunct="1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800" b="1" kern="1200" dirty="0" smtClean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algn="ctr" defTabSz="914400" rtl="0" eaLnBrk="1" latinLnBrk="0" hangingPunct="1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Ольга Александровна Лихачева,</a:t>
                      </a:r>
                    </a:p>
                    <a:p>
                      <a:pPr marL="0" algn="ctr" defTabSz="914400" rtl="0" eaLnBrk="1" latinLnBrk="0" hangingPunct="1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заведующая ЦКРИ отделение медико-социальной реабилитации</a:t>
                      </a:r>
                      <a:endParaRPr lang="ru-RU" sz="1400" b="1" kern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4000"/>
                      </a:schemeClr>
                    </a:solidFill>
                  </a:tcPr>
                </a:tc>
              </a:tr>
              <a:tr h="896366"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1400" b="1" kern="1200" dirty="0" smtClean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algn="ctr" defTabSz="914400" rtl="0" eaLnBrk="1" latinLnBrk="0" hangingPunct="1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Организация оказания медицинской помощи жителям Краснокамского городского округа. Новое при освидетельствовании на МСЭК.</a:t>
                      </a:r>
                      <a:endParaRPr lang="ru-RU" sz="1400" b="1" kern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Любовь Михайловна Фоминых</a:t>
                      </a:r>
                      <a:r>
                        <a:rPr lang="ru-RU" sz="14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,</a:t>
                      </a:r>
                    </a:p>
                    <a:p>
                      <a:pPr marL="0" algn="ctr" defTabSz="914400" rtl="0" eaLnBrk="1" latinLnBrk="0" hangingPunct="1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заместитель главного врача ГБУЗ ПК «Краснокамская больница»</a:t>
                      </a:r>
                      <a:endParaRPr lang="ru-RU" sz="1400" b="1" kern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4000"/>
                      </a:schemeClr>
                    </a:solidFill>
                  </a:tcPr>
                </a:tc>
              </a:tr>
              <a:tr h="94935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800" b="1" kern="1200" dirty="0" smtClean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«Дом счастья»</a:t>
                      </a:r>
                      <a:endParaRPr lang="ru-RU" sz="1400" b="1" kern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Анастасия Григорьевна Гилева</a:t>
                      </a:r>
                      <a:r>
                        <a:rPr lang="ru-RU" sz="14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,</a:t>
                      </a:r>
                    </a:p>
                    <a:p>
                      <a:pPr marL="0" algn="ctr" defTabSz="914400" rtl="0" eaLnBrk="1" latinLnBrk="0" hangingPunct="1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президент краевой общественной организации </a:t>
                      </a:r>
                    </a:p>
                    <a:p>
                      <a:pPr marL="0" algn="ctr" defTabSz="914400" rtl="0" eaLnBrk="1" latinLnBrk="0" hangingPunct="1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защиты прав детей-инвалидов и их семей «Счастье жить»</a:t>
                      </a:r>
                      <a:endParaRPr lang="ru-RU" sz="1400" b="1" kern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4000"/>
                      </a:schemeClr>
                    </a:solidFill>
                  </a:tcPr>
                </a:tc>
              </a:tr>
              <a:tr h="9305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1200" spc="3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Трудоустройство людей с ментальной инвалидностью.</a:t>
                      </a:r>
                      <a:endParaRPr lang="ru-RU" sz="1400" b="1" kern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/>
                      <a:r>
                        <a:rPr lang="ru-RU" sz="18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Светлана  Анатольевна </a:t>
                      </a:r>
                      <a:r>
                        <a:rPr lang="ru-RU" sz="18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Калина</a:t>
                      </a:r>
                      <a:r>
                        <a:rPr lang="ru-RU" sz="14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,</a:t>
                      </a:r>
                    </a:p>
                    <a:p>
                      <a:pPr marL="0" algn="ctr" defTabSz="914400" rtl="0" eaLnBrk="1" latinLnBrk="0" hangingPunct="1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директор Благотворительного фонда «Социальная деревня «Светлая» </a:t>
                      </a:r>
                    </a:p>
                    <a:p>
                      <a:pPr marL="0" algn="ctr" defTabSz="914400" rtl="0" eaLnBrk="1" latinLnBrk="0" hangingPunct="1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для людей с ограниченными возможностями»</a:t>
                      </a:r>
                      <a:endParaRPr lang="ru-RU" sz="800" b="1" kern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4000"/>
                      </a:schemeClr>
                    </a:solidFill>
                  </a:tcPr>
                </a:tc>
              </a:tr>
              <a:tr h="1132176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1400" b="1" kern="1200" dirty="0" smtClean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Об организации инклюзивного образования детей-инвалидов </a:t>
                      </a: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и детей с ограниченными возможностями здоровья.</a:t>
                      </a: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800" b="1" kern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algn="ctr" defTabSz="914400" rtl="0" eaLnBrk="1" latinLnBrk="0" hangingPunct="1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Наталья </a:t>
                      </a:r>
                      <a:r>
                        <a:rPr lang="ru-RU" sz="18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Владимировна Леушканова,</a:t>
                      </a:r>
                    </a:p>
                    <a:p>
                      <a:pPr marL="0" algn="ctr" defTabSz="914400" rtl="0" eaLnBrk="1" latinLnBrk="0" hangingPunct="1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начальник управления системой образования</a:t>
                      </a:r>
                    </a:p>
                    <a:p>
                      <a:pPr marL="0" algn="ctr" defTabSz="914400" rtl="0" eaLnBrk="1" latinLnBrk="0" hangingPunct="1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Администрации Краснокамского городского округа</a:t>
                      </a:r>
                      <a:endParaRPr lang="ru-RU" sz="1400" b="1" kern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4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0680387"/>
              </p:ext>
            </p:extLst>
          </p:nvPr>
        </p:nvGraphicFramePr>
        <p:xfrm>
          <a:off x="260648" y="107504"/>
          <a:ext cx="6408712" cy="10081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0160"/>
                <a:gridCol w="4968552"/>
              </a:tblGrid>
              <a:tr h="1008112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12.30-14.30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ОНЛАЙН-КОНФЕРЕНЦИЯ </a:t>
                      </a:r>
                    </a:p>
                    <a:p>
                      <a:pPr algn="ctr"/>
                      <a:r>
                        <a:rPr lang="ru-RU" sz="1600" dirty="0" smtClean="0"/>
                        <a:t>«ТЕРРИТОРИЯ РАВНЫХ ВОЗМОЖНОСТЕЙ»</a:t>
                      </a:r>
                    </a:p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ru-RU" sz="1200" dirty="0" smtClean="0"/>
                        <a:t>г. Краснокамск, пр-т Маяковского,</a:t>
                      </a:r>
                      <a:r>
                        <a:rPr lang="ru-RU" sz="1200" baseline="0" dirty="0" smtClean="0"/>
                        <a:t> 11 </a:t>
                      </a:r>
                    </a:p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ru-RU" sz="1200" baseline="0" dirty="0" smtClean="0"/>
                        <a:t>(Администрация Краснокамского городского округа)</a:t>
                      </a:r>
                      <a:endParaRPr lang="ru-RU" sz="120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35570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8007186"/>
              </p:ext>
            </p:extLst>
          </p:nvPr>
        </p:nvGraphicFramePr>
        <p:xfrm>
          <a:off x="188640" y="107504"/>
          <a:ext cx="6552728" cy="33283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52728"/>
              </a:tblGrid>
              <a:tr h="808076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1400" b="1" kern="1200" dirty="0" smtClean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Услуги учреждений культуры для маломобильными группами населения</a:t>
                      </a:r>
                      <a:r>
                        <a:rPr lang="ru-RU" sz="14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.</a:t>
                      </a: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algn="ctr" defTabSz="914400" rtl="0" eaLnBrk="1" latinLnBrk="0" hangingPunct="1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Кирова Ирина Ильинична</a:t>
                      </a:r>
                      <a:r>
                        <a:rPr lang="ru-RU" sz="14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,</a:t>
                      </a:r>
                    </a:p>
                    <a:p>
                      <a:pPr marL="0" algn="ctr" defTabSz="914400" rtl="0" eaLnBrk="1" latinLnBrk="0" hangingPunct="1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начальник управления культуры Краснокамского городского округа</a:t>
                      </a:r>
                      <a:endParaRPr lang="ru-RU" sz="1400" b="1" kern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4000"/>
                      </a:schemeClr>
                    </a:solidFill>
                  </a:tcPr>
                </a:tc>
              </a:tr>
              <a:tr h="108072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800" b="1" dirty="0" smtClean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Услуги учреждений спорта маломобильными группами населения.</a:t>
                      </a:r>
                      <a:endParaRPr lang="ru-RU" sz="1400" b="1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algn="ctr" defTabSz="914400" rtl="0" eaLnBrk="1" latinLnBrk="0" hangingPunct="1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1800" b="1" kern="1200" dirty="0" smtClean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  <a:p>
                      <a:pPr marL="0" algn="ctr" defTabSz="914400" rtl="0" eaLnBrk="1" latinLnBrk="0" hangingPunct="1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Вороная Лариса Анатольевна</a:t>
                      </a:r>
                      <a:r>
                        <a:rPr lang="ru-RU" sz="14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,</a:t>
                      </a:r>
                    </a:p>
                    <a:p>
                      <a:pPr marL="0" algn="ctr" defTabSz="914400" rtl="0" eaLnBrk="1" latinLnBrk="0" hangingPunct="1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начальник управления по спорту и физической культуры</a:t>
                      </a:r>
                    </a:p>
                    <a:p>
                      <a:pPr marL="0" algn="ctr" defTabSz="914400" rtl="0" eaLnBrk="1" latinLnBrk="0" hangingPunct="1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Краснокамского городского округа</a:t>
                      </a:r>
                      <a:endParaRPr lang="ru-RU" sz="1400" b="1" kern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4000"/>
                      </a:schemeClr>
                    </a:solidFill>
                  </a:tcPr>
                </a:tc>
              </a:tr>
              <a:tr h="101642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800" b="1" dirty="0" smtClean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«О деятельности общественных организаций»</a:t>
                      </a:r>
                      <a:endParaRPr lang="ru-RU" sz="1400" b="1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algn="ctr" defTabSz="914400" rtl="0" eaLnBrk="1" latinLnBrk="0" hangingPunct="1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1400" b="1" kern="1200" dirty="0" smtClean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algn="ctr" defTabSz="914400" rtl="0" eaLnBrk="1" latinLnBrk="0" hangingPunct="1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Лопатина Наталья Анатольевна</a:t>
                      </a:r>
                      <a:r>
                        <a:rPr lang="ru-RU" sz="14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,</a:t>
                      </a:r>
                    </a:p>
                    <a:p>
                      <a:pPr marL="0" algn="ctr" defTabSz="914400" rtl="0" eaLnBrk="1" latinLnBrk="0" hangingPunct="1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начальник отдела по внутренней и социальной</a:t>
                      </a:r>
                    </a:p>
                    <a:p>
                      <a:pPr marL="0" algn="ctr" defTabSz="914400" rtl="0" eaLnBrk="1" latinLnBrk="0" hangingPunct="1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политике администрации Краснокамского городского округа</a:t>
                      </a:r>
                      <a:endParaRPr lang="ru-RU" sz="1400" b="1" kern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4000"/>
                      </a:schemeClr>
                    </a:solidFill>
                  </a:tcPr>
                </a:tc>
              </a:tr>
              <a:tr h="423132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Вопросы/ Подведение итогов</a:t>
                      </a:r>
                      <a:endParaRPr lang="ru-RU" sz="1600" b="1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4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0279408"/>
              </p:ext>
            </p:extLst>
          </p:nvPr>
        </p:nvGraphicFramePr>
        <p:xfrm>
          <a:off x="116632" y="3491880"/>
          <a:ext cx="6624736" cy="72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0160"/>
                <a:gridCol w="5184576"/>
              </a:tblGrid>
              <a:tr h="72008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15.00-16.00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ТВОРЧЕСКИЕ ПЛОЩАДКИ</a:t>
                      </a:r>
                    </a:p>
                    <a:p>
                      <a:pPr algn="ctr"/>
                      <a:r>
                        <a:rPr lang="ru-RU" sz="1600" dirty="0" smtClean="0"/>
                        <a:t>г. Краснокамск, Карла Либкнехта,10 </a:t>
                      </a:r>
                      <a:r>
                        <a:rPr lang="ru-RU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(ДК Гознака) </a:t>
                      </a:r>
                      <a:endParaRPr lang="ru-RU" sz="16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164719"/>
              </p:ext>
            </p:extLst>
          </p:nvPr>
        </p:nvGraphicFramePr>
        <p:xfrm>
          <a:off x="116632" y="4211960"/>
          <a:ext cx="6624736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2473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МАСТЕР-КЛАССЫ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7860405"/>
              </p:ext>
            </p:extLst>
          </p:nvPr>
        </p:nvGraphicFramePr>
        <p:xfrm>
          <a:off x="116632" y="4644008"/>
          <a:ext cx="6552728" cy="23673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52728"/>
              </a:tblGrid>
              <a:tr h="360040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1400" b="1" kern="1200" dirty="0" smtClean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Скандинавская ходьба /Закамских </a:t>
                      </a:r>
                      <a:r>
                        <a:rPr lang="ru-RU" sz="16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И.Н.</a:t>
                      </a:r>
                      <a:endParaRPr lang="ru-RU" sz="1600" b="1" kern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4000"/>
                      </a:schemeClr>
                    </a:solidFill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800" b="1" dirty="0" smtClean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«Новогодний</a:t>
                      </a:r>
                      <a:r>
                        <a:rPr lang="ru-RU" sz="1600" b="1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 сувенир»/ Потапова Л.А., Богданова Е.В.</a:t>
                      </a:r>
                      <a:endParaRPr lang="ru-RU" sz="1600" b="1" kern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4000"/>
                      </a:schemeClr>
                    </a:solidFill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800" b="1" dirty="0" smtClean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«Нитяные куколки»/ Понамарева Э.А.</a:t>
                      </a:r>
                      <a:endParaRPr lang="ru-RU" sz="1600" b="1" kern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4000"/>
                      </a:schemeClr>
                    </a:solidFill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«Лепка из керамической</a:t>
                      </a:r>
                      <a:r>
                        <a:rPr lang="ru-RU" sz="1600" b="1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 глины» /Южанинова Т.В.</a:t>
                      </a:r>
                      <a:endParaRPr lang="ru-RU" sz="1600" b="1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4000"/>
                      </a:schemeClr>
                    </a:solidFill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Уход</a:t>
                      </a:r>
                      <a:r>
                        <a:rPr lang="ru-RU" sz="1600" b="1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 за лежачими больными/ Черкасова М.А.</a:t>
                      </a:r>
                      <a:endParaRPr lang="ru-RU" sz="1600" b="1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4000"/>
                      </a:schemeClr>
                    </a:solidFill>
                  </a:tcPr>
                </a:tc>
              </a:tr>
              <a:tr h="423132"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Настольные игры «НОВУС»,</a:t>
                      </a:r>
                      <a:r>
                        <a:rPr lang="ru-RU" sz="1600" b="1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 ШАФУЛТБОРТ»/</a:t>
                      </a:r>
                    </a:p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1600" b="1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 Екименко С.А., Дмитриева М.В. </a:t>
                      </a:r>
                      <a:endParaRPr lang="ru-RU" sz="1600" b="1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4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5265082"/>
              </p:ext>
            </p:extLst>
          </p:nvPr>
        </p:nvGraphicFramePr>
        <p:xfrm>
          <a:off x="188640" y="7092280"/>
          <a:ext cx="6480720" cy="4320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4334"/>
                <a:gridCol w="5056386"/>
              </a:tblGrid>
              <a:tr h="432048">
                <a:tc>
                  <a:txBody>
                    <a:bodyPr/>
                    <a:lstStyle/>
                    <a:p>
                      <a:r>
                        <a:rPr lang="ru-RU" dirty="0" smtClean="0"/>
                        <a:t>16.00-17.00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КОНЦЕРТНО-ИГРОВАЯ ПРОГРАММА 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8614473"/>
              </p:ext>
            </p:extLst>
          </p:nvPr>
        </p:nvGraphicFramePr>
        <p:xfrm>
          <a:off x="116632" y="7596336"/>
          <a:ext cx="6552728" cy="4320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52728"/>
              </a:tblGrid>
              <a:tr h="432048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1400" b="1" kern="1200" dirty="0" smtClean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«В стране эмоций»</a:t>
                      </a:r>
                      <a:endParaRPr lang="ru-RU" sz="1600" b="1" kern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4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5769384"/>
              </p:ext>
            </p:extLst>
          </p:nvPr>
        </p:nvGraphicFramePr>
        <p:xfrm>
          <a:off x="188640" y="8100392"/>
          <a:ext cx="6408712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0160"/>
                <a:gridCol w="4968552"/>
              </a:tblGrid>
              <a:tr h="288032">
                <a:tc>
                  <a:txBody>
                    <a:bodyPr/>
                    <a:lstStyle/>
                    <a:p>
                      <a:r>
                        <a:rPr lang="ru-RU" dirty="0" smtClean="0"/>
                        <a:t>17.00-18.00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СОЦИАЛЬНЫЙ</a:t>
                      </a:r>
                      <a:r>
                        <a:rPr lang="ru-RU" baseline="0" dirty="0" smtClean="0"/>
                        <a:t> КИНОЗАЛ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3" name="Таблица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2706183"/>
              </p:ext>
            </p:extLst>
          </p:nvPr>
        </p:nvGraphicFramePr>
        <p:xfrm>
          <a:off x="116632" y="8604448"/>
          <a:ext cx="6552728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52728"/>
              </a:tblGrid>
              <a:tr h="288032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1400" b="1" kern="1200" dirty="0" smtClean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«Цветик - семицветик»</a:t>
                      </a: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1600" b="1" kern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4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51656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2640" y="198761"/>
            <a:ext cx="6434712" cy="646331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ТОЧКИ ПОДКЛЮЧЕНИЯ К ОНЛАЙН-КОНФЕРЕНЦИИ «ТЕРРИТОРИЯ РАВНЫХ ВОЗМОЖНОСТЕЙ»</a:t>
            </a:r>
            <a:endParaRPr lang="ru-RU" b="1" dirty="0">
              <a:solidFill>
                <a:schemeClr val="bg1"/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439628"/>
              </p:ext>
            </p:extLst>
          </p:nvPr>
        </p:nvGraphicFramePr>
        <p:xfrm>
          <a:off x="162640" y="1115617"/>
          <a:ext cx="6434712" cy="75853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6160"/>
                <a:gridCol w="4968552"/>
              </a:tblGrid>
              <a:tr h="648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с. Стряпунята</a:t>
                      </a: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Стряпунинская сельская библиотека – филиал </a:t>
                      </a:r>
                      <a:r>
                        <a:rPr lang="ru-RU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ЦБС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г. Краснокамска,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с. Стряпунята, ул. Советская, д.3а</a:t>
                      </a:r>
                      <a:endParaRPr lang="ru-RU" sz="14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4000"/>
                      </a:schemeClr>
                    </a:solidFill>
                  </a:tcPr>
                </a:tc>
              </a:tr>
              <a:tr h="79208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п. Майский</a:t>
                      </a: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Майская сельская библиотека-филиал ЦБС </a:t>
                      </a:r>
                      <a:endParaRPr lang="ru-RU" sz="1400" b="1" dirty="0" smtClean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г. Краснокамска, </a:t>
                      </a:r>
                      <a:endParaRPr lang="ru-RU" sz="1400" b="1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п. Майский, пер. Зеленый, 2</a:t>
                      </a: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4000"/>
                      </a:schemeClr>
                    </a:solidFill>
                  </a:tcPr>
                </a:tc>
              </a:tr>
              <a:tr h="93610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п. Оверята</a:t>
                      </a: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МБУ МРЦ- СП </a:t>
                      </a:r>
                      <a:r>
                        <a:rPr lang="ru-RU" sz="14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КМЖ п. Оверята, </a:t>
                      </a:r>
                      <a:endParaRPr lang="ru-RU" sz="1400" b="1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п</a:t>
                      </a:r>
                      <a:r>
                        <a:rPr lang="ru-RU" sz="14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. Оверята, ул. Строителей, д.7</a:t>
                      </a: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4000"/>
                      </a:schemeClr>
                    </a:solidFill>
                  </a:tcPr>
                </a:tc>
              </a:tr>
              <a:tr h="85187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с. Черная</a:t>
                      </a: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МБУ МРЦ- СП КМЖ с. Черная,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с</a:t>
                      </a:r>
                      <a:r>
                        <a:rPr lang="ru-RU" sz="14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. Черная, ул. Северная, д.6</a:t>
                      </a: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4000"/>
                      </a:schemeClr>
                    </a:solidFill>
                  </a:tcPr>
                </a:tc>
              </a:tr>
              <a:tr h="86409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с. Мысы</a:t>
                      </a: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МБУ МРЦ- СП КМЖ с. Мысы,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с</a:t>
                      </a:r>
                      <a:r>
                        <a:rPr lang="ru-RU" sz="14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. Мысы, ул. Центральная, д.1</a:t>
                      </a: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4000"/>
                      </a:schemeClr>
                    </a:solidFill>
                  </a:tcPr>
                </a:tc>
              </a:tr>
              <a:tr h="86409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мик-р </a:t>
                      </a:r>
                      <a:r>
                        <a:rPr lang="ru-RU" sz="15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Центр </a:t>
                      </a: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МБУК «Центральная библиотечная система </a:t>
                      </a:r>
                      <a:endParaRPr lang="ru-RU" sz="1400" b="1" dirty="0" smtClean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г</a:t>
                      </a:r>
                      <a:r>
                        <a:rPr lang="ru-RU" sz="14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. Краснокамска»,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г</a:t>
                      </a:r>
                      <a:r>
                        <a:rPr lang="ru-RU" sz="14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. Краснокамск, ул. Орджоникидзе, 4</a:t>
                      </a: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4000"/>
                      </a:schemeClr>
                    </a:solidFill>
                  </a:tcPr>
                </a:tc>
              </a:tr>
              <a:tr h="86409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мик-р </a:t>
                      </a:r>
                      <a:r>
                        <a:rPr lang="ru-RU" sz="15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Заводской</a:t>
                      </a: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Городская библиотека-филиал №1 ЦБС г. Краснокамска,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г</a:t>
                      </a:r>
                      <a:r>
                        <a:rPr lang="ru-RU" sz="14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. Краснокамск, ул. Фрунзе, 3а</a:t>
                      </a: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4000"/>
                      </a:schemeClr>
                    </a:solidFill>
                  </a:tcPr>
                </a:tc>
              </a:tr>
              <a:tr h="86409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мик-р </a:t>
                      </a:r>
                      <a:r>
                        <a:rPr lang="ru-RU" sz="15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МЖК</a:t>
                      </a: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Городская библиотека –филиал №4 ЦБС г. Краснокамска,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г. Краснокамск</a:t>
                      </a:r>
                      <a:r>
                        <a:rPr lang="ru-RU" sz="14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, Рождественский проезд, 3</a:t>
                      </a: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4000"/>
                      </a:schemeClr>
                    </a:solidFill>
                  </a:tcPr>
                </a:tc>
              </a:tr>
              <a:tr h="86409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мик-р </a:t>
                      </a:r>
                      <a:r>
                        <a:rPr lang="ru-RU" sz="15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Звездный</a:t>
                      </a: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alpha val="5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Городская </a:t>
                      </a:r>
                      <a:r>
                        <a:rPr lang="ru-RU" sz="14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библиотека-филиал№</a:t>
                      </a:r>
                      <a:r>
                        <a:rPr lang="ru-RU" sz="14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2 ЦБС </a:t>
                      </a:r>
                      <a:endParaRPr lang="ru-RU" sz="1400" b="1" dirty="0" smtClean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г</a:t>
                      </a:r>
                      <a:r>
                        <a:rPr lang="ru-RU" sz="14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. Краснокамска</a:t>
                      </a:r>
                      <a:r>
                        <a:rPr lang="ru-RU" sz="14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, г</a:t>
                      </a:r>
                      <a:r>
                        <a:rPr lang="ru-RU" sz="14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. Краснокамск, ул. Энтузиастов, 25</a:t>
                      </a: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alpha val="54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29383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1281</TotalTime>
  <Words>626</Words>
  <Application>Microsoft Office PowerPoint</Application>
  <PresentationFormat>Экран (4:3)</PresentationFormat>
  <Paragraphs>138</Paragraphs>
  <Slides>4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Exegate2</dc:creator>
  <cp:lastModifiedBy>Exegate2</cp:lastModifiedBy>
  <cp:revision>74</cp:revision>
  <cp:lastPrinted>2022-11-30T11:48:25Z</cp:lastPrinted>
  <dcterms:created xsi:type="dcterms:W3CDTF">2022-09-20T04:51:35Z</dcterms:created>
  <dcterms:modified xsi:type="dcterms:W3CDTF">2022-12-02T09:37:04Z</dcterms:modified>
</cp:coreProperties>
</file>