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3" r:id="rId4"/>
    <p:sldId id="259" r:id="rId5"/>
    <p:sldId id="269" r:id="rId6"/>
    <p:sldId id="267" r:id="rId7"/>
    <p:sldId id="270" r:id="rId8"/>
    <p:sldId id="272" r:id="rId9"/>
    <p:sldId id="265" r:id="rId10"/>
    <p:sldId id="264" r:id="rId11"/>
    <p:sldId id="271" r:id="rId12"/>
    <p:sldId id="258" r:id="rId13"/>
  </p:sldIdLst>
  <p:sldSz cx="18288000" cy="10287000"/>
  <p:notesSz cx="10287000" cy="1828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4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32" autoAdjust="0"/>
    <p:restoredTop sz="94610"/>
  </p:normalViewPr>
  <p:slideViewPr>
    <p:cSldViewPr snapToGrid="0" snapToObjects="1">
      <p:cViewPr varScale="1">
        <p:scale>
          <a:sx n="37" d="100"/>
          <a:sy n="37" d="100"/>
        </p:scale>
        <p:origin x="68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3889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C331D-8DA5-C6F2-808E-D103C9F7B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10FA21-6962-709F-A936-2EE479F8C3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83650E-4027-DE70-3BD2-2935741B28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FDD193-AD0E-BB5D-E2C5-55FD6F3720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29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457CD-643D-42E3-4708-1F70A2CD3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1018FE-E2E9-3E4B-7E7F-48649D03DD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19B487-3057-5960-704B-7F80832AE3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46241E-C1F1-BFCD-C121-8E618EBB6B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34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54E72-0974-2DD7-2D3C-34D2B033E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2AE12E-52E1-C15A-9B4F-787B0322E5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EEDCA8-4AF1-C073-56B6-7AC1F1CE2E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188B4-132C-AEB7-5D09-1E248869A1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088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DA85B-EC6A-B1D0-03A9-2A6D7BF70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6F8C3F-4D94-C8E9-658E-22713E48D7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44D497-3A5D-0269-7482-62CF19C9E7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D8066-3D7B-63AC-517B-591B3435D1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605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CF43F-F81B-318D-9B03-EF12E6EAE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F64834-623E-7D9A-E94D-4202126D3D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9C08A1-82EE-A8E3-F42B-913AF3B66C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DFCCEE-4F9A-5C3A-C07C-EEC98FA04C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41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126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jfi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9.sv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55.png"/><Relationship Id="rId3" Type="http://schemas.openxmlformats.org/officeDocument/2006/relationships/image" Target="../media/image31.png"/><Relationship Id="rId7" Type="http://schemas.openxmlformats.org/officeDocument/2006/relationships/image" Target="../media/image3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svg"/><Relationship Id="rId11" Type="http://schemas.openxmlformats.org/officeDocument/2006/relationships/image" Target="../media/image53.png"/><Relationship Id="rId5" Type="http://schemas.openxmlformats.org/officeDocument/2006/relationships/image" Target="../media/image33.png"/><Relationship Id="rId10" Type="http://schemas.openxmlformats.org/officeDocument/2006/relationships/image" Target="../media/image42.svg"/><Relationship Id="rId4" Type="http://schemas.openxmlformats.org/officeDocument/2006/relationships/image" Target="../media/image32.sv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60.png"/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12" Type="http://schemas.openxmlformats.org/officeDocument/2006/relationships/image" Target="../media/image59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11" Type="http://schemas.openxmlformats.org/officeDocument/2006/relationships/image" Target="../media/image58.png"/><Relationship Id="rId5" Type="http://schemas.openxmlformats.org/officeDocument/2006/relationships/image" Target="../media/image15.png"/><Relationship Id="rId10" Type="http://schemas.openxmlformats.org/officeDocument/2006/relationships/image" Target="../media/image57.png"/><Relationship Id="rId4" Type="http://schemas.openxmlformats.org/officeDocument/2006/relationships/image" Target="../media/image20.svg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svg"/><Relationship Id="rId9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svg"/><Relationship Id="rId9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11" Type="http://schemas.openxmlformats.org/officeDocument/2006/relationships/image" Target="../media/image26.svg"/><Relationship Id="rId5" Type="http://schemas.openxmlformats.org/officeDocument/2006/relationships/image" Target="../media/image15.png"/><Relationship Id="rId15" Type="http://schemas.openxmlformats.org/officeDocument/2006/relationships/image" Target="../media/image30.svg"/><Relationship Id="rId10" Type="http://schemas.openxmlformats.org/officeDocument/2006/relationships/image" Target="../media/image25.png"/><Relationship Id="rId4" Type="http://schemas.openxmlformats.org/officeDocument/2006/relationships/image" Target="../media/image20.sv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3.gif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svg"/><Relationship Id="rId11" Type="http://schemas.openxmlformats.org/officeDocument/2006/relationships/image" Target="../media/image41.png"/><Relationship Id="rId5" Type="http://schemas.openxmlformats.org/officeDocument/2006/relationships/image" Target="../media/image33.png"/><Relationship Id="rId10" Type="http://schemas.openxmlformats.org/officeDocument/2006/relationships/image" Target="../media/image40.svg"/><Relationship Id="rId4" Type="http://schemas.openxmlformats.org/officeDocument/2006/relationships/image" Target="../media/image32.sv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5" Type="http://schemas.openxmlformats.org/officeDocument/2006/relationships/image" Target="../media/image15.png"/><Relationship Id="rId10" Type="http://schemas.openxmlformats.org/officeDocument/2006/relationships/image" Target="../media/image46.jpg"/><Relationship Id="rId4" Type="http://schemas.openxmlformats.org/officeDocument/2006/relationships/image" Target="../media/image20.svg"/><Relationship Id="rId9" Type="http://schemas.openxmlformats.org/officeDocument/2006/relationships/image" Target="../media/image4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5" Type="http://schemas.openxmlformats.org/officeDocument/2006/relationships/image" Target="../media/image15.png"/><Relationship Id="rId10" Type="http://schemas.openxmlformats.org/officeDocument/2006/relationships/image" Target="../media/image48.png"/><Relationship Id="rId4" Type="http://schemas.openxmlformats.org/officeDocument/2006/relationships/image" Target="../media/image20.sv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1.png"/><Relationship Id="rId7" Type="http://schemas.openxmlformats.org/officeDocument/2006/relationships/image" Target="../media/image39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svg"/><Relationship Id="rId11" Type="http://schemas.openxmlformats.org/officeDocument/2006/relationships/image" Target="../media/image51.svg"/><Relationship Id="rId5" Type="http://schemas.openxmlformats.org/officeDocument/2006/relationships/image" Target="../media/image33.png"/><Relationship Id="rId10" Type="http://schemas.openxmlformats.org/officeDocument/2006/relationships/image" Target="../media/image50.png"/><Relationship Id="rId4" Type="http://schemas.openxmlformats.org/officeDocument/2006/relationships/image" Target="../media/image32.svg"/><Relationship Id="rId9" Type="http://schemas.openxmlformats.org/officeDocument/2006/relationships/hyperlink" Target="mailto:mb@frp59.r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2695575"/>
            <a:ext cx="18288000" cy="759142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971925" y="466725"/>
            <a:ext cx="790575" cy="14859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664199" y="885430"/>
            <a:ext cx="2455938" cy="841163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305800" y="695325"/>
            <a:ext cx="3305175" cy="115252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1047750" y="4238625"/>
            <a:ext cx="15830550" cy="2000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875"/>
              </a:lnSpc>
              <a:buNone/>
            </a:pPr>
            <a:r>
              <a:rPr lang="ru-RU" sz="6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6000" dirty="0">
                <a:solidFill>
                  <a:srgbClr val="000000"/>
                </a:solidFill>
                <a:latin typeface="Roboto" panose="02000000000000000000" pitchFamily="2" charset="0"/>
              </a:rPr>
              <a:t>Меры</a:t>
            </a:r>
            <a:r>
              <a:rPr lang="ru-RU" sz="6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поддержки субъектов малого и среднего предпринимательства в Пермском крае</a:t>
            </a:r>
            <a:endParaRPr lang="en-US" sz="5625" dirty="0"/>
          </a:p>
        </p:txBody>
      </p:sp>
      <p:sp>
        <p:nvSpPr>
          <p:cNvPr id="10" name="Text 1"/>
          <p:cNvSpPr/>
          <p:nvPr/>
        </p:nvSpPr>
        <p:spPr>
          <a:xfrm>
            <a:off x="3629025" y="7991475"/>
            <a:ext cx="5629275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70"/>
              </a:lnSpc>
              <a:buNone/>
            </a:pPr>
            <a:r>
              <a:rPr lang="ru-RU" sz="2550" b="1" dirty="0">
                <a:solidFill>
                  <a:srgbClr val="FFFFFF"/>
                </a:solidFill>
                <a:latin typeface="Circe Bold" panose="020B0602020203020203" pitchFamily="34" charset="-52"/>
                <a:ea typeface="PT Sans Bold" pitchFamily="34" charset="-122"/>
                <a:cs typeface="PT Sans Bold" pitchFamily="34" charset="-120"/>
              </a:rPr>
              <a:t>Лампиева Анна Владимировна</a:t>
            </a:r>
            <a:r>
              <a:rPr lang="en-US" sz="2550" b="1" dirty="0">
                <a:solidFill>
                  <a:srgbClr val="FFFFFF"/>
                </a:solidFill>
                <a:latin typeface="Circe Bold" panose="020B0602020203020203" pitchFamily="34" charset="-52"/>
                <a:ea typeface="PT Sans Bold" pitchFamily="34" charset="-122"/>
                <a:cs typeface="PT Sans Bold" pitchFamily="34" charset="-120"/>
              </a:rPr>
              <a:t>, </a:t>
            </a:r>
            <a:r>
              <a:rPr lang="ru-RU" sz="2550" b="1" dirty="0">
                <a:solidFill>
                  <a:srgbClr val="FFFFFF"/>
                </a:solidFill>
                <a:latin typeface="Circe Bold" panose="020B0602020203020203" pitchFamily="34" charset="-52"/>
                <a:ea typeface="PT Sans Bold" pitchFamily="34" charset="-122"/>
                <a:cs typeface="PT Sans Bold" pitchFamily="34" charset="-120"/>
              </a:rPr>
              <a:t>руководитель Центра</a:t>
            </a:r>
            <a:r>
              <a:rPr lang="en-US" sz="2550" b="1" dirty="0">
                <a:solidFill>
                  <a:srgbClr val="FFFFFF"/>
                </a:solidFill>
                <a:latin typeface="Circe Bold" panose="020B0602020203020203" pitchFamily="34" charset="-52"/>
                <a:ea typeface="PT Sans Bold" pitchFamily="34" charset="-122"/>
                <a:cs typeface="PT Sans Bold" pitchFamily="34" charset="-120"/>
              </a:rPr>
              <a:t> </a:t>
            </a:r>
            <a:r>
              <a:rPr lang="ru-RU" sz="2550" b="1" dirty="0">
                <a:solidFill>
                  <a:srgbClr val="FFFFFF"/>
                </a:solidFill>
                <a:latin typeface="Circe Bold" panose="020B0602020203020203" pitchFamily="34" charset="-52"/>
                <a:ea typeface="PT Sans Bold" pitchFamily="34" charset="-122"/>
                <a:cs typeface="PT Sans Bold" pitchFamily="34" charset="-120"/>
              </a:rPr>
              <a:t>инноваций социальной сферы </a:t>
            </a:r>
            <a:r>
              <a:rPr lang="en-US" sz="2550" b="1" dirty="0">
                <a:solidFill>
                  <a:srgbClr val="FFFFFF"/>
                </a:solidFill>
                <a:latin typeface="Circe Bold" panose="020B0602020203020203" pitchFamily="34" charset="-52"/>
                <a:ea typeface="PT Sans Bold" pitchFamily="34" charset="-122"/>
                <a:cs typeface="PT Sans Bold" pitchFamily="34" charset="-120"/>
              </a:rPr>
              <a:t>«Мой бизнес» Пермского края</a:t>
            </a:r>
            <a:endParaRPr lang="en-US" sz="2550" dirty="0">
              <a:latin typeface="Circe Bold" panose="020B0602020203020203" pitchFamily="34" charset="-52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2CB43B6-EF4D-7726-AF67-7184B36E3B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0362" y="294362"/>
            <a:ext cx="2758663" cy="22587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D9F77F-BB8A-D94D-C743-AD8937006A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7078" y="6981825"/>
            <a:ext cx="2981739" cy="298641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9318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66800" y="876300"/>
            <a:ext cx="15897225" cy="7162800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692014" y="209550"/>
            <a:ext cx="14824212" cy="13776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ru-RU" sz="2800" b="1" dirty="0"/>
              <a:t>ТРИ КОМПЛЕКСНЫЕ УСЛУГИ ДЛЯ СУБЪЕКТОВ МСП В ГОД ИЗ РАЗНЫХ НАПРАВЛЕНИЙ</a:t>
            </a:r>
            <a:endParaRPr lang="en-US" sz="2800" b="1" dirty="0"/>
          </a:p>
        </p:txBody>
      </p:sp>
      <p:sp>
        <p:nvSpPr>
          <p:cNvPr id="8" name="Text 1"/>
          <p:cNvSpPr/>
          <p:nvPr/>
        </p:nvSpPr>
        <p:spPr>
          <a:xfrm>
            <a:off x="1104900" y="2457450"/>
            <a:ext cx="2080752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endParaRPr lang="en-US" sz="2800" dirty="0">
              <a:latin typeface="Circe Bold" panose="020B0602020203020203" pitchFamily="34" charset="-52"/>
            </a:endParaRPr>
          </a:p>
        </p:txBody>
      </p:sp>
      <p:sp>
        <p:nvSpPr>
          <p:cNvPr id="12" name="Text 5"/>
          <p:cNvSpPr/>
          <p:nvPr/>
        </p:nvSpPr>
        <p:spPr>
          <a:xfrm>
            <a:off x="1104900" y="5018508"/>
            <a:ext cx="15059332" cy="933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Image 10" descr="preencoded.png">
            <a:extLst>
              <a:ext uri="{FF2B5EF4-FFF2-40B4-BE49-F238E27FC236}">
                <a16:creationId xmlns:a16="http://schemas.microsoft.com/office/drawing/2014/main" id="{169DFF30-621B-E655-8742-B6D47CE40D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5648799" y="291322"/>
            <a:ext cx="983360" cy="78956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A40FC0D-31D6-0AE3-7815-F3229E7C1C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849" y="796021"/>
            <a:ext cx="8560967" cy="572931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BB81533-FB0A-13C9-DAA4-A5E540F7EE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21405" y="788943"/>
            <a:ext cx="8753135" cy="551909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012BE8A-0377-CC1F-CD81-67C67E54C87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91858" y="5316354"/>
            <a:ext cx="8753135" cy="497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25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99607-1B3F-4A48-AE4E-6DAE54809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29D6FF17-0029-7C9D-161D-AF71C0D29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1" y="8979"/>
            <a:ext cx="9657565" cy="10287000"/>
          </a:xfrm>
          <a:prstGeom prst="rect">
            <a:avLst/>
          </a:prstGeom>
        </p:spPr>
      </p:pic>
      <p:pic>
        <p:nvPicPr>
          <p:cNvPr id="3" name="Image 1" descr="preencoded.png">
            <a:extLst>
              <a:ext uri="{FF2B5EF4-FFF2-40B4-BE49-F238E27FC236}">
                <a16:creationId xmlns:a16="http://schemas.microsoft.com/office/drawing/2014/main" id="{0CA78B96-73DD-5F1A-49B0-EAC173C4A0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9144000" cy="10287000"/>
          </a:xfrm>
          <a:prstGeom prst="rect">
            <a:avLst/>
          </a:prstGeom>
        </p:spPr>
      </p:pic>
      <p:pic>
        <p:nvPicPr>
          <p:cNvPr id="8" name="Image 6" descr="preencoded.png">
            <a:extLst>
              <a:ext uri="{FF2B5EF4-FFF2-40B4-BE49-F238E27FC236}">
                <a16:creationId xmlns:a16="http://schemas.microsoft.com/office/drawing/2014/main" id="{DC5BD057-2A22-DBF0-9C79-01620CCA02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276350" y="5114925"/>
            <a:ext cx="609600" cy="464819"/>
          </a:xfrm>
          <a:prstGeom prst="rect">
            <a:avLst/>
          </a:prstGeom>
        </p:spPr>
      </p:pic>
      <p:sp>
        <p:nvSpPr>
          <p:cNvPr id="13" name="Text 0">
            <a:extLst>
              <a:ext uri="{FF2B5EF4-FFF2-40B4-BE49-F238E27FC236}">
                <a16:creationId xmlns:a16="http://schemas.microsoft.com/office/drawing/2014/main" id="{BD90AE3C-C70C-B7CC-3A6A-3024399AD089}"/>
              </a:ext>
            </a:extLst>
          </p:cNvPr>
          <p:cNvSpPr/>
          <p:nvPr/>
        </p:nvSpPr>
        <p:spPr>
          <a:xfrm>
            <a:off x="469727" y="287701"/>
            <a:ext cx="8674273" cy="68465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FFFFFF"/>
                </a:solidFill>
                <a:latin typeface="Circe"/>
                <a:ea typeface="Circe Bold" pitchFamily="34" charset="-122"/>
              </a:rPr>
              <a:t>ГРАНТЫ ДЛЯ СОЦИАЛЬНЫХ ПРЕДПРИЯТИЙ И МОЛОДЫХ ПРЕДПРИНИМАТЕЛЕЙ</a:t>
            </a:r>
          </a:p>
          <a:p>
            <a:pPr marL="0" indent="0" algn="ctr">
              <a:buNone/>
            </a:pPr>
            <a:endParaRPr lang="ru-RU" sz="2400" b="1" dirty="0">
              <a:solidFill>
                <a:srgbClr val="FFFFFF"/>
              </a:solidFill>
              <a:latin typeface="Circe"/>
              <a:ea typeface="Circe Bold" pitchFamily="34" charset="-122"/>
            </a:endParaRPr>
          </a:p>
          <a:p>
            <a:pPr marL="0" indent="0" algn="ctr">
              <a:buNone/>
            </a:pPr>
            <a:endParaRPr lang="ru-RU" sz="2400" b="1" dirty="0">
              <a:solidFill>
                <a:srgbClr val="FFFFFF"/>
              </a:solidFill>
              <a:latin typeface="Circe"/>
              <a:ea typeface="Circe Bold" pitchFamily="34" charset="-122"/>
            </a:endParaRPr>
          </a:p>
          <a:p>
            <a:pPr marL="0" indent="0" algn="ctr">
              <a:buNone/>
            </a:pPr>
            <a:r>
              <a:rPr lang="ru-RU" sz="2400" b="1" dirty="0">
                <a:solidFill>
                  <a:srgbClr val="FFFFFF"/>
                </a:solidFill>
                <a:latin typeface="Circe"/>
                <a:ea typeface="Circe Bold" pitchFamily="34" charset="-122"/>
              </a:rPr>
              <a:t>РАЗМЕР ГРАНТА: ОТ 100 ДО 500 тысяч рублей</a:t>
            </a:r>
          </a:p>
          <a:p>
            <a:pPr marL="0" indent="0" algn="ctr">
              <a:buNone/>
            </a:pPr>
            <a:endParaRPr lang="ru-RU" sz="2400" b="1" dirty="0">
              <a:solidFill>
                <a:srgbClr val="FFFFFF"/>
              </a:solidFill>
              <a:latin typeface="Circe"/>
              <a:ea typeface="Circe Bold" pitchFamily="34" charset="-122"/>
            </a:endParaRPr>
          </a:p>
          <a:p>
            <a:pPr marL="0" indent="0" algn="ctr">
              <a:buNone/>
            </a:pPr>
            <a:endParaRPr lang="en-US" sz="2400" dirty="0">
              <a:latin typeface="Circe"/>
            </a:endParaRPr>
          </a:p>
        </p:txBody>
      </p:sp>
      <p:sp>
        <p:nvSpPr>
          <p:cNvPr id="16" name="Text 3">
            <a:extLst>
              <a:ext uri="{FF2B5EF4-FFF2-40B4-BE49-F238E27FC236}">
                <a16:creationId xmlns:a16="http://schemas.microsoft.com/office/drawing/2014/main" id="{9D4DB80E-E911-7104-62F5-29D3D1F16FBD}"/>
              </a:ext>
            </a:extLst>
          </p:cNvPr>
          <p:cNvSpPr/>
          <p:nvPr/>
        </p:nvSpPr>
        <p:spPr>
          <a:xfrm>
            <a:off x="2305050" y="6677025"/>
            <a:ext cx="470535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endParaRPr lang="en-US" sz="3000" dirty="0">
              <a:latin typeface="Circe Bold" panose="020B0602020203020203" pitchFamily="34" charset="-5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9A0488-3CB6-7ED4-37BE-35D3FB42E1F1}"/>
              </a:ext>
            </a:extLst>
          </p:cNvPr>
          <p:cNvSpPr txBox="1"/>
          <p:nvPr/>
        </p:nvSpPr>
        <p:spPr>
          <a:xfrm>
            <a:off x="469727" y="2051703"/>
            <a:ext cx="91878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9DADC0-6596-0ABE-0288-7C03EDCD8223}"/>
              </a:ext>
            </a:extLst>
          </p:cNvPr>
          <p:cNvSpPr txBox="1"/>
          <p:nvPr/>
        </p:nvSpPr>
        <p:spPr>
          <a:xfrm>
            <a:off x="251791" y="1683026"/>
            <a:ext cx="9361935" cy="8125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     </a:t>
            </a:r>
          </a:p>
          <a:p>
            <a:endParaRPr lang="ru-RU" sz="3600" dirty="0">
              <a:solidFill>
                <a:schemeClr val="bg1"/>
              </a:solidFill>
              <a:latin typeface="Circe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ru-RU" sz="3600" dirty="0">
                <a:solidFill>
                  <a:schemeClr val="bg1"/>
                </a:solidFill>
              </a:rPr>
              <a:t>Направления расходования: Оборудование, аренда, продвижение, коммунальные расходы и др. 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ru-RU" sz="3600" dirty="0">
                <a:solidFill>
                  <a:schemeClr val="bg1"/>
                </a:solidFill>
              </a:rPr>
              <a:t>Грант выдается на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ru-RU" sz="3600" dirty="0">
                <a:solidFill>
                  <a:schemeClr val="bg1"/>
                </a:solidFill>
              </a:rPr>
              <a:t>конкурсной основе, на условиях софинансирования 25 % один раз в три года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ru-RU" sz="3600" dirty="0">
                <a:solidFill>
                  <a:schemeClr val="bg1"/>
                </a:solidFill>
              </a:rPr>
              <a:t>Для участие в конкурсе грантов необходимо пройти обучение от центра «МОЙ БИЗНЕС»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ru-RU" sz="3600" dirty="0">
                <a:solidFill>
                  <a:schemeClr val="bg1"/>
                </a:solidFill>
              </a:rPr>
              <a:t>Для социальных предпринимателей необходимо быть включенным в перечень, социальных предприятий Пермского края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7569F2-D89A-74C5-1D0A-B1F8041D63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13726" y="5155347"/>
            <a:ext cx="8675360" cy="51630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E88BA8-CBBE-E3A3-A9B6-1645ED1E41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13726" y="0"/>
            <a:ext cx="8674273" cy="5484743"/>
          </a:xfrm>
          <a:prstGeom prst="rect">
            <a:avLst/>
          </a:prstGeom>
        </p:spPr>
      </p:pic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89FE4C01-E06A-2D28-6C46-CE32C8BC95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0" y="0"/>
            <a:ext cx="18288000" cy="33909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864E13-F4B0-E33D-B62A-D2212C795F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44176" y="-13484"/>
            <a:ext cx="18551443" cy="1036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837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66775" y="7058025"/>
            <a:ext cx="7915275" cy="2857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315575" y="7058024"/>
            <a:ext cx="5732808" cy="3043969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0" y="0"/>
            <a:ext cx="18288000" cy="5410200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847723" y="5410200"/>
            <a:ext cx="12629738" cy="1276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500" b="1" dirty="0">
                <a:solidFill>
                  <a:srgbClr val="FFFFFF"/>
                </a:solidFill>
                <a:latin typeface="Circe Bold" panose="020B0602020203020203" pitchFamily="34" charset="-52"/>
                <a:ea typeface="PT Sans Bold" pitchFamily="34" charset="-122"/>
                <a:cs typeface="PT Sans Bold" pitchFamily="34" charset="-120"/>
              </a:rPr>
              <a:t>Центр «Мой </a:t>
            </a:r>
            <a:r>
              <a:rPr lang="en-US" sz="4500" b="1" dirty="0" err="1">
                <a:solidFill>
                  <a:srgbClr val="FFFFFF"/>
                </a:solidFill>
                <a:latin typeface="Circe Bold" panose="020B0602020203020203" pitchFamily="34" charset="-52"/>
                <a:ea typeface="PT Sans Bold" pitchFamily="34" charset="-122"/>
                <a:cs typeface="PT Sans Bold" pitchFamily="34" charset="-120"/>
              </a:rPr>
              <a:t>бизнес</a:t>
            </a:r>
            <a:r>
              <a:rPr lang="en-US" sz="4500" b="1" dirty="0">
                <a:solidFill>
                  <a:srgbClr val="FFFFFF"/>
                </a:solidFill>
                <a:latin typeface="Circe Bold" panose="020B0602020203020203" pitchFamily="34" charset="-52"/>
                <a:ea typeface="PT Sans Bold" pitchFamily="34" charset="-122"/>
                <a:cs typeface="PT Sans Bold" pitchFamily="34" charset="-120"/>
              </a:rPr>
              <a:t>»</a:t>
            </a:r>
            <a:r>
              <a:rPr lang="ru-RU" sz="4500" b="1" dirty="0">
                <a:solidFill>
                  <a:srgbClr val="FFFFFF"/>
                </a:solidFill>
                <a:latin typeface="Circe Bold" panose="020B0602020203020203" pitchFamily="34" charset="-52"/>
                <a:ea typeface="PT Sans Bold" pitchFamily="34" charset="-122"/>
                <a:cs typeface="PT Sans Bold" pitchFamily="34" charset="-120"/>
              </a:rPr>
              <a:t>, г. Пермь,</a:t>
            </a:r>
            <a:r>
              <a:rPr lang="en-US" sz="4500" b="1" dirty="0">
                <a:solidFill>
                  <a:srgbClr val="FFFFFF"/>
                </a:solidFill>
                <a:latin typeface="Circe Bold" panose="020B0602020203020203" pitchFamily="34" charset="-52"/>
                <a:ea typeface="PT Sans Bold" pitchFamily="34" charset="-122"/>
                <a:cs typeface="PT Sans Bold" pitchFamily="34" charset="-120"/>
              </a:rPr>
              <a:t> ул. Ленина, 68</a:t>
            </a:r>
            <a:endParaRPr lang="ru-RU" sz="4500" b="1" dirty="0">
              <a:solidFill>
                <a:srgbClr val="FFFFFF"/>
              </a:solidFill>
              <a:latin typeface="Circe Bold" panose="020B0602020203020203" pitchFamily="34" charset="-52"/>
              <a:ea typeface="PT Sans Bold" pitchFamily="34" charset="-122"/>
              <a:cs typeface="PT Sans Bold" pitchFamily="34" charset="-120"/>
            </a:endParaRPr>
          </a:p>
          <a:p>
            <a:pPr marL="0" indent="0" algn="l">
              <a:lnSpc>
                <a:spcPts val="5400"/>
              </a:lnSpc>
              <a:buNone/>
            </a:pPr>
            <a:r>
              <a:rPr lang="ru-RU" sz="4500" b="1" dirty="0">
                <a:solidFill>
                  <a:srgbClr val="FFFFFF"/>
                </a:solidFill>
                <a:latin typeface="Circe Bold" panose="020B0602020203020203" pitchFamily="34" charset="-52"/>
                <a:ea typeface="PT Sans Bold" pitchFamily="34" charset="-122"/>
              </a:rPr>
              <a:t>Горячая линия: 8 800 300 80 90</a:t>
            </a:r>
            <a:endParaRPr lang="en-US" sz="4500" dirty="0">
              <a:latin typeface="Circe Bold" panose="020B0602020203020203" pitchFamily="34" charset="-52"/>
            </a:endParaRPr>
          </a:p>
        </p:txBody>
      </p:sp>
      <p:sp>
        <p:nvSpPr>
          <p:cNvPr id="8" name="Text 1"/>
          <p:cNvSpPr/>
          <p:nvPr/>
        </p:nvSpPr>
        <p:spPr>
          <a:xfrm>
            <a:off x="4314825" y="8963025"/>
            <a:ext cx="44672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750" b="1" dirty="0">
                <a:solidFill>
                  <a:srgbClr val="FFFFFF"/>
                </a:solidFill>
                <a:latin typeface="Circe Bold" pitchFamily="34" charset="0"/>
                <a:ea typeface="Circe Bold" pitchFamily="34" charset="-122"/>
                <a:cs typeface="Circe Bold" pitchFamily="34" charset="-120"/>
              </a:rPr>
              <a:t>t.me/business59perm</a:t>
            </a:r>
            <a:endParaRPr lang="en-US" sz="3750" dirty="0"/>
          </a:p>
        </p:txBody>
      </p:sp>
      <p:sp>
        <p:nvSpPr>
          <p:cNvPr id="9" name="Text 2"/>
          <p:cNvSpPr/>
          <p:nvPr/>
        </p:nvSpPr>
        <p:spPr>
          <a:xfrm>
            <a:off x="13763625" y="8963025"/>
            <a:ext cx="228475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750" b="1" dirty="0">
                <a:solidFill>
                  <a:srgbClr val="FFFFFF"/>
                </a:solidFill>
                <a:latin typeface="Circe Bold" pitchFamily="34" charset="0"/>
                <a:ea typeface="Circe Bold" pitchFamily="34" charset="-122"/>
                <a:cs typeface="Circe Bold" pitchFamily="34" charset="-120"/>
              </a:rPr>
              <a:t>msppk.ru</a:t>
            </a:r>
            <a:endParaRPr lang="en-US" sz="3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9144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9144000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90575" y="8515350"/>
            <a:ext cx="3162300" cy="1101540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1047749" y="3228974"/>
            <a:ext cx="6134715" cy="738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4125" b="1" dirty="0">
                <a:solidFill>
                  <a:srgbClr val="FFFFFF"/>
                </a:solidFill>
                <a:latin typeface="Circe Bold" pitchFamily="34" charset="0"/>
                <a:ea typeface="Circe Bold" pitchFamily="34" charset="-122"/>
                <a:cs typeface="Circe Bold" pitchFamily="34" charset="-120"/>
              </a:rPr>
              <a:t>«МОЙ БИЗНЕС» — ЭТО</a:t>
            </a:r>
            <a:endParaRPr lang="en-US" sz="4125" dirty="0"/>
          </a:p>
        </p:txBody>
      </p:sp>
      <p:sp>
        <p:nvSpPr>
          <p:cNvPr id="7" name="Text 1"/>
          <p:cNvSpPr/>
          <p:nvPr/>
        </p:nvSpPr>
        <p:spPr>
          <a:xfrm>
            <a:off x="1047750" y="4143375"/>
            <a:ext cx="7153275" cy="2333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675"/>
              </a:lnSpc>
            </a:pPr>
            <a:r>
              <a:rPr lang="en-US" sz="2625" b="1" dirty="0">
                <a:solidFill>
                  <a:srgbClr val="FFFFFF"/>
                </a:solidFill>
                <a:latin typeface="Circe Bold" panose="020B0602020203020203" pitchFamily="34" charset="-52"/>
                <a:ea typeface="PT Sans Bold" pitchFamily="34" charset="-122"/>
                <a:cs typeface="PT Sans Bold" pitchFamily="34" charset="-120"/>
              </a:rPr>
              <a:t>единая площадка, </a:t>
            </a:r>
            <a:r>
              <a:rPr lang="en-US" sz="2625" b="1" dirty="0" err="1">
                <a:solidFill>
                  <a:srgbClr val="FFFFFF"/>
                </a:solidFill>
                <a:latin typeface="Circe Bold" panose="020B0602020203020203" pitchFamily="34" charset="-52"/>
                <a:ea typeface="PT Sans Bold" pitchFamily="34" charset="-122"/>
                <a:cs typeface="PT Sans Bold" pitchFamily="34" charset="-120"/>
              </a:rPr>
              <a:t>где</a:t>
            </a:r>
            <a:r>
              <a:rPr lang="en-US" sz="2625" b="1" dirty="0">
                <a:solidFill>
                  <a:srgbClr val="FFFFFF"/>
                </a:solidFill>
                <a:latin typeface="Circe Bold" panose="020B0602020203020203" pitchFamily="34" charset="-52"/>
                <a:ea typeface="PT Sans Bold" pitchFamily="34" charset="-122"/>
                <a:cs typeface="PT Sans Bold" pitchFamily="34" charset="-120"/>
              </a:rPr>
              <a:t> </a:t>
            </a:r>
            <a:r>
              <a:rPr lang="en-US" sz="2625" b="1" dirty="0" err="1">
                <a:solidFill>
                  <a:srgbClr val="FFFFFF"/>
                </a:solidFill>
                <a:latin typeface="Circe Bold" panose="020B0602020203020203" pitchFamily="34" charset="-52"/>
                <a:ea typeface="PT Sans Bold" pitchFamily="34" charset="-122"/>
                <a:cs typeface="PT Sans Bold" pitchFamily="34" charset="-120"/>
              </a:rPr>
              <a:t>предпринимател</a:t>
            </a:r>
            <a:r>
              <a:rPr lang="ru-RU" sz="2625" b="1" dirty="0">
                <a:solidFill>
                  <a:srgbClr val="FFFFFF"/>
                </a:solidFill>
                <a:latin typeface="Circe Bold" panose="020B0602020203020203" pitchFamily="34" charset="-52"/>
                <a:ea typeface="PT Sans Bold" pitchFamily="34" charset="-122"/>
                <a:cs typeface="PT Sans Bold" pitchFamily="34" charset="-120"/>
              </a:rPr>
              <a:t>ь, самозанятый и даже физическое лицо может</a:t>
            </a:r>
            <a:br>
              <a:rPr dirty="0">
                <a:latin typeface="Circe Bold" panose="020B0602020203020203" pitchFamily="34" charset="-52"/>
              </a:rPr>
            </a:br>
            <a:r>
              <a:rPr lang="en-US" sz="2625" b="1" dirty="0">
                <a:solidFill>
                  <a:srgbClr val="FFFFFF"/>
                </a:solidFill>
                <a:latin typeface="Circe Bold" panose="020B0602020203020203" pitchFamily="34" charset="-52"/>
                <a:ea typeface="PT Sans Bold" pitchFamily="34" charset="-122"/>
                <a:cs typeface="PT Sans Bold" pitchFamily="34" charset="-120"/>
              </a:rPr>
              <a:t>по принципу «одного окна» получить все необходимые услуги </a:t>
            </a:r>
            <a:r>
              <a:rPr lang="en-US" sz="2625" b="1" dirty="0" err="1">
                <a:solidFill>
                  <a:srgbClr val="FFFFFF"/>
                </a:solidFill>
                <a:latin typeface="Circe Bold" panose="020B0602020203020203" pitchFamily="34" charset="-52"/>
                <a:ea typeface="PT Sans Bold" pitchFamily="34" charset="-122"/>
                <a:cs typeface="PT Sans Bold" pitchFamily="34" charset="-120"/>
              </a:rPr>
              <a:t>для</a:t>
            </a:r>
            <a:r>
              <a:rPr lang="en-US" sz="2625" b="1" dirty="0">
                <a:solidFill>
                  <a:srgbClr val="FFFFFF"/>
                </a:solidFill>
                <a:latin typeface="Circe Bold" panose="020B0602020203020203" pitchFamily="34" charset="-52"/>
                <a:ea typeface="PT Sans Bold" pitchFamily="34" charset="-122"/>
                <a:cs typeface="PT Sans Bold" pitchFamily="34" charset="-120"/>
              </a:rPr>
              <a:t> </a:t>
            </a:r>
            <a:r>
              <a:rPr lang="en-US" sz="2625" b="1" dirty="0" err="1">
                <a:solidFill>
                  <a:srgbClr val="FFFFFF"/>
                </a:solidFill>
                <a:latin typeface="Circe Bold" panose="020B0602020203020203" pitchFamily="34" charset="-52"/>
                <a:ea typeface="PT Sans Bold" pitchFamily="34" charset="-122"/>
                <a:cs typeface="PT Sans Bold" pitchFamily="34" charset="-120"/>
              </a:rPr>
              <a:t>начала</a:t>
            </a:r>
            <a:r>
              <a:rPr lang="ru-RU" sz="2625" b="1" dirty="0">
                <a:solidFill>
                  <a:srgbClr val="FFFFFF"/>
                </a:solidFill>
                <a:latin typeface="Circe Bold" panose="020B0602020203020203" pitchFamily="34" charset="-52"/>
                <a:ea typeface="PT Sans Bold" pitchFamily="34" charset="-122"/>
                <a:cs typeface="PT Sans Bold" pitchFamily="34" charset="-120"/>
              </a:rPr>
              <a:t>, </a:t>
            </a:r>
            <a:r>
              <a:rPr lang="en-US" sz="2625" b="1" dirty="0" err="1">
                <a:solidFill>
                  <a:srgbClr val="FFFFFF"/>
                </a:solidFill>
                <a:latin typeface="Circe Bold" panose="020B0602020203020203" pitchFamily="34" charset="-52"/>
                <a:ea typeface="PT Sans Bold" pitchFamily="34" charset="-122"/>
                <a:cs typeface="PT Sans Bold" pitchFamily="34" charset="-120"/>
              </a:rPr>
              <a:t>ведения</a:t>
            </a:r>
            <a:r>
              <a:rPr lang="ru-RU" sz="2625" b="1" dirty="0">
                <a:solidFill>
                  <a:srgbClr val="FFFFFF"/>
                </a:solidFill>
                <a:latin typeface="Circe Bold" panose="020B0602020203020203" pitchFamily="34" charset="-52"/>
                <a:ea typeface="PT Sans Bold" pitchFamily="34" charset="-122"/>
                <a:cs typeface="PT Sans Bold" pitchFamily="34" charset="-120"/>
              </a:rPr>
              <a:t> и развития</a:t>
            </a:r>
            <a:r>
              <a:rPr lang="en-US" sz="2625" b="1" dirty="0">
                <a:solidFill>
                  <a:srgbClr val="FFFFFF"/>
                </a:solidFill>
                <a:latin typeface="Circe Bold" panose="020B0602020203020203" pitchFamily="34" charset="-52"/>
                <a:ea typeface="PT Sans Bold" pitchFamily="34" charset="-122"/>
                <a:cs typeface="PT Sans Bold" pitchFamily="34" charset="-120"/>
              </a:rPr>
              <a:t> предпринимательской деятельности</a:t>
            </a:r>
            <a:endParaRPr lang="en-US" sz="2625" dirty="0">
              <a:latin typeface="Circe Bold" panose="020B0602020203020203" pitchFamily="34" charset="-5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8979"/>
            <a:ext cx="9144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91440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66800" y="3267075"/>
            <a:ext cx="1028700" cy="10287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362075" y="3519953"/>
            <a:ext cx="523876" cy="489317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276350" y="5114925"/>
            <a:ext cx="609600" cy="464819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47750" y="6869454"/>
            <a:ext cx="1028700" cy="10287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76325" y="5127580"/>
            <a:ext cx="1028700" cy="102870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264572" y="5385442"/>
            <a:ext cx="616614" cy="495095"/>
          </a:xfrm>
          <a:prstGeom prst="rect">
            <a:avLst/>
          </a:prstGeom>
        </p:spPr>
      </p:pic>
      <p:sp>
        <p:nvSpPr>
          <p:cNvPr id="13" name="Text 0"/>
          <p:cNvSpPr/>
          <p:nvPr/>
        </p:nvSpPr>
        <p:spPr>
          <a:xfrm>
            <a:off x="1047750" y="876300"/>
            <a:ext cx="6943725" cy="1257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ru-RU" sz="4125" b="1" dirty="0">
                <a:solidFill>
                  <a:srgbClr val="FFFFFF"/>
                </a:solidFill>
                <a:latin typeface="Circe Bold" pitchFamily="34" charset="0"/>
                <a:ea typeface="Circe Bold" pitchFamily="34" charset="-122"/>
                <a:cs typeface="Circe Bold" pitchFamily="34" charset="-120"/>
              </a:rPr>
              <a:t>ЧЕМ </a:t>
            </a:r>
            <a:r>
              <a:rPr lang="en-US" sz="4125" b="1" dirty="0">
                <a:solidFill>
                  <a:srgbClr val="FFFFFF"/>
                </a:solidFill>
                <a:latin typeface="Circe Bold" pitchFamily="34" charset="0"/>
                <a:ea typeface="Circe Bold" pitchFamily="34" charset="-122"/>
                <a:cs typeface="Circe Bold" pitchFamily="34" charset="-120"/>
              </a:rPr>
              <a:t>МОЖЕТ ПОМОЧЬ «МОЙ БИЗНЕС»?</a:t>
            </a:r>
            <a:endParaRPr lang="en-US" sz="4125" dirty="0"/>
          </a:p>
        </p:txBody>
      </p:sp>
      <p:sp>
        <p:nvSpPr>
          <p:cNvPr id="14" name="Text 1"/>
          <p:cNvSpPr/>
          <p:nvPr/>
        </p:nvSpPr>
        <p:spPr>
          <a:xfrm>
            <a:off x="2419349" y="3324225"/>
            <a:ext cx="6515101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Circe Bold" panose="020B0602020203020203" pitchFamily="34" charset="-52"/>
                <a:ea typeface="PT Sans Bold" pitchFamily="34" charset="-122"/>
                <a:cs typeface="PT Sans Bold" pitchFamily="34" charset="-120"/>
              </a:rPr>
              <a:t>Консультации </a:t>
            </a:r>
            <a:r>
              <a:rPr lang="en-US" sz="3000" b="1" dirty="0" err="1">
                <a:solidFill>
                  <a:srgbClr val="FFFFFF"/>
                </a:solidFill>
                <a:latin typeface="Circe Bold" panose="020B0602020203020203" pitchFamily="34" charset="-52"/>
                <a:ea typeface="PT Sans Bold" pitchFamily="34" charset="-122"/>
                <a:cs typeface="PT Sans Bold" pitchFamily="34" charset="-120"/>
              </a:rPr>
              <a:t>по</a:t>
            </a:r>
            <a:r>
              <a:rPr lang="en-US" sz="3000" b="1" dirty="0">
                <a:solidFill>
                  <a:srgbClr val="FFFFFF"/>
                </a:solidFill>
                <a:latin typeface="Circe Bold" panose="020B0602020203020203" pitchFamily="34" charset="-52"/>
                <a:ea typeface="PT Sans Bold" pitchFamily="34" charset="-122"/>
                <a:cs typeface="PT Sans Bold" pitchFamily="34" charset="-120"/>
              </a:rPr>
              <a:t> </a:t>
            </a:r>
            <a:r>
              <a:rPr lang="ru-RU" sz="3000" b="1" dirty="0">
                <a:solidFill>
                  <a:srgbClr val="FFFFFF"/>
                </a:solidFill>
                <a:latin typeface="Circe Bold" panose="020B0602020203020203" pitchFamily="34" charset="-52"/>
                <a:ea typeface="PT Sans Bold" pitchFamily="34" charset="-122"/>
                <a:cs typeface="PT Sans Bold" pitchFamily="34" charset="-120"/>
              </a:rPr>
              <a:t>налогам, защите интеллектуальной собственности, сертификации и др.</a:t>
            </a:r>
            <a:endParaRPr lang="en-US" sz="3000" dirty="0">
              <a:latin typeface="Circe Bold" panose="020B0602020203020203" pitchFamily="34" charset="-52"/>
            </a:endParaRPr>
          </a:p>
        </p:txBody>
      </p:sp>
      <p:sp>
        <p:nvSpPr>
          <p:cNvPr id="15" name="Text 2"/>
          <p:cNvSpPr/>
          <p:nvPr/>
        </p:nvSpPr>
        <p:spPr>
          <a:xfrm>
            <a:off x="2419349" y="6677025"/>
            <a:ext cx="564832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ru-RU" sz="3000" b="1" dirty="0">
                <a:solidFill>
                  <a:srgbClr val="FFFFFF"/>
                </a:solidFill>
                <a:latin typeface="Circe Bold" panose="020B0602020203020203" pitchFamily="34" charset="-52"/>
                <a:ea typeface="PT Sans Bold" pitchFamily="34" charset="-122"/>
              </a:rPr>
              <a:t>Комплексная поддержка предпринимателей и самозанятых</a:t>
            </a:r>
            <a:endParaRPr lang="en-US" sz="3000" dirty="0">
              <a:latin typeface="Circe Bold" panose="020B0602020203020203" pitchFamily="34" charset="-52"/>
            </a:endParaRPr>
          </a:p>
        </p:txBody>
      </p:sp>
      <p:sp>
        <p:nvSpPr>
          <p:cNvPr id="16" name="Text 3"/>
          <p:cNvSpPr/>
          <p:nvPr/>
        </p:nvSpPr>
        <p:spPr>
          <a:xfrm>
            <a:off x="2305050" y="6677025"/>
            <a:ext cx="470535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endParaRPr lang="en-US" sz="3000" dirty="0">
              <a:latin typeface="Circe Bold" panose="020B0602020203020203" pitchFamily="34" charset="-52"/>
            </a:endParaRPr>
          </a:p>
        </p:txBody>
      </p:sp>
      <p:sp>
        <p:nvSpPr>
          <p:cNvPr id="17" name="Text 4"/>
          <p:cNvSpPr/>
          <p:nvPr/>
        </p:nvSpPr>
        <p:spPr>
          <a:xfrm>
            <a:off x="2419349" y="5127580"/>
            <a:ext cx="470535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000" b="1" dirty="0" err="1">
                <a:solidFill>
                  <a:srgbClr val="FFFFFF"/>
                </a:solidFill>
                <a:latin typeface="Circe Bold" panose="020B0602020203020203" pitchFamily="34" charset="-52"/>
                <a:ea typeface="PT Sans Bold" pitchFamily="34" charset="-122"/>
                <a:cs typeface="PT Sans Bold" pitchFamily="34" charset="-120"/>
              </a:rPr>
              <a:t>Бесплатное</a:t>
            </a:r>
            <a:r>
              <a:rPr lang="en-US" sz="3000" b="1" dirty="0">
                <a:solidFill>
                  <a:srgbClr val="FFFFFF"/>
                </a:solidFill>
                <a:latin typeface="Circe Bold" panose="020B0602020203020203" pitchFamily="34" charset="-52"/>
                <a:ea typeface="PT Sans Bold" pitchFamily="34" charset="-122"/>
                <a:cs typeface="PT Sans Bold" pitchFamily="34" charset="-120"/>
              </a:rPr>
              <a:t> </a:t>
            </a:r>
            <a:r>
              <a:rPr lang="en-US" sz="3000" b="1" dirty="0" err="1">
                <a:solidFill>
                  <a:srgbClr val="FFFFFF"/>
                </a:solidFill>
                <a:latin typeface="Circe Bold" panose="020B0602020203020203" pitchFamily="34" charset="-52"/>
                <a:ea typeface="PT Sans Bold" pitchFamily="34" charset="-122"/>
                <a:cs typeface="PT Sans Bold" pitchFamily="34" charset="-120"/>
              </a:rPr>
              <a:t>обучение</a:t>
            </a:r>
            <a:r>
              <a:rPr lang="ru-RU" sz="3000" b="1" dirty="0">
                <a:solidFill>
                  <a:srgbClr val="FFFFFF"/>
                </a:solidFill>
                <a:latin typeface="Circe Bold" panose="020B0602020203020203" pitchFamily="34" charset="-52"/>
                <a:ea typeface="PT Sans Bold" pitchFamily="34" charset="-122"/>
                <a:cs typeface="PT Sans Bold" pitchFamily="34" charset="-120"/>
              </a:rPr>
              <a:t> и повышение квалификации</a:t>
            </a:r>
            <a:endParaRPr lang="en-US" sz="3000" dirty="0">
              <a:latin typeface="Circe Bold" panose="020B0602020203020203" pitchFamily="34" charset="-52"/>
            </a:endParaRPr>
          </a:p>
        </p:txBody>
      </p:sp>
      <p:pic>
        <p:nvPicPr>
          <p:cNvPr id="18" name="Image 6" descr="preencoded.png">
            <a:extLst>
              <a:ext uri="{FF2B5EF4-FFF2-40B4-BE49-F238E27FC236}">
                <a16:creationId xmlns:a16="http://schemas.microsoft.com/office/drawing/2014/main" id="{EA604404-2759-0729-D27F-70C7A905ED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257300" y="7134225"/>
            <a:ext cx="609600" cy="46481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5516225" y="457200"/>
            <a:ext cx="1466850" cy="146685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5924214" y="805592"/>
            <a:ext cx="773112" cy="722109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066800" y="876300"/>
            <a:ext cx="15897225" cy="7162800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1047750" y="876299"/>
            <a:ext cx="8450211" cy="6514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4125" b="1" dirty="0">
                <a:solidFill>
                  <a:srgbClr val="000000"/>
                </a:solidFill>
                <a:latin typeface="Circe Bold" pitchFamily="34" charset="0"/>
                <a:ea typeface="Circe Bold" pitchFamily="34" charset="-122"/>
                <a:cs typeface="Circe Bold" pitchFamily="34" charset="-120"/>
              </a:rPr>
              <a:t>КОНСУЛЬТАЦИИ</a:t>
            </a:r>
            <a:endParaRPr lang="en-US" sz="4125" dirty="0"/>
          </a:p>
        </p:txBody>
      </p:sp>
      <p:sp>
        <p:nvSpPr>
          <p:cNvPr id="8" name="Text 1"/>
          <p:cNvSpPr/>
          <p:nvPr/>
        </p:nvSpPr>
        <p:spPr>
          <a:xfrm>
            <a:off x="1104900" y="2457450"/>
            <a:ext cx="2080752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Circe Bold" panose="020B0602020203020203" pitchFamily="34" charset="-52"/>
                <a:ea typeface="PT Sans Bold" pitchFamily="34" charset="-122"/>
                <a:cs typeface="PT Sans Bold" pitchFamily="34" charset="-120"/>
              </a:rPr>
              <a:t>ДЛЯ КОГО:</a:t>
            </a:r>
            <a:endParaRPr lang="en-US" sz="2800" dirty="0">
              <a:latin typeface="Circe Bold" panose="020B0602020203020203" pitchFamily="34" charset="-52"/>
            </a:endParaRPr>
          </a:p>
        </p:txBody>
      </p:sp>
      <p:sp>
        <p:nvSpPr>
          <p:cNvPr id="9" name="Text 2"/>
          <p:cNvSpPr/>
          <p:nvPr/>
        </p:nvSpPr>
        <p:spPr>
          <a:xfrm>
            <a:off x="1104900" y="4352925"/>
            <a:ext cx="2567448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Circe Bold" panose="020B0602020203020203" pitchFamily="34" charset="-52"/>
                <a:ea typeface="PT Sans Bold" pitchFamily="34" charset="-122"/>
                <a:cs typeface="PT Sans Bold" pitchFamily="34" charset="-120"/>
              </a:rPr>
              <a:t>ЧТО ВХОДИТ:</a:t>
            </a:r>
            <a:endParaRPr lang="en-US" sz="2800" dirty="0">
              <a:latin typeface="Circe Bold" panose="020B0602020203020203" pitchFamily="34" charset="-52"/>
            </a:endParaRPr>
          </a:p>
        </p:txBody>
      </p:sp>
      <p:sp>
        <p:nvSpPr>
          <p:cNvPr id="10" name="Text 3"/>
          <p:cNvSpPr/>
          <p:nvPr/>
        </p:nvSpPr>
        <p:spPr>
          <a:xfrm>
            <a:off x="1104900" y="6867525"/>
            <a:ext cx="3349113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Circe Bold" panose="020B0602020203020203" pitchFamily="34" charset="-52"/>
                <a:ea typeface="PT Sans Bold" pitchFamily="34" charset="-122"/>
                <a:cs typeface="PT Sans Bold" pitchFamily="34" charset="-120"/>
              </a:rPr>
              <a:t>КАК ЗАПИСАТЬСЯ:</a:t>
            </a:r>
            <a:endParaRPr lang="en-US" sz="2800" dirty="0">
              <a:latin typeface="Circe Bold" panose="020B0602020203020203" pitchFamily="34" charset="-52"/>
            </a:endParaRPr>
          </a:p>
        </p:txBody>
      </p:sp>
      <p:sp>
        <p:nvSpPr>
          <p:cNvPr id="11" name="Text 4"/>
          <p:cNvSpPr/>
          <p:nvPr/>
        </p:nvSpPr>
        <p:spPr>
          <a:xfrm>
            <a:off x="1104900" y="3314700"/>
            <a:ext cx="12798990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2800" dirty="0" err="1">
                <a:solidFill>
                  <a:srgbClr val="000000"/>
                </a:solidFill>
                <a:latin typeface="Circe" panose="020B0502020203020203" pitchFamily="34" charset="-52"/>
                <a:ea typeface="PT Sans Regular" pitchFamily="34" charset="-122"/>
                <a:cs typeface="PT Sans Regular" pitchFamily="34" charset="-120"/>
              </a:rPr>
              <a:t>для</a:t>
            </a:r>
            <a:r>
              <a:rPr lang="en-US" sz="2800" dirty="0">
                <a:solidFill>
                  <a:srgbClr val="000000"/>
                </a:solidFill>
                <a:latin typeface="Circe" panose="020B0502020203020203" pitchFamily="34" charset="-52"/>
                <a:ea typeface="PT Sans Regular" pitchFamily="34" charset="-122"/>
                <a:cs typeface="PT Sans Regular" pitchFamily="34" charset="-12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Circe" panose="020B0502020203020203" pitchFamily="34" charset="-52"/>
                <a:ea typeface="PT Sans Regular" pitchFamily="34" charset="-122"/>
                <a:cs typeface="PT Sans Regular" pitchFamily="34" charset="-120"/>
              </a:rPr>
              <a:t>предпринимателей, самозанятых и тех, кто только хочет открыть свой бизнес</a:t>
            </a:r>
            <a:endParaRPr lang="en-US" sz="2800" dirty="0">
              <a:latin typeface="Circe" panose="020B0502020203020203" pitchFamily="34" charset="-52"/>
            </a:endParaRPr>
          </a:p>
        </p:txBody>
      </p:sp>
      <p:sp>
        <p:nvSpPr>
          <p:cNvPr id="12" name="Text 5"/>
          <p:cNvSpPr/>
          <p:nvPr/>
        </p:nvSpPr>
        <p:spPr>
          <a:xfrm>
            <a:off x="1104900" y="5210175"/>
            <a:ext cx="13392150" cy="933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ru-RU" sz="2800" dirty="0">
                <a:solidFill>
                  <a:srgbClr val="000000"/>
                </a:solidFill>
                <a:latin typeface="Circe" panose="020B0502020203020203" pitchFamily="34" charset="-52"/>
                <a:ea typeface="PT Sans Regular" pitchFamily="34" charset="-122"/>
                <a:cs typeface="PT Sans Regular" pitchFamily="34" charset="-120"/>
              </a:rPr>
              <a:t>Работа с экспертами более чем по 20 направлениям развития бизнеса: налогообложение, юридические вопросы, написание бизнес-плана для получения социального контракта,  защита интеллектуальной собственности, продвижение и др.</a:t>
            </a:r>
            <a:endParaRPr lang="en-US" sz="2800" dirty="0">
              <a:latin typeface="Circe" panose="020B0502020203020203" pitchFamily="34" charset="-52"/>
            </a:endParaRPr>
          </a:p>
        </p:txBody>
      </p:sp>
      <p:sp>
        <p:nvSpPr>
          <p:cNvPr id="13" name="Text 6"/>
          <p:cNvSpPr/>
          <p:nvPr/>
        </p:nvSpPr>
        <p:spPr>
          <a:xfrm>
            <a:off x="1104899" y="7572375"/>
            <a:ext cx="8157087" cy="53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Circe" panose="020B0502020203020203" pitchFamily="34" charset="-52"/>
                <a:ea typeface="PT Sans Regular" pitchFamily="34" charset="-122"/>
                <a:cs typeface="PT Sans Regular" pitchFamily="34" charset="-120"/>
              </a:rPr>
              <a:t>по номеру телефона горячей линии </a:t>
            </a:r>
            <a:r>
              <a:rPr lang="en-US" sz="2800" b="1" dirty="0">
                <a:solidFill>
                  <a:srgbClr val="E04E39"/>
                </a:solidFill>
                <a:latin typeface="Circe" panose="020B0502020203020203" pitchFamily="34" charset="-52"/>
                <a:ea typeface="PT Sans Bold" pitchFamily="34" charset="-122"/>
                <a:cs typeface="PT Sans Bold" pitchFamily="34" charset="-120"/>
              </a:rPr>
              <a:t>8-800-300-80-90</a:t>
            </a:r>
            <a:endParaRPr lang="en-US" sz="2800" dirty="0">
              <a:latin typeface="Circe" panose="020B0502020203020203" pitchFamily="34" charset="-5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25CE9B-32DD-CDF1-62AE-C6594AFFE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E78A2C45-32B5-F397-A5C3-1B09AF747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9318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>
            <a:extLst>
              <a:ext uri="{FF2B5EF4-FFF2-40B4-BE49-F238E27FC236}">
                <a16:creationId xmlns:a16="http://schemas.microsoft.com/office/drawing/2014/main" id="{E9D002C9-18A6-06CF-0E16-3B0799CA29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Image 2" descr="preencoded.png">
            <a:extLst>
              <a:ext uri="{FF2B5EF4-FFF2-40B4-BE49-F238E27FC236}">
                <a16:creationId xmlns:a16="http://schemas.microsoft.com/office/drawing/2014/main" id="{C188DFF9-F6E8-6544-D5B9-C5C56C9248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5516225" y="457200"/>
            <a:ext cx="1466850" cy="1466850"/>
          </a:xfrm>
          <a:prstGeom prst="rect">
            <a:avLst/>
          </a:prstGeom>
        </p:spPr>
      </p:pic>
      <p:pic>
        <p:nvPicPr>
          <p:cNvPr id="6" name="Image 4" descr="preencoded.png">
            <a:extLst>
              <a:ext uri="{FF2B5EF4-FFF2-40B4-BE49-F238E27FC236}">
                <a16:creationId xmlns:a16="http://schemas.microsoft.com/office/drawing/2014/main" id="{B33DC33D-96BA-0D60-7BF1-2B22BBEBC6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66800" y="876300"/>
            <a:ext cx="15897225" cy="7162800"/>
          </a:xfrm>
          <a:prstGeom prst="rect">
            <a:avLst/>
          </a:prstGeom>
        </p:spPr>
      </p:pic>
      <p:sp>
        <p:nvSpPr>
          <p:cNvPr id="7" name="Text 0">
            <a:extLst>
              <a:ext uri="{FF2B5EF4-FFF2-40B4-BE49-F238E27FC236}">
                <a16:creationId xmlns:a16="http://schemas.microsoft.com/office/drawing/2014/main" id="{A2B8CD45-AFEA-4F36-1D75-66D2C46D14EC}"/>
              </a:ext>
            </a:extLst>
          </p:cNvPr>
          <p:cNvSpPr/>
          <p:nvPr/>
        </p:nvSpPr>
        <p:spPr>
          <a:xfrm>
            <a:off x="580666" y="876299"/>
            <a:ext cx="14935560" cy="7109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ru-RU" sz="2800" b="1" dirty="0">
                <a:solidFill>
                  <a:srgbClr val="000000"/>
                </a:solidFill>
                <a:latin typeface="Circe Bold" pitchFamily="34" charset="0"/>
                <a:ea typeface="Circe Bold" pitchFamily="34" charset="-122"/>
                <a:cs typeface="Circe Bold" pitchFamily="34" charset="-120"/>
              </a:rPr>
              <a:t>ОБУЧАЮЩИЕ МЕРОПРИЯТИЯ ДЛЯ ПРЕДПРИНИМАТЕЛЕЙ, САМОЗАНЯТЫХ И ФИЗИЧЕСКИХ ЛИЦ</a:t>
            </a:r>
            <a:endParaRPr lang="en-US" sz="2800" dirty="0"/>
          </a:p>
        </p:txBody>
      </p:sp>
      <p:sp>
        <p:nvSpPr>
          <p:cNvPr id="8" name="Text 1">
            <a:extLst>
              <a:ext uri="{FF2B5EF4-FFF2-40B4-BE49-F238E27FC236}">
                <a16:creationId xmlns:a16="http://schemas.microsoft.com/office/drawing/2014/main" id="{B64B547C-B5F4-6EDC-5288-6838A0AB5D80}"/>
              </a:ext>
            </a:extLst>
          </p:cNvPr>
          <p:cNvSpPr/>
          <p:nvPr/>
        </p:nvSpPr>
        <p:spPr>
          <a:xfrm>
            <a:off x="1104900" y="2457450"/>
            <a:ext cx="2080752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endParaRPr lang="en-US" sz="2800" dirty="0">
              <a:latin typeface="Circe Bold" panose="020B0602020203020203" pitchFamily="34" charset="-52"/>
            </a:endParaRPr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152F36CF-F863-99D3-327D-EC27C2155B1B}"/>
              </a:ext>
            </a:extLst>
          </p:cNvPr>
          <p:cNvSpPr/>
          <p:nvPr/>
        </p:nvSpPr>
        <p:spPr>
          <a:xfrm>
            <a:off x="955452" y="1580151"/>
            <a:ext cx="4912147" cy="5150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ru-RU" sz="2800" b="1" dirty="0">
                <a:solidFill>
                  <a:srgbClr val="000000"/>
                </a:solidFill>
                <a:latin typeface="Circe Bold" panose="020B0602020203020203" pitchFamily="34" charset="-52"/>
                <a:ea typeface="PT Sans Bold" pitchFamily="34" charset="-122"/>
                <a:cs typeface="PT Sans Bold" pitchFamily="34" charset="-120"/>
              </a:rPr>
              <a:t>ВИДЫ МЕРОПРИЯТИЙ</a:t>
            </a:r>
            <a:r>
              <a:rPr lang="en-US" sz="2800" b="1" dirty="0">
                <a:solidFill>
                  <a:srgbClr val="000000"/>
                </a:solidFill>
                <a:latin typeface="Circe Bold" panose="020B0602020203020203" pitchFamily="34" charset="-52"/>
                <a:ea typeface="PT Sans Bold" pitchFamily="34" charset="-122"/>
                <a:cs typeface="PT Sans Bold" pitchFamily="34" charset="-120"/>
              </a:rPr>
              <a:t>:</a:t>
            </a:r>
            <a:endParaRPr lang="en-US" sz="2800" dirty="0">
              <a:latin typeface="Circe Bold" panose="020B0602020203020203" pitchFamily="34" charset="-52"/>
            </a:endParaRPr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A85DB0C5-4421-5F1E-57F3-94DACA32E37B}"/>
              </a:ext>
            </a:extLst>
          </p:cNvPr>
          <p:cNvSpPr/>
          <p:nvPr/>
        </p:nvSpPr>
        <p:spPr>
          <a:xfrm>
            <a:off x="580666" y="2006332"/>
            <a:ext cx="15348448" cy="18417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ru-RU" sz="2800" dirty="0">
                <a:solidFill>
                  <a:srgbClr val="000000"/>
                </a:solidFill>
                <a:latin typeface="Calibri" panose="020F0502020204030204" pitchFamily="34" charset="0"/>
                <a:ea typeface="PT Sans Regular" pitchFamily="34" charset="-122"/>
                <a:cs typeface="Calibri" panose="020F0502020204030204" pitchFamily="34" charset="0"/>
              </a:rPr>
              <a:t>Семинары, вебинары, тренинги, мастер – классы, форумы, полноформатные обучающие программы, программы повышения квалификации по различным направлениям ведения бизнеса.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5">
            <a:extLst>
              <a:ext uri="{FF2B5EF4-FFF2-40B4-BE49-F238E27FC236}">
                <a16:creationId xmlns:a16="http://schemas.microsoft.com/office/drawing/2014/main" id="{064D13D8-042C-4B88-B61B-8907357897D1}"/>
              </a:ext>
            </a:extLst>
          </p:cNvPr>
          <p:cNvSpPr/>
          <p:nvPr/>
        </p:nvSpPr>
        <p:spPr>
          <a:xfrm>
            <a:off x="1104900" y="5018508"/>
            <a:ext cx="15059332" cy="933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Image 10" descr="preencoded.png">
            <a:extLst>
              <a:ext uri="{FF2B5EF4-FFF2-40B4-BE49-F238E27FC236}">
                <a16:creationId xmlns:a16="http://schemas.microsoft.com/office/drawing/2014/main" id="{C94BFE2A-96AE-FE79-61B4-D33E31C139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5733907" y="790586"/>
            <a:ext cx="983360" cy="7895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434AB02-D992-695E-718D-D26E53BB403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867" t="7223" r="6585" b="6677"/>
          <a:stretch/>
        </p:blipFill>
        <p:spPr>
          <a:xfrm>
            <a:off x="13632609" y="4982766"/>
            <a:ext cx="4202595" cy="379727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F866ED4-1107-2041-54A6-72EA15A93EF9}"/>
              </a:ext>
            </a:extLst>
          </p:cNvPr>
          <p:cNvSpPr txBox="1"/>
          <p:nvPr/>
        </p:nvSpPr>
        <p:spPr>
          <a:xfrm>
            <a:off x="14070486" y="3650929"/>
            <a:ext cx="30048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E04E39"/>
                </a:solidFill>
                <a:latin typeface="Circe Bold" panose="020B0602020203020203" pitchFamily="34" charset="-52"/>
                <a:ea typeface="PT Sans Bold" pitchFamily="34" charset="-122"/>
                <a:cs typeface="PT Sans Bold" pitchFamily="34" charset="-120"/>
              </a:rPr>
              <a:t>КАЛЕНДАРЬ МЕРОПРИЯТИЙ</a:t>
            </a:r>
            <a:endParaRPr lang="ru-RU" sz="2800" dirty="0">
              <a:solidFill>
                <a:srgbClr val="E04E39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4D637B-55D4-1B91-1FBE-40F4B2136D3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0991" y="3352800"/>
            <a:ext cx="11822960" cy="638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902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DE2B5-70D4-B057-271C-23DF59564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A70622D4-E920-8D46-B53C-19A6FA922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1" y="8979"/>
            <a:ext cx="9657565" cy="10287000"/>
          </a:xfrm>
          <a:prstGeom prst="rect">
            <a:avLst/>
          </a:prstGeom>
        </p:spPr>
      </p:pic>
      <p:pic>
        <p:nvPicPr>
          <p:cNvPr id="3" name="Image 1" descr="preencoded.png">
            <a:extLst>
              <a:ext uri="{FF2B5EF4-FFF2-40B4-BE49-F238E27FC236}">
                <a16:creationId xmlns:a16="http://schemas.microsoft.com/office/drawing/2014/main" id="{F60A222A-46DE-EDB7-A315-4C7819AF76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9144000" cy="10287000"/>
          </a:xfrm>
          <a:prstGeom prst="rect">
            <a:avLst/>
          </a:prstGeom>
        </p:spPr>
      </p:pic>
      <p:pic>
        <p:nvPicPr>
          <p:cNvPr id="8" name="Image 6" descr="preencoded.png">
            <a:extLst>
              <a:ext uri="{FF2B5EF4-FFF2-40B4-BE49-F238E27FC236}">
                <a16:creationId xmlns:a16="http://schemas.microsoft.com/office/drawing/2014/main" id="{29F23EF9-0029-43D7-4C70-5BF10395AA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276350" y="5114925"/>
            <a:ext cx="609600" cy="464819"/>
          </a:xfrm>
          <a:prstGeom prst="rect">
            <a:avLst/>
          </a:prstGeom>
        </p:spPr>
      </p:pic>
      <p:sp>
        <p:nvSpPr>
          <p:cNvPr id="13" name="Text 0">
            <a:extLst>
              <a:ext uri="{FF2B5EF4-FFF2-40B4-BE49-F238E27FC236}">
                <a16:creationId xmlns:a16="http://schemas.microsoft.com/office/drawing/2014/main" id="{4F037920-A226-8BB0-6DF2-D846E5E38F4B}"/>
              </a:ext>
            </a:extLst>
          </p:cNvPr>
          <p:cNvSpPr/>
          <p:nvPr/>
        </p:nvSpPr>
        <p:spPr>
          <a:xfrm>
            <a:off x="1272697" y="287702"/>
            <a:ext cx="6943725" cy="1257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950"/>
              </a:lnSpc>
              <a:buNone/>
            </a:pPr>
            <a:r>
              <a:rPr lang="ru-RU" sz="4125" b="1" dirty="0">
                <a:solidFill>
                  <a:srgbClr val="FFFFFF"/>
                </a:solidFill>
                <a:latin typeface="Circe"/>
                <a:ea typeface="Circe Bold" pitchFamily="34" charset="-122"/>
              </a:rPr>
              <a:t>Обучающие программы для </a:t>
            </a:r>
          </a:p>
          <a:p>
            <a:pPr marL="0" indent="0" algn="ctr">
              <a:lnSpc>
                <a:spcPts val="4950"/>
              </a:lnSpc>
              <a:buNone/>
            </a:pPr>
            <a:r>
              <a:rPr lang="ru-RU" sz="4125" b="1" dirty="0">
                <a:solidFill>
                  <a:srgbClr val="FFFFFF"/>
                </a:solidFill>
                <a:latin typeface="Circe"/>
                <a:ea typeface="Circe Bold" pitchFamily="34" charset="-122"/>
              </a:rPr>
              <a:t>молодежи</a:t>
            </a:r>
            <a:endParaRPr lang="en-US" sz="4125" dirty="0">
              <a:latin typeface="Circe"/>
            </a:endParaRPr>
          </a:p>
        </p:txBody>
      </p:sp>
      <p:sp>
        <p:nvSpPr>
          <p:cNvPr id="16" name="Text 3">
            <a:extLst>
              <a:ext uri="{FF2B5EF4-FFF2-40B4-BE49-F238E27FC236}">
                <a16:creationId xmlns:a16="http://schemas.microsoft.com/office/drawing/2014/main" id="{E23F5505-3A8E-027C-ECF2-EBC4EBCAB8A0}"/>
              </a:ext>
            </a:extLst>
          </p:cNvPr>
          <p:cNvSpPr/>
          <p:nvPr/>
        </p:nvSpPr>
        <p:spPr>
          <a:xfrm>
            <a:off x="2305050" y="6677025"/>
            <a:ext cx="470535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endParaRPr lang="en-US" sz="3000" dirty="0">
              <a:latin typeface="Circe Bold" panose="020B0602020203020203" pitchFamily="34" charset="-5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C3B841-68D5-E400-7423-E24D246710AD}"/>
              </a:ext>
            </a:extLst>
          </p:cNvPr>
          <p:cNvSpPr txBox="1"/>
          <p:nvPr/>
        </p:nvSpPr>
        <p:spPr>
          <a:xfrm>
            <a:off x="469727" y="2051703"/>
            <a:ext cx="91878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800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251C1AA-8C69-96A5-40EB-C84C5A2E51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564" y="8980"/>
            <a:ext cx="8630435" cy="5871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47FF5EA-E87D-ABC7-5A36-182DE834B12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413" t="8259" b="19192"/>
          <a:stretch/>
        </p:blipFill>
        <p:spPr>
          <a:xfrm>
            <a:off x="9657567" y="5880537"/>
            <a:ext cx="8630434" cy="439748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A3CEFDF-B649-BA8A-1353-3462B48937DE}"/>
              </a:ext>
            </a:extLst>
          </p:cNvPr>
          <p:cNvSpPr txBox="1"/>
          <p:nvPr/>
        </p:nvSpPr>
        <p:spPr>
          <a:xfrm>
            <a:off x="212036" y="1683026"/>
            <a:ext cx="9250016" cy="9171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Circe"/>
                <a:ea typeface="PT Sans Bold" pitchFamily="34" charset="-122"/>
              </a:rPr>
              <a:t>Цель: </a:t>
            </a:r>
            <a:r>
              <a:rPr lang="ru-RU" sz="2800" dirty="0">
                <a:solidFill>
                  <a:schemeClr val="bg1"/>
                </a:solidFill>
                <a:latin typeface="Circe"/>
              </a:rPr>
              <a:t>формирование у молодежи  компетенций в области создания бизнеса и открытия собственного дела.</a:t>
            </a:r>
          </a:p>
          <a:p>
            <a:endParaRPr lang="en-US" sz="2800" dirty="0">
              <a:solidFill>
                <a:schemeClr val="bg1"/>
              </a:solidFill>
              <a:latin typeface="Circe"/>
            </a:endParaRPr>
          </a:p>
          <a:p>
            <a:r>
              <a:rPr lang="ru-RU" sz="2800" dirty="0">
                <a:solidFill>
                  <a:schemeClr val="bg1"/>
                </a:solidFill>
              </a:rPr>
              <a:t>     1.    Обучающая программа «Бизнес </a:t>
            </a:r>
            <a:r>
              <a:rPr lang="ru-RU" sz="2800" dirty="0" err="1">
                <a:solidFill>
                  <a:schemeClr val="bg1"/>
                </a:solidFill>
              </a:rPr>
              <a:t>kids</a:t>
            </a:r>
            <a:r>
              <a:rPr lang="ru-RU" sz="2800" dirty="0">
                <a:solidFill>
                  <a:schemeClr val="bg1"/>
                </a:solidFill>
              </a:rPr>
              <a:t>» (сентябрь – декабрь 2024 г.) и конкурс бизнес-проектов с возможностью получить денежный приз на развитие проекта для  подростков от 14 до 18 лет. </a:t>
            </a:r>
          </a:p>
          <a:p>
            <a:r>
              <a:rPr lang="ru-RU" sz="2800" dirty="0">
                <a:solidFill>
                  <a:schemeClr val="bg1"/>
                </a:solidFill>
              </a:rPr>
              <a:t>     </a:t>
            </a:r>
          </a:p>
          <a:p>
            <a:r>
              <a:rPr lang="ru-RU" sz="2800" dirty="0">
                <a:solidFill>
                  <a:schemeClr val="bg1"/>
                </a:solidFill>
              </a:rPr>
              <a:t>2.    Обучающая программа «Азбука предпринимателя» от 16 лет (в течение 2024 г. в очном и онлайн формате)</a:t>
            </a:r>
          </a:p>
          <a:p>
            <a:r>
              <a:rPr lang="ru-RU" sz="2800" dirty="0">
                <a:solidFill>
                  <a:schemeClr val="bg1"/>
                </a:solidFill>
              </a:rPr>
              <a:t>С 22 по 25 апреля 2024 года в онлайн формате</a:t>
            </a:r>
          </a:p>
          <a:p>
            <a:r>
              <a:rPr lang="ru-RU" sz="2800" dirty="0">
                <a:solidFill>
                  <a:schemeClr val="bg1"/>
                </a:solidFill>
              </a:rPr>
              <a:t> </a:t>
            </a:r>
          </a:p>
          <a:p>
            <a:r>
              <a:rPr lang="ru-RU" sz="2800" dirty="0">
                <a:solidFill>
                  <a:schemeClr val="bg1"/>
                </a:solidFill>
              </a:rPr>
              <a:t>ВАЖНО:  с 2024 года сертификат об обучении по  программе «Азбука предпринимателя» подходит для получения социального контракта, в случае, если претендент на социальный контракт не прошел тестирование. </a:t>
            </a: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  <a:latin typeface="Circe"/>
            </a:endParaRPr>
          </a:p>
          <a:p>
            <a:endParaRPr lang="ru-RU" sz="2400" dirty="0">
              <a:solidFill>
                <a:schemeClr val="bg1"/>
              </a:solidFill>
              <a:latin typeface="Circe"/>
            </a:endParaRPr>
          </a:p>
          <a:p>
            <a:r>
              <a:rPr lang="ru-RU" sz="1800" b="1" dirty="0">
                <a:solidFill>
                  <a:srgbClr val="FFFFFF"/>
                </a:solidFill>
                <a:latin typeface="Circe Bold" panose="020B0602020203020203" pitchFamily="34" charset="-52"/>
                <a:ea typeface="PT Sans Bold" pitchFamily="34" charset="-122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1658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3A1A4-A9BF-9EA3-E2FF-EB6CC27FC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00F713F0-78F5-7C8C-2395-F357099DE5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1" y="8979"/>
            <a:ext cx="9657565" cy="10287000"/>
          </a:xfrm>
          <a:prstGeom prst="rect">
            <a:avLst/>
          </a:prstGeom>
        </p:spPr>
      </p:pic>
      <p:pic>
        <p:nvPicPr>
          <p:cNvPr id="3" name="Image 1" descr="preencoded.png">
            <a:extLst>
              <a:ext uri="{FF2B5EF4-FFF2-40B4-BE49-F238E27FC236}">
                <a16:creationId xmlns:a16="http://schemas.microsoft.com/office/drawing/2014/main" id="{BBEB0EE4-0612-0F84-947A-EE1C90DA5D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9144000" cy="10287000"/>
          </a:xfrm>
          <a:prstGeom prst="rect">
            <a:avLst/>
          </a:prstGeom>
        </p:spPr>
      </p:pic>
      <p:pic>
        <p:nvPicPr>
          <p:cNvPr id="8" name="Image 6" descr="preencoded.png">
            <a:extLst>
              <a:ext uri="{FF2B5EF4-FFF2-40B4-BE49-F238E27FC236}">
                <a16:creationId xmlns:a16="http://schemas.microsoft.com/office/drawing/2014/main" id="{2193237B-3784-683E-A269-1FC8FD64CF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276350" y="5114925"/>
            <a:ext cx="609600" cy="464819"/>
          </a:xfrm>
          <a:prstGeom prst="rect">
            <a:avLst/>
          </a:prstGeom>
        </p:spPr>
      </p:pic>
      <p:sp>
        <p:nvSpPr>
          <p:cNvPr id="13" name="Text 0">
            <a:extLst>
              <a:ext uri="{FF2B5EF4-FFF2-40B4-BE49-F238E27FC236}">
                <a16:creationId xmlns:a16="http://schemas.microsoft.com/office/drawing/2014/main" id="{EDBCD66C-D555-8563-25CF-74B6DD74E0C3}"/>
              </a:ext>
            </a:extLst>
          </p:cNvPr>
          <p:cNvSpPr/>
          <p:nvPr/>
        </p:nvSpPr>
        <p:spPr>
          <a:xfrm>
            <a:off x="469727" y="287702"/>
            <a:ext cx="8674273" cy="1257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FFFFFF"/>
                </a:solidFill>
                <a:latin typeface="Circe"/>
                <a:ea typeface="Circe Bold" pitchFamily="34" charset="-122"/>
              </a:rPr>
              <a:t>Обучающие программы для 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rgbClr val="FFFFFF"/>
                </a:solidFill>
                <a:latin typeface="Circe"/>
                <a:ea typeface="Circe Bold" pitchFamily="34" charset="-122"/>
              </a:rPr>
              <a:t>предпринимателей социальной направленности и тех, кто желает открыть бизнес в социальной в сфере</a:t>
            </a:r>
            <a:endParaRPr lang="en-US" sz="2400" dirty="0">
              <a:latin typeface="Circe"/>
            </a:endParaRPr>
          </a:p>
        </p:txBody>
      </p:sp>
      <p:sp>
        <p:nvSpPr>
          <p:cNvPr id="16" name="Text 3">
            <a:extLst>
              <a:ext uri="{FF2B5EF4-FFF2-40B4-BE49-F238E27FC236}">
                <a16:creationId xmlns:a16="http://schemas.microsoft.com/office/drawing/2014/main" id="{293D6A94-477A-121A-C0D6-CCC3428AD398}"/>
              </a:ext>
            </a:extLst>
          </p:cNvPr>
          <p:cNvSpPr/>
          <p:nvPr/>
        </p:nvSpPr>
        <p:spPr>
          <a:xfrm>
            <a:off x="2305050" y="6677025"/>
            <a:ext cx="470535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endParaRPr lang="en-US" sz="3000" dirty="0">
              <a:latin typeface="Circe Bold" panose="020B0602020203020203" pitchFamily="34" charset="-5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3EAE85-2E1C-A176-54FA-70035E006902}"/>
              </a:ext>
            </a:extLst>
          </p:cNvPr>
          <p:cNvSpPr txBox="1"/>
          <p:nvPr/>
        </p:nvSpPr>
        <p:spPr>
          <a:xfrm>
            <a:off x="469727" y="2051703"/>
            <a:ext cx="91878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2599F0-85F0-9BAA-1C74-720A5EF5A468}"/>
              </a:ext>
            </a:extLst>
          </p:cNvPr>
          <p:cNvSpPr txBox="1"/>
          <p:nvPr/>
        </p:nvSpPr>
        <p:spPr>
          <a:xfrm>
            <a:off x="212036" y="1683026"/>
            <a:ext cx="9250016" cy="8617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     1.    </a:t>
            </a:r>
            <a:r>
              <a:rPr lang="ru-RU" sz="3200" dirty="0">
                <a:solidFill>
                  <a:schemeClr val="bg1"/>
                </a:solidFill>
              </a:rPr>
              <a:t>Обучающая программа «ЗАПУСК БИЗНЕСА С НАСТАВНИКОМ» социальной направленности в муниципальных образованиях Пермского края (апрель  – май 2024 года)</a:t>
            </a:r>
          </a:p>
          <a:p>
            <a:r>
              <a:rPr lang="ru-RU" sz="3200" dirty="0">
                <a:solidFill>
                  <a:schemeClr val="bg1"/>
                </a:solidFill>
              </a:rPr>
              <a:t> </a:t>
            </a:r>
          </a:p>
          <a:p>
            <a:r>
              <a:rPr lang="ru-RU" sz="3200" dirty="0">
                <a:solidFill>
                  <a:schemeClr val="bg1"/>
                </a:solidFill>
              </a:rPr>
              <a:t>     2.    Обучающая программа для участников СВО и членов из семей,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ru-RU" sz="3200" dirty="0">
                <a:solidFill>
                  <a:schemeClr val="bg1"/>
                </a:solidFill>
              </a:rPr>
              <a:t>будет проведена совместно с фондом «Защитники отечества».  (даты проведения: июнь-июль 2024 года)</a:t>
            </a:r>
          </a:p>
          <a:p>
            <a:endParaRPr lang="ru-RU" sz="3200" dirty="0">
              <a:solidFill>
                <a:schemeClr val="bg1"/>
              </a:solidFill>
            </a:endParaRPr>
          </a:p>
          <a:p>
            <a:r>
              <a:rPr lang="ru-RU" sz="3200" dirty="0">
                <a:solidFill>
                  <a:schemeClr val="bg1"/>
                </a:solidFill>
              </a:rPr>
              <a:t>      3.   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ru-RU" sz="3200" dirty="0">
                <a:solidFill>
                  <a:schemeClr val="bg1"/>
                </a:solidFill>
              </a:rPr>
              <a:t>Обучающая программа «Мама-предприниматель» социальной направленности для многодетных мам и мам детей с инвалидностью. (даты проведения: НОЯБРЬ 2024 года)</a:t>
            </a:r>
          </a:p>
          <a:p>
            <a:endParaRPr lang="ru-RU" sz="3200" dirty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  <a:latin typeface="Circe"/>
            </a:endParaRP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CF4B9E-6B5F-F9E5-5F14-FD04BDB670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57564" y="0"/>
            <a:ext cx="8674273" cy="57912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30F8736-2EA1-2329-60FC-3EF30931D4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57563" y="4953962"/>
            <a:ext cx="8674273" cy="533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18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9FC6225-11EA-C6A3-E3B8-04ACCFAB7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580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89038-8D26-BD41-ABCC-6B328BE02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E7913615-2928-DABD-7C8A-09CD64B87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>
            <a:extLst>
              <a:ext uri="{FF2B5EF4-FFF2-40B4-BE49-F238E27FC236}">
                <a16:creationId xmlns:a16="http://schemas.microsoft.com/office/drawing/2014/main" id="{DE0CAFB8-0D10-2909-8601-4DEA7D7DC9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Image 4" descr="preencoded.png">
            <a:extLst>
              <a:ext uri="{FF2B5EF4-FFF2-40B4-BE49-F238E27FC236}">
                <a16:creationId xmlns:a16="http://schemas.microsoft.com/office/drawing/2014/main" id="{E8E233D1-1E0E-F9B3-6FE7-81AEEB9F17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66800" y="876300"/>
            <a:ext cx="15897225" cy="7162800"/>
          </a:xfrm>
          <a:prstGeom prst="rect">
            <a:avLst/>
          </a:prstGeom>
        </p:spPr>
      </p:pic>
      <p:sp>
        <p:nvSpPr>
          <p:cNvPr id="7" name="Text 0">
            <a:extLst>
              <a:ext uri="{FF2B5EF4-FFF2-40B4-BE49-F238E27FC236}">
                <a16:creationId xmlns:a16="http://schemas.microsoft.com/office/drawing/2014/main" id="{0995E31B-CFDB-D3CC-FC2E-E9843A6633D1}"/>
              </a:ext>
            </a:extLst>
          </p:cNvPr>
          <p:cNvSpPr/>
          <p:nvPr/>
        </p:nvSpPr>
        <p:spPr>
          <a:xfrm>
            <a:off x="1047750" y="876299"/>
            <a:ext cx="8450211" cy="6514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4125" b="1" dirty="0">
                <a:solidFill>
                  <a:srgbClr val="000000"/>
                </a:solidFill>
                <a:latin typeface="Circe Bold" pitchFamily="34" charset="0"/>
                <a:ea typeface="Circe Bold" pitchFamily="34" charset="-122"/>
                <a:cs typeface="Circe Bold" pitchFamily="34" charset="-120"/>
              </a:rPr>
              <a:t>КО</a:t>
            </a:r>
            <a:r>
              <a:rPr lang="ru-RU" sz="4125" b="1" dirty="0">
                <a:solidFill>
                  <a:srgbClr val="000000"/>
                </a:solidFill>
                <a:latin typeface="Circe Bold" pitchFamily="34" charset="0"/>
                <a:ea typeface="Circe Bold" pitchFamily="34" charset="-122"/>
                <a:cs typeface="Circe Bold" pitchFamily="34" charset="-120"/>
              </a:rPr>
              <a:t>МПЛЕКСНАЯ ПОДДЕРЖКА</a:t>
            </a:r>
            <a:endParaRPr lang="en-US" sz="4125" dirty="0"/>
          </a:p>
        </p:txBody>
      </p:sp>
      <p:sp>
        <p:nvSpPr>
          <p:cNvPr id="8" name="Text 1">
            <a:extLst>
              <a:ext uri="{FF2B5EF4-FFF2-40B4-BE49-F238E27FC236}">
                <a16:creationId xmlns:a16="http://schemas.microsoft.com/office/drawing/2014/main" id="{DA925A82-EDC6-791E-8B31-0D1CE9A5B618}"/>
              </a:ext>
            </a:extLst>
          </p:cNvPr>
          <p:cNvSpPr/>
          <p:nvPr/>
        </p:nvSpPr>
        <p:spPr>
          <a:xfrm>
            <a:off x="1104900" y="2457450"/>
            <a:ext cx="2080752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Circe Bold" panose="020B0602020203020203" pitchFamily="34" charset="-52"/>
                <a:ea typeface="PT Sans Bold" pitchFamily="34" charset="-122"/>
                <a:cs typeface="PT Sans Bold" pitchFamily="34" charset="-120"/>
              </a:rPr>
              <a:t>ДЛЯ КОГО:</a:t>
            </a:r>
            <a:endParaRPr lang="en-US" sz="2800" dirty="0">
              <a:latin typeface="Circe Bold" panose="020B0602020203020203" pitchFamily="34" charset="-52"/>
            </a:endParaRPr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7A440D85-535A-8764-14F3-D8199FC49B4C}"/>
              </a:ext>
            </a:extLst>
          </p:cNvPr>
          <p:cNvSpPr/>
          <p:nvPr/>
        </p:nvSpPr>
        <p:spPr>
          <a:xfrm>
            <a:off x="1104900" y="4352925"/>
            <a:ext cx="2567448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ru-RU" sz="2800" b="1" dirty="0">
                <a:solidFill>
                  <a:srgbClr val="000000"/>
                </a:solidFill>
                <a:latin typeface="Circe Bold" panose="020B0602020203020203" pitchFamily="34" charset="-52"/>
                <a:ea typeface="PT Sans Bold" pitchFamily="34" charset="-122"/>
                <a:cs typeface="PT Sans Bold" pitchFamily="34" charset="-120"/>
              </a:rPr>
              <a:t>ВИДЫ УСЛУГ</a:t>
            </a:r>
            <a:r>
              <a:rPr lang="en-US" sz="2800" b="1" dirty="0">
                <a:solidFill>
                  <a:srgbClr val="000000"/>
                </a:solidFill>
                <a:latin typeface="Circe Bold" panose="020B0602020203020203" pitchFamily="34" charset="-52"/>
                <a:ea typeface="PT Sans Bold" pitchFamily="34" charset="-122"/>
                <a:cs typeface="PT Sans Bold" pitchFamily="34" charset="-120"/>
              </a:rPr>
              <a:t>:</a:t>
            </a:r>
            <a:endParaRPr lang="en-US" sz="2800" dirty="0">
              <a:latin typeface="Circe Bold" panose="020B0602020203020203" pitchFamily="34" charset="-52"/>
            </a:endParaRPr>
          </a:p>
        </p:txBody>
      </p:sp>
      <p:sp>
        <p:nvSpPr>
          <p:cNvPr id="10" name="Text 3">
            <a:extLst>
              <a:ext uri="{FF2B5EF4-FFF2-40B4-BE49-F238E27FC236}">
                <a16:creationId xmlns:a16="http://schemas.microsoft.com/office/drawing/2014/main" id="{C2C254C7-63E8-444E-E7DB-3AAE81AAF61A}"/>
              </a:ext>
            </a:extLst>
          </p:cNvPr>
          <p:cNvSpPr/>
          <p:nvPr/>
        </p:nvSpPr>
        <p:spPr>
          <a:xfrm>
            <a:off x="1047750" y="7591422"/>
            <a:ext cx="6556208" cy="400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Circe Bold" panose="020B0602020203020203" pitchFamily="34" charset="-52"/>
                <a:ea typeface="PT Sans Bold" pitchFamily="34" charset="-122"/>
                <a:cs typeface="PT Sans Bold" pitchFamily="34" charset="-120"/>
              </a:rPr>
              <a:t>КАК </a:t>
            </a:r>
            <a:r>
              <a:rPr lang="ru-RU" sz="2800" b="1" dirty="0">
                <a:solidFill>
                  <a:srgbClr val="000000"/>
                </a:solidFill>
                <a:latin typeface="Circe Bold" panose="020B0602020203020203" pitchFamily="34" charset="-52"/>
                <a:ea typeface="PT Sans Bold" pitchFamily="34" charset="-122"/>
                <a:cs typeface="PT Sans Bold" pitchFamily="34" charset="-120"/>
              </a:rPr>
              <a:t>ПОЛУЧИТЬ УСЛУГУ</a:t>
            </a:r>
            <a:r>
              <a:rPr lang="en-US" sz="2800" b="1" dirty="0">
                <a:solidFill>
                  <a:srgbClr val="000000"/>
                </a:solidFill>
                <a:latin typeface="Circe Bold" panose="020B0602020203020203" pitchFamily="34" charset="-52"/>
                <a:ea typeface="PT Sans Bold" pitchFamily="34" charset="-122"/>
                <a:cs typeface="PT Sans Bold" pitchFamily="34" charset="-120"/>
              </a:rPr>
              <a:t>:</a:t>
            </a:r>
            <a:endParaRPr lang="en-US" sz="2800" dirty="0">
              <a:latin typeface="Circe Bold" panose="020B0602020203020203" pitchFamily="34" charset="-52"/>
            </a:endParaRPr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DFBB2C1D-F886-036D-96DD-DE690762EE36}"/>
              </a:ext>
            </a:extLst>
          </p:cNvPr>
          <p:cNvSpPr/>
          <p:nvPr/>
        </p:nvSpPr>
        <p:spPr>
          <a:xfrm>
            <a:off x="1104900" y="3314700"/>
            <a:ext cx="12798990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en-US" sz="2800" dirty="0" err="1">
                <a:solidFill>
                  <a:srgbClr val="000000"/>
                </a:solidFill>
                <a:latin typeface="Circe" panose="020B0502020203020203" pitchFamily="34" charset="-52"/>
                <a:ea typeface="PT Sans Regular" pitchFamily="34" charset="-122"/>
                <a:cs typeface="PT Sans Regular" pitchFamily="34" charset="-120"/>
              </a:rPr>
              <a:t>для</a:t>
            </a:r>
            <a:r>
              <a:rPr lang="en-US" sz="2800" dirty="0">
                <a:solidFill>
                  <a:srgbClr val="000000"/>
                </a:solidFill>
                <a:latin typeface="Circe" panose="020B0502020203020203" pitchFamily="34" charset="-52"/>
                <a:ea typeface="PT Sans Regular" pitchFamily="34" charset="-122"/>
                <a:cs typeface="PT Sans Regular" pitchFamily="34" charset="-12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Circe" panose="020B0502020203020203" pitchFamily="34" charset="-52"/>
                <a:ea typeface="PT Sans Regular" pitchFamily="34" charset="-122"/>
                <a:cs typeface="PT Sans Regular" pitchFamily="34" charset="-120"/>
              </a:rPr>
              <a:t>предпринимателей и самозанятых</a:t>
            </a:r>
            <a:endParaRPr lang="en-US" sz="2800" dirty="0">
              <a:latin typeface="Circe" panose="020B0502020203020203" pitchFamily="34" charset="-52"/>
            </a:endParaRPr>
          </a:p>
        </p:txBody>
      </p:sp>
      <p:sp>
        <p:nvSpPr>
          <p:cNvPr id="12" name="Text 5">
            <a:extLst>
              <a:ext uri="{FF2B5EF4-FFF2-40B4-BE49-F238E27FC236}">
                <a16:creationId xmlns:a16="http://schemas.microsoft.com/office/drawing/2014/main" id="{C8DAEB2F-9B40-9981-57D4-58AACE5D061E}"/>
              </a:ext>
            </a:extLst>
          </p:cNvPr>
          <p:cNvSpPr/>
          <p:nvPr/>
        </p:nvSpPr>
        <p:spPr>
          <a:xfrm>
            <a:off x="821636" y="5076826"/>
            <a:ext cx="16804378" cy="25145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75"/>
              </a:lnSpc>
              <a:buNone/>
            </a:pPr>
            <a:r>
              <a:rPr lang="ru-RU" sz="2800" dirty="0">
                <a:solidFill>
                  <a:srgbClr val="000000"/>
                </a:solidFill>
                <a:latin typeface="Circe" panose="020B0502020203020203" pitchFamily="34" charset="-52"/>
                <a:ea typeface="PT Sans Regular" pitchFamily="34" charset="-122"/>
              </a:rPr>
              <a:t>Создание фото и видеоконтента, регистрация товарного знака,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PT Sans Regular" pitchFamily="34" charset="-122"/>
              </a:rPr>
              <a:t>с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одействие в сертификации 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 </a:t>
            </a:r>
          </a:p>
          <a:p>
            <a:pPr marL="0" indent="0" algn="l">
              <a:lnSpc>
                <a:spcPts val="3675"/>
              </a:lnSpc>
              <a:buNone/>
            </a:pPr>
            <a:r>
              <a:rPr lang="ru-RU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декларировании товаров и услуг, </a:t>
            </a:r>
            <a:r>
              <a:rPr lang="ru-RU" sz="2800" dirty="0">
                <a:solidFill>
                  <a:srgbClr val="000000"/>
                </a:solidFill>
                <a:latin typeface="Circe" panose="020B0502020203020203" pitchFamily="34" charset="-52"/>
                <a:ea typeface="PT Sans Regular" pitchFamily="34" charset="-122"/>
              </a:rPr>
              <a:t>изготовление полиграфии, изготовление  и монтаж вывески, разработка </a:t>
            </a:r>
            <a:endParaRPr lang="en-US" sz="2800" dirty="0">
              <a:solidFill>
                <a:srgbClr val="000000"/>
              </a:solidFill>
              <a:latin typeface="Circe" panose="020B0502020203020203" pitchFamily="34" charset="-52"/>
              <a:ea typeface="PT Sans Regular" pitchFamily="34" charset="-122"/>
            </a:endParaRPr>
          </a:p>
          <a:p>
            <a:pPr marL="0" indent="0" algn="l">
              <a:lnSpc>
                <a:spcPts val="3675"/>
              </a:lnSpc>
              <a:buNone/>
            </a:pPr>
            <a:r>
              <a:rPr lang="ru-RU" sz="2800" dirty="0">
                <a:solidFill>
                  <a:srgbClr val="000000"/>
                </a:solidFill>
                <a:latin typeface="Circe" panose="020B0502020203020203" pitchFamily="34" charset="-52"/>
                <a:ea typeface="PT Sans Regular" pitchFamily="34" charset="-122"/>
              </a:rPr>
              <a:t>сайтов, создание продающей группы </a:t>
            </a:r>
            <a:r>
              <a:rPr lang="ru-RU" sz="2800" dirty="0" err="1">
                <a:solidFill>
                  <a:srgbClr val="000000"/>
                </a:solidFill>
                <a:latin typeface="Circe" panose="020B0502020203020203" pitchFamily="34" charset="-52"/>
                <a:ea typeface="PT Sans Regular" pitchFamily="34" charset="-122"/>
              </a:rPr>
              <a:t>Вконтакте</a:t>
            </a:r>
            <a:r>
              <a:rPr lang="ru-RU" sz="2800" dirty="0">
                <a:solidFill>
                  <a:srgbClr val="000000"/>
                </a:solidFill>
                <a:latin typeface="Circe" panose="020B0502020203020203" pitchFamily="34" charset="-52"/>
                <a:ea typeface="PT Sans Regular" pitchFamily="34" charset="-122"/>
              </a:rPr>
              <a:t>, реклама на телевидении и радио, помощь по выходу на маркетплейсы, предоставление доступа к </a:t>
            </a:r>
            <a:r>
              <a:rPr lang="en-US" sz="2800" dirty="0">
                <a:solidFill>
                  <a:srgbClr val="000000"/>
                </a:solidFill>
                <a:latin typeface="Circe" panose="020B0502020203020203" pitchFamily="34" charset="-52"/>
                <a:ea typeface="PT Sans Regular" pitchFamily="34" charset="-122"/>
              </a:rPr>
              <a:t>CRM </a:t>
            </a:r>
            <a:r>
              <a:rPr lang="ru-RU" sz="2800" dirty="0">
                <a:solidFill>
                  <a:srgbClr val="000000"/>
                </a:solidFill>
                <a:latin typeface="Circe" panose="020B0502020203020203" pitchFamily="34" charset="-52"/>
                <a:ea typeface="PT Sans Regular" pitchFamily="34" charset="-122"/>
              </a:rPr>
              <a:t>системе, предоставление фискального накопителя, Размещение рекламы в новостных </a:t>
            </a:r>
            <a:r>
              <a:rPr lang="ru-RU" sz="2800" dirty="0" err="1">
                <a:solidFill>
                  <a:srgbClr val="000000"/>
                </a:solidFill>
                <a:latin typeface="Circe" panose="020B0502020203020203" pitchFamily="34" charset="-52"/>
                <a:ea typeface="PT Sans Regular" pitchFamily="34" charset="-122"/>
              </a:rPr>
              <a:t>пабликах</a:t>
            </a:r>
            <a:r>
              <a:rPr lang="ru-RU" sz="2800" dirty="0">
                <a:solidFill>
                  <a:srgbClr val="000000"/>
                </a:solidFill>
                <a:latin typeface="Circe" panose="020B0502020203020203" pitchFamily="34" charset="-52"/>
                <a:ea typeface="PT Sans Regular" pitchFamily="34" charset="-122"/>
              </a:rPr>
              <a:t> в социальных сетях для социальных предприятий</a:t>
            </a:r>
            <a:endParaRPr lang="en-US" sz="2800" dirty="0">
              <a:latin typeface="Circe" panose="020B0502020203020203" pitchFamily="34" charset="-52"/>
            </a:endParaRPr>
          </a:p>
        </p:txBody>
      </p:sp>
      <p:sp>
        <p:nvSpPr>
          <p:cNvPr id="13" name="Text 6">
            <a:extLst>
              <a:ext uri="{FF2B5EF4-FFF2-40B4-BE49-F238E27FC236}">
                <a16:creationId xmlns:a16="http://schemas.microsoft.com/office/drawing/2014/main" id="{4755BBBA-78F0-4D95-3DE1-CBCC9427765B}"/>
              </a:ext>
            </a:extLst>
          </p:cNvPr>
          <p:cNvSpPr/>
          <p:nvPr/>
        </p:nvSpPr>
        <p:spPr>
          <a:xfrm>
            <a:off x="1026215" y="8431417"/>
            <a:ext cx="10769775" cy="53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indent="-457200" algn="l">
              <a:lnSpc>
                <a:spcPts val="3675"/>
              </a:lnSpc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0000"/>
                </a:solidFill>
                <a:latin typeface="Circe" panose="020B0502020203020203" pitchFamily="34" charset="-52"/>
                <a:ea typeface="PT Sans Regular" pitchFamily="34" charset="-122"/>
                <a:cs typeface="PT Sans Regular" pitchFamily="34" charset="-120"/>
              </a:rPr>
              <a:t>заполнить пакет необходимых документов;</a:t>
            </a:r>
          </a:p>
          <a:p>
            <a:pPr marL="457200" indent="-457200" algn="l">
              <a:lnSpc>
                <a:spcPts val="3675"/>
              </a:lnSpc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0000"/>
                </a:solidFill>
                <a:latin typeface="Circe" panose="020B0502020203020203" pitchFamily="34" charset="-52"/>
                <a:ea typeface="PT Sans Regular" pitchFamily="34" charset="-122"/>
              </a:rPr>
              <a:t>направить на почту </a:t>
            </a:r>
            <a:r>
              <a:rPr lang="en-US" sz="2800" dirty="0">
                <a:solidFill>
                  <a:srgbClr val="000000"/>
                </a:solidFill>
                <a:latin typeface="Circe" panose="020B0502020203020203" pitchFamily="34" charset="-52"/>
                <a:ea typeface="PT Sans Regular" pitchFamily="34" charset="-122"/>
                <a:hlinkClick r:id="rId9"/>
              </a:rPr>
              <a:t>mb@frp59.ru</a:t>
            </a:r>
            <a:r>
              <a:rPr lang="en-US" sz="2800" dirty="0">
                <a:solidFill>
                  <a:srgbClr val="000000"/>
                </a:solidFill>
                <a:latin typeface="Circe" panose="020B0502020203020203" pitchFamily="34" charset="-52"/>
                <a:ea typeface="PT Sans Regular" pitchFamily="34" charset="-122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Circe" panose="020B0502020203020203" pitchFamily="34" charset="-52"/>
                <a:ea typeface="PT Sans Regular" pitchFamily="34" charset="-122"/>
              </a:rPr>
              <a:t>или передать документы лично;</a:t>
            </a:r>
          </a:p>
          <a:p>
            <a:pPr marL="457200" indent="-457200" algn="l">
              <a:lnSpc>
                <a:spcPts val="3675"/>
              </a:lnSpc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0000"/>
                </a:solidFill>
                <a:latin typeface="Circe" panose="020B0502020203020203" pitchFamily="34" charset="-52"/>
                <a:ea typeface="PT Sans Regular" pitchFamily="34" charset="-122"/>
              </a:rPr>
              <a:t>ожидать решения по Вашей заявке.</a:t>
            </a:r>
            <a:endParaRPr lang="en-US" sz="2800" dirty="0">
              <a:latin typeface="Circe" panose="020B0502020203020203" pitchFamily="34" charset="-52"/>
            </a:endParaRPr>
          </a:p>
        </p:txBody>
      </p:sp>
      <p:pic>
        <p:nvPicPr>
          <p:cNvPr id="14" name="Image 6" descr="preencoded.png">
            <a:extLst>
              <a:ext uri="{FF2B5EF4-FFF2-40B4-BE49-F238E27FC236}">
                <a16:creationId xmlns:a16="http://schemas.microsoft.com/office/drawing/2014/main" id="{3C4CDCD9-01C6-153E-22B6-774BF26DC6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5836314" y="862263"/>
            <a:ext cx="791327" cy="60338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EAC4437-62F3-6356-7153-67B58743C3D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37135" y="77677"/>
            <a:ext cx="9588878" cy="506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636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1304</TotalTime>
  <Words>649</Words>
  <Application>Microsoft Office PowerPoint</Application>
  <PresentationFormat>Произвольный</PresentationFormat>
  <Paragraphs>79</Paragraphs>
  <Slides>12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Circe</vt:lpstr>
      <vt:lpstr>Circe Bold</vt:lpstr>
      <vt:lpstr>Roboto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Лампиева Анна Владимировна</cp:lastModifiedBy>
  <cp:revision>7</cp:revision>
  <dcterms:created xsi:type="dcterms:W3CDTF">2023-09-23T11:59:42Z</dcterms:created>
  <dcterms:modified xsi:type="dcterms:W3CDTF">2024-03-28T09:05:13Z</dcterms:modified>
</cp:coreProperties>
</file>