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57" r:id="rId3"/>
    <p:sldId id="630" r:id="rId4"/>
    <p:sldId id="287" r:id="rId5"/>
    <p:sldId id="260" r:id="rId6"/>
    <p:sldId id="572" r:id="rId7"/>
    <p:sldId id="632" r:id="rId8"/>
    <p:sldId id="283" r:id="rId9"/>
  </p:sldIdLst>
  <p:sldSz cx="12192000" cy="6858000"/>
  <p:notesSz cx="6858000" cy="9144000"/>
  <p:embeddedFontLst>
    <p:embeddedFont>
      <p:font typeface="Akrobat" panose="020B0604020202020204" charset="-52"/>
      <p:regular r:id="rId11"/>
      <p:bold r:id="rId12"/>
    </p:embeddedFont>
    <p:embeddedFont>
      <p:font typeface="Akrobat ExtraBold" panose="020B0604020202020204" charset="-52"/>
      <p:bold r:id="rId13"/>
    </p:embeddedFont>
    <p:embeddedFont>
      <p:font typeface="Akrobat Light" panose="020B0604020202020204" charset="-52"/>
      <p:regular r:id="rId14"/>
    </p:embeddedFont>
    <p:embeddedFont>
      <p:font typeface="Akrobat SemiBold" panose="020B0604020202020204" charset="-52"/>
      <p:bold r:id="rId15"/>
    </p:embeddedFont>
    <p:embeddedFont>
      <p:font typeface="Ubuntu Condensed" panose="020B0506030602030204" pitchFamily="34" charset="0"/>
      <p:regular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477" userDrawn="1">
          <p15:clr>
            <a:srgbClr val="A4A3A4"/>
          </p15:clr>
        </p15:guide>
        <p15:guide id="3" pos="279" userDrawn="1">
          <p15:clr>
            <a:srgbClr val="A4A3A4"/>
          </p15:clr>
        </p15:guide>
        <p15:guide id="4" pos="7378" userDrawn="1">
          <p15:clr>
            <a:srgbClr val="A4A3A4"/>
          </p15:clr>
        </p15:guide>
        <p15:guide id="5" orient="horz" pos="255" userDrawn="1">
          <p15:clr>
            <a:srgbClr val="A4A3A4"/>
          </p15:clr>
        </p15:guide>
        <p15:guide id="6" orient="horz" pos="4065" userDrawn="1">
          <p15:clr>
            <a:srgbClr val="A4A3A4"/>
          </p15:clr>
        </p15:guide>
        <p15:guide id="7" orient="horz" pos="527" userDrawn="1">
          <p15:clr>
            <a:srgbClr val="A4A3A4"/>
          </p15:clr>
        </p15:guide>
        <p15:guide id="8" orient="horz" pos="1570" userDrawn="1">
          <p15:clr>
            <a:srgbClr val="A4A3A4"/>
          </p15:clr>
        </p15:guide>
        <p15:guide id="9" orient="horz" pos="2001" userDrawn="1">
          <p15:clr>
            <a:srgbClr val="A4A3A4"/>
          </p15:clr>
        </p15:guide>
        <p15:guide id="10" pos="4679" userDrawn="1">
          <p15:clr>
            <a:srgbClr val="A4A3A4"/>
          </p15:clr>
        </p15:guide>
        <p15:guide id="11" pos="2955" userDrawn="1">
          <p15:clr>
            <a:srgbClr val="A4A3A4"/>
          </p15:clr>
        </p15:guide>
        <p15:guide id="12" pos="3250" userDrawn="1">
          <p15:clr>
            <a:srgbClr val="A4A3A4"/>
          </p15:clr>
        </p15:guide>
        <p15:guide id="13" orient="horz" pos="663" userDrawn="1">
          <p15:clr>
            <a:srgbClr val="A4A3A4"/>
          </p15:clr>
        </p15:guide>
        <p15:guide id="14" orient="horz" pos="368" userDrawn="1">
          <p15:clr>
            <a:srgbClr val="A4A3A4"/>
          </p15:clr>
        </p15:guide>
        <p15:guide id="15" pos="5110" userDrawn="1">
          <p15:clr>
            <a:srgbClr val="A4A3A4"/>
          </p15:clr>
        </p15:guide>
        <p15:guide id="16" pos="529" userDrawn="1">
          <p15:clr>
            <a:srgbClr val="A4A3A4"/>
          </p15:clr>
        </p15:guide>
        <p15:guide id="17" pos="16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B193"/>
    <a:srgbClr val="EF8488"/>
    <a:srgbClr val="D65555"/>
    <a:srgbClr val="FFFFFF"/>
    <a:srgbClr val="FEFEFE"/>
    <a:srgbClr val="FCFCFC"/>
    <a:srgbClr val="F0F0F0"/>
    <a:srgbClr val="2C2A29"/>
    <a:srgbClr val="C59368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678" y="78"/>
      </p:cViewPr>
      <p:guideLst>
        <p:guide orient="horz" pos="2160"/>
        <p:guide pos="3477"/>
        <p:guide pos="279"/>
        <p:guide pos="7378"/>
        <p:guide orient="horz" pos="255"/>
        <p:guide orient="horz" pos="4065"/>
        <p:guide orient="horz" pos="527"/>
        <p:guide orient="horz" pos="1570"/>
        <p:guide orient="horz" pos="2001"/>
        <p:guide pos="4679"/>
        <p:guide pos="2955"/>
        <p:guide pos="3250"/>
        <p:guide orient="horz" pos="663"/>
        <p:guide orient="horz" pos="368"/>
        <p:guide pos="5110"/>
        <p:guide pos="529"/>
        <p:guide pos="1685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90826435512172"/>
          <c:y val="4.4919657478769269E-2"/>
          <c:w val="0.75474295574641315"/>
          <c:h val="0.9550803425212307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c:spPr>
          <c:dPt>
            <c:idx val="0"/>
            <c:bubble3D val="0"/>
            <c:spPr>
              <a:solidFill>
                <a:srgbClr val="C59368"/>
              </a:solidFill>
              <a:ln w="19050">
                <a:noFill/>
              </a:ln>
              <a:effectLst>
                <a:outerShdw blurRad="63500" sx="102000" sy="102000" algn="ctr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2E4-41D0-BA26-8692DF87A69B}"/>
              </c:ext>
            </c:extLst>
          </c:dPt>
          <c:dPt>
            <c:idx val="1"/>
            <c:bubble3D val="0"/>
            <c:spPr>
              <a:solidFill>
                <a:srgbClr val="D65555"/>
              </a:solidFill>
              <a:ln w="19050">
                <a:noFill/>
              </a:ln>
              <a:effectLst>
                <a:outerShdw blurRad="63500" sx="102000" sy="102000" algn="ctr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2E4-41D0-BA26-8692DF87A69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>
                <a:outerShdw blurRad="63500" sx="102000" sy="102000" algn="ctr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2E4-41D0-BA26-8692DF87A69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>
                <a:outerShdw blurRad="63500" sx="102000" sy="102000" algn="ctr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2E4-41D0-BA26-8692DF87A69B}"/>
              </c:ext>
            </c:extLst>
          </c:dPt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2E4-41D0-BA26-8692DF87A6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32"/>
        <c:holeSize val="6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A646AD-E359-4950-B957-D55E46DA2789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A87E7-19A5-4629-B22A-54E2FDD024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357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ru-RU" i="1" dirty="0">
                <a:solidFill>
                  <a:schemeClr val="tx1"/>
                </a:solidFill>
              </a:rPr>
              <a:t>https://pgf-perm.ru/</a:t>
            </a:r>
            <a:endParaRPr lang="ru-RU" altLang="ru-RU" i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A87E7-19A5-4629-B22A-54E2FDD0246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160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ru-RU" i="1" dirty="0">
                <a:solidFill>
                  <a:schemeClr val="tx1"/>
                </a:solidFill>
              </a:rPr>
              <a:t>https://pgf-perm.ru/</a:t>
            </a:r>
            <a:endParaRPr lang="ru-RU" altLang="ru-RU" i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AA87E7-19A5-4629-B22A-54E2FDD0246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5205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716819-B938-86CA-6932-302921E014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62D74CB-9263-71DC-05DA-B123282649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F14E85-7F59-C6C2-DFF3-FFFEAEBB5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E67A2-C35F-4668-A1A9-FF2409621984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FB560A-4A7B-EDA0-212B-875A78555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90309D-1BAB-7DDB-681D-0C9CB7198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CCB6-EAAA-4F40-AC8F-36F063CDB8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504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76E6F6-D0CB-EFD3-ECA2-E8413D4B3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BD8DC41-696A-B2D6-BE8A-C845982F07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527BEC-4ABA-D7CA-5731-B4FCDCA9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E67A2-C35F-4668-A1A9-FF2409621984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9A820D-5F5E-3B4F-C62B-1A8CE1C0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E3865C-A863-CEB5-2E42-D3A3D9922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CCB6-EAAA-4F40-AC8F-36F063CDB8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99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111F086-B0B5-9291-E6EC-D4AF2A4876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E79952-BBCF-6070-04E5-24481A67E8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3FDFAA-2C08-A71C-1D4D-A4820EB0D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E67A2-C35F-4668-A1A9-FF2409621984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CCEED4-3C3A-8CED-85A0-81A218642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88810E-61BD-4B9E-1460-869850FFB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CCB6-EAAA-4F40-AC8F-36F063CDB8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526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userDrawn="1">
  <p:cSld name="Заголовок и содержимо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Слайда1"/>
          <p:cNvSpPr>
            <a:spLocks noGrp="1" noChangeArrowheads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Щелкните для редактирования основного стиля заголовка</a:t>
            </a:r>
          </a:p>
        </p:txBody>
      </p:sp>
      <p:sp>
        <p:nvSpPr>
          <p:cNvPr id="5" name="ТекстСлайда1"/>
          <p:cNvSpPr>
            <a:spLocks noGrp="1" noChangeArrowheads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t>Щелкните для редактирования основных стилей текста</a:t>
            </a:r>
          </a:p>
          <a:p>
            <a:pPr lvl="1">
              <a:defRPr/>
            </a:pPr>
            <a:r>
              <a:t>Второй уровень</a:t>
            </a:r>
          </a:p>
          <a:p>
            <a:pPr lvl="2">
              <a:defRPr/>
            </a:pPr>
            <a:r>
              <a:t>Третий уровень</a:t>
            </a:r>
          </a:p>
          <a:p>
            <a:pPr lvl="3">
              <a:defRPr/>
            </a:pPr>
            <a:r>
              <a:t>Четвертый уровень</a:t>
            </a:r>
          </a:p>
          <a:p>
            <a:pPr lvl="4">
              <a:defRPr/>
            </a:pPr>
            <a:r>
              <a:t>Пятый уровень</a:t>
            </a:r>
          </a:p>
        </p:txBody>
      </p:sp>
      <p:sp>
        <p:nvSpPr>
          <p:cNvPr id="6" name="ОбластьДатыВремени1"/>
          <p:cNvSpPr>
            <a:spLocks noGrp="1" noChangeArrowheads="1"/>
          </p:cNvSpPr>
          <p:nvPr>
            <p:ph type="dt" sz="quarter" idx="10"/>
          </p:nvPr>
        </p:nvSpPr>
        <p:spPr bwMode="auto"/>
        <p:txBody>
          <a:bodyPr/>
          <a:lstStyle/>
          <a:p>
            <a:pPr>
              <a:defRPr/>
            </a:pPr>
            <a:fld id="{773DD68C-04F7-4BCE-867D-1901C5C21E69}" type="datetime1">
              <a:rPr lang="ru-RU"/>
              <a:t>04.03.2024</a:t>
            </a:fld>
            <a:endParaRPr/>
          </a:p>
        </p:txBody>
      </p:sp>
      <p:sp>
        <p:nvSpPr>
          <p:cNvPr id="7" name="ОбластьНижнегоКолонтитула1"/>
          <p:cNvSpPr>
            <a:spLocks noGrp="1" noChangeArrowheads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8" name="ОбластьНомераСлайда1"/>
          <p:cNvSpPr>
            <a:spLocks noGrp="1" noChangeArrowheads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FFA883C-72D2-AF7E-9C42-842BC60C6AD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9429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4BAC4C-93DD-2191-BB71-CC6F863D84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9CFBE70-A866-2CFE-CF3E-82721E645F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687A1E-0AAC-689B-2CD2-24A6B844A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3E8A6-6EEB-4BB9-AE74-BF8B3726E7F4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D8F1E1-F151-0111-01A2-C75F7A7DF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2F00D5-90A8-1983-FA1D-F2A5590CF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7D737-60AE-4BA3-8E4F-40CE1F7F7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533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790C2C-E679-C4FD-B555-063402654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C69325-F186-E3FD-28FD-C3DE5F88A1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7113EF-A995-4C59-402D-79B76F174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3E8A6-6EEB-4BB9-AE74-BF8B3726E7F4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36F48E-1956-A09C-EFFF-16D658855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5EB35B-03E2-03FE-3701-9D7B17CBF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7D737-60AE-4BA3-8E4F-40CE1F7F7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9239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2B35C2-CE92-8497-3478-C22888E6A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6AF67E-650A-44E0-C619-06CE85FECB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68BA3D-393E-9DB1-BFA0-01BA822B1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3E8A6-6EEB-4BB9-AE74-BF8B3726E7F4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FFD61A-55F6-0711-828C-5FC7F25B2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46C259-8592-E1B6-CA01-3D4A808D0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7D737-60AE-4BA3-8E4F-40CE1F7F7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252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1B030C-9DAF-5EF8-059F-98CD70FFD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836A81-5B29-020D-2C81-DF37BB899B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992BCC5-A84E-6E1A-BBBD-C6E8682AF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0B1368E-9D75-51F2-30C3-3B227645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3E8A6-6EEB-4BB9-AE74-BF8B3726E7F4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373434-DCA9-3124-2C8F-74F5209E9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4C31163-EEE9-C670-4699-20F03ECEB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7D737-60AE-4BA3-8E4F-40CE1F7F7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9551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E97113-EC08-5F04-9AE7-B3CB1DBC2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3924A7-DA1E-27F1-27CE-C869C6E384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2354AEC-FCFE-D0AB-8EA1-41009B8B3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77C130C-F016-9607-660E-CDFDAB4573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B0BD80C-D03D-FCED-4927-3ABA25AF44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197BAED-BD65-FF7B-5BAA-4A399C0AA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3E8A6-6EEB-4BB9-AE74-BF8B3726E7F4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32B4A89-48A4-CDAA-7FB2-00BA66847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89DF612-230F-6851-8EFC-0A784D203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7D737-60AE-4BA3-8E4F-40CE1F7F7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5714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CDAA8-2501-2853-59A9-084A63EC2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CDC5148-0F04-C90C-2059-BEA80BB2C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3E8A6-6EEB-4BB9-AE74-BF8B3726E7F4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F806382-74E1-1901-2761-1FB10F47F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101A90A-248F-3073-A213-9D78217C5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7D737-60AE-4BA3-8E4F-40CE1F7F7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0685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C7DB54D-041E-E4D6-AE0E-8FAE2433B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3E8A6-6EEB-4BB9-AE74-BF8B3726E7F4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21A86F0-FF64-F804-9FD3-7E6B35BEB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36435A8-E84B-D923-F6EA-F2248DA93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7D737-60AE-4BA3-8E4F-40CE1F7F7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789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3A492C-27C2-2665-D7A6-DF0005865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517286-19D7-3DB8-6A51-08BA64B45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CDD081-CDC7-97C1-C0BE-F8D0C4EDA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E67A2-C35F-4668-A1A9-FF2409621984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B985B2-FC46-E229-48EF-84AD8E9F8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88E529-FD67-3026-A666-246DCF539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CCB6-EAAA-4F40-AC8F-36F063CDB8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0571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C7CA80-7DFE-533D-19D6-FC4741E47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836E5B-F4B7-003A-361B-803B81AAB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B40740A-7973-18CF-1CFC-D0110C21AF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10F5FD8-07EF-1EF0-CC44-2FF481A29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3E8A6-6EEB-4BB9-AE74-BF8B3726E7F4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E1EB684-9DEB-B174-75C4-644E69693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85FBC2C-2243-47ED-8B7C-DB7D71D79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7D737-60AE-4BA3-8E4F-40CE1F7F7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8663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F12E49-4686-A2D9-3384-068834B17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A38F090-362E-B766-659B-527ED58160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F77C41F-6937-D1ED-C9BE-6A1176AD0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8893B3B-C671-8320-826A-0E07F0199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3E8A6-6EEB-4BB9-AE74-BF8B3726E7F4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A1AE52D-95FD-378D-D390-C6B5ADE58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9ECF877-D181-01C8-4606-ABE1F5F67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7D737-60AE-4BA3-8E4F-40CE1F7F7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3439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E1A84F-7EFA-6A55-6D5B-22AA4E338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4CF047F-56B5-D4B5-27A5-18B5AE8875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9CDEA0-2007-9A08-CD0A-2597EDE69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3E8A6-6EEB-4BB9-AE74-BF8B3726E7F4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F777F5-599A-B974-493F-A9B321374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71EC54-BF4C-387E-35B0-7EBAE90FE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7D737-60AE-4BA3-8E4F-40CE1F7F7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4896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5871B07-12F1-097A-CA81-0EE910BFA3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C4A8BE7-0F7A-AA5E-BF38-6BE28FE86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C46792-7D76-2433-2B8C-D8EE7EEB1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3E8A6-6EEB-4BB9-AE74-BF8B3726E7F4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EA67F6-31A0-864F-BAF6-F1C9071F8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9DCE1C-FDE2-024E-2D26-2AF2AC0EA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7D737-60AE-4BA3-8E4F-40CE1F7F7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4924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userDrawn="1">
  <p:cSld name="Заголовок и содержимо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Слайда1"/>
          <p:cNvSpPr>
            <a:spLocks noGrp="1" noChangeArrowheads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Щелкните для редактирования основного стиля заголовка</a:t>
            </a:r>
          </a:p>
        </p:txBody>
      </p:sp>
      <p:sp>
        <p:nvSpPr>
          <p:cNvPr id="5" name="ТекстСлайда1"/>
          <p:cNvSpPr>
            <a:spLocks noGrp="1" noChangeArrowheads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t>Щелкните для редактирования основных стилей текста</a:t>
            </a:r>
          </a:p>
          <a:p>
            <a:pPr lvl="1">
              <a:defRPr/>
            </a:pPr>
            <a:r>
              <a:t>Второй уровень</a:t>
            </a:r>
          </a:p>
          <a:p>
            <a:pPr lvl="2">
              <a:defRPr/>
            </a:pPr>
            <a:r>
              <a:t>Третий уровень</a:t>
            </a:r>
          </a:p>
          <a:p>
            <a:pPr lvl="3">
              <a:defRPr/>
            </a:pPr>
            <a:r>
              <a:t>Четвертый уровень</a:t>
            </a:r>
          </a:p>
          <a:p>
            <a:pPr lvl="4">
              <a:defRPr/>
            </a:pPr>
            <a:r>
              <a:t>Пятый уровень</a:t>
            </a:r>
          </a:p>
        </p:txBody>
      </p:sp>
      <p:sp>
        <p:nvSpPr>
          <p:cNvPr id="6" name="ОбластьДатыВремени1"/>
          <p:cNvSpPr>
            <a:spLocks noGrp="1" noChangeArrowheads="1"/>
          </p:cNvSpPr>
          <p:nvPr>
            <p:ph type="dt" sz="quarter" idx="10"/>
          </p:nvPr>
        </p:nvSpPr>
        <p:spPr bwMode="auto"/>
        <p:txBody>
          <a:bodyPr/>
          <a:lstStyle/>
          <a:p>
            <a:pPr>
              <a:defRPr/>
            </a:pPr>
            <a:fld id="{773DD68C-04F7-4BCE-867D-1901C5C21E69}" type="datetime1">
              <a:rPr lang="ru-RU"/>
              <a:t>04.03.2024</a:t>
            </a:fld>
            <a:endParaRPr/>
          </a:p>
        </p:txBody>
      </p:sp>
      <p:sp>
        <p:nvSpPr>
          <p:cNvPr id="7" name="ОбластьНижнегоКолонтитула1"/>
          <p:cNvSpPr>
            <a:spLocks noGrp="1" noChangeArrowheads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8" name="ОбластьНомераСлайда1"/>
          <p:cNvSpPr>
            <a:spLocks noGrp="1" noChangeArrowheads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FFA883C-72D2-AF7E-9C42-842BC60C6AD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400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3578F6-9EE7-D614-C580-49AA8E594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7F06513-F560-97DC-D4D4-7746C4A3F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DF7E7D-0AD4-FFFA-1586-94E91AB80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E67A2-C35F-4668-A1A9-FF2409621984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ECBAC8-0CB7-E654-862C-A65925992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8B5250-644D-071B-CA1D-398A53519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CCB6-EAAA-4F40-AC8F-36F063CDB8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01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BD3122-98F2-FF6D-4959-C3960E076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C1D000-D0AA-F120-B4BB-08258CFD6A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488BED-EF52-A48C-3ECE-103D2C5384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A1C82A-9862-6AFF-C62D-2DA5F427D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E67A2-C35F-4668-A1A9-FF2409621984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422858-B863-B7CD-D26F-811096C2B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5A5BF64-CACA-CDA8-0F22-56795CA55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CCB6-EAAA-4F40-AC8F-36F063CDB8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248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EA4CA5-5F13-BB81-407F-7EEC668CD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87D996-2859-FC3B-7C64-F6620333F8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6418235-79D9-5A16-505E-06887BE946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8C4DFF9-7E87-BC7D-6F07-0F2B92E5CC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7FB1E72-D07F-CF29-1314-2A6E7AEF2F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9B54111-EC11-6765-AB15-DC32420A4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E67A2-C35F-4668-A1A9-FF2409621984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EB8EF80-17B1-4A2E-FD56-2938B0A7A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DB526BD-93D3-E017-E0E0-CC144705D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CCB6-EAAA-4F40-AC8F-36F063CDB8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925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B5E297-4B08-F2C4-CFDE-8A71CA0E5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59908EE-6C5D-EA2C-3067-32091C256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E67A2-C35F-4668-A1A9-FF2409621984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33FABF4-0B06-2026-117D-BADB12D8A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5DE079D-0157-8560-CED8-0095E97B8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CCB6-EAAA-4F40-AC8F-36F063CDB8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261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744A9CB-7135-3DD8-154D-D358207A1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E67A2-C35F-4668-A1A9-FF2409621984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E950837-B993-8809-BE41-41F75E890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DCC6966-EC66-F7FB-15BC-E5C7FAB2A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CCB6-EAAA-4F40-AC8F-36F063CDB8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465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D4E2F7-50A4-7E0C-7BCA-2016C8268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4365EB-8432-9364-9DE3-6D8FEC805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F7A11E2-BC7A-7D4A-F2F8-18BC96294F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B38127-174F-B847-85B8-281DBB299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E67A2-C35F-4668-A1A9-FF2409621984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745129-8C5B-2973-CD69-14343269B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2E7A228-38C3-F344-43A5-4DBD2266C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CCB6-EAAA-4F40-AC8F-36F063CDB8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474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6B6637-E51E-E428-8EB8-138A5E758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E597593-DAA7-7A56-E9AC-B1E5248411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FBD25B2-ED16-2898-E2A7-3C69130140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37266AE-9FC6-7F20-FF8F-4AE838BA3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E67A2-C35F-4668-A1A9-FF2409621984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55EC3A-A284-F60C-41EE-E5176F199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F3AEE4-DEAB-3451-AF4C-93BC47C1F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CCB6-EAAA-4F40-AC8F-36F063CDB8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587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4E138C-4C92-F774-17DB-17329166A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797D1F-D6CA-82F6-B727-7C14C670A8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3C4CC2-F66A-A3D9-0E49-2ABE563EDA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E67A2-C35F-4668-A1A9-FF2409621984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3EC7E6-FF8D-B2DD-9683-8989A13347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D31297-9522-EDE1-D726-AE6B9DEB0E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ACCB6-EAAA-4F40-AC8F-36F063CDB8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581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19B06D-CAA0-795F-702B-2F066C09B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3BE44D5-ACF3-7826-5B0F-A4772D842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EF24DA-4170-E427-C150-A85661438D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3E8A6-6EEB-4BB9-AE74-BF8B3726E7F4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36DFD9-334A-D188-609A-20368D9C57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911107-CDCC-8976-194D-A1C7FA794D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7D737-60AE-4BA3-8E4F-40CE1F7F7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002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pgf-perm.ru/" TargetMode="Externa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openxmlformats.org/officeDocument/2006/relationships/hyperlink" Target="https://pgf-perm.ru/nezavisimaya-garantiya/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83D02752-63A2-05B2-441E-1A49CCCE1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0" t="122" r="36501"/>
          <a:stretch>
            <a:fillRect/>
          </a:stretch>
        </p:blipFill>
        <p:spPr bwMode="auto">
          <a:xfrm>
            <a:off x="-45533" y="-42078"/>
            <a:ext cx="4349788" cy="6900078"/>
          </a:xfrm>
          <a:custGeom>
            <a:avLst/>
            <a:gdLst>
              <a:gd name="connsiteX0" fmla="*/ 0 w 4349788"/>
              <a:gd name="connsiteY0" fmla="*/ 0 h 6900078"/>
              <a:gd name="connsiteX1" fmla="*/ 4349788 w 4349788"/>
              <a:gd name="connsiteY1" fmla="*/ 0 h 6900078"/>
              <a:gd name="connsiteX2" fmla="*/ 4349788 w 4349788"/>
              <a:gd name="connsiteY2" fmla="*/ 6900078 h 6900078"/>
              <a:gd name="connsiteX3" fmla="*/ 0 w 4349788"/>
              <a:gd name="connsiteY3" fmla="*/ 6900078 h 6900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49788" h="6900078">
                <a:moveTo>
                  <a:pt x="0" y="0"/>
                </a:moveTo>
                <a:lnTo>
                  <a:pt x="4349788" y="0"/>
                </a:lnTo>
                <a:lnTo>
                  <a:pt x="4349788" y="6900078"/>
                </a:lnTo>
                <a:lnTo>
                  <a:pt x="0" y="690007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15656DD4-A644-13D3-7821-071FAB6C4B8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28" y="-42078"/>
            <a:ext cx="4776372" cy="6858000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3CE8410-29FD-A570-F05E-5091288C5C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27"/>
          <a:stretch/>
        </p:blipFill>
        <p:spPr bwMode="auto">
          <a:xfrm>
            <a:off x="-10640215" y="-3562081"/>
            <a:ext cx="7631102" cy="694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CFF18923-852D-4228-E1D1-4B8AA204188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600042" y="584200"/>
            <a:ext cx="1112778" cy="456239"/>
          </a:xfrm>
          <a:prstGeom prst="rect">
            <a:avLst/>
          </a:prstGeom>
        </p:spPr>
      </p:pic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1EC16C1A-2E9E-4673-4547-F95E9686E24C}"/>
              </a:ext>
            </a:extLst>
          </p:cNvPr>
          <p:cNvGrpSpPr/>
          <p:nvPr/>
        </p:nvGrpSpPr>
        <p:grpSpPr>
          <a:xfrm>
            <a:off x="4566725" y="2843938"/>
            <a:ext cx="7327562" cy="1170125"/>
            <a:chOff x="4566725" y="2829424"/>
            <a:chExt cx="7327562" cy="117012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B19C254-0258-22D7-EBBA-81D0F0DEBBA9}"/>
                </a:ext>
              </a:extLst>
            </p:cNvPr>
            <p:cNvSpPr txBox="1"/>
            <p:nvPr/>
          </p:nvSpPr>
          <p:spPr>
            <a:xfrm>
              <a:off x="4566725" y="2829424"/>
              <a:ext cx="7291958" cy="7185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4400" dirty="0">
                  <a:solidFill>
                    <a:srgbClr val="C59368"/>
                  </a:solidFill>
                  <a:latin typeface="Akrobat ExtraBold" panose="00000900000000000000" pitchFamily="2" charset="-52"/>
                </a:rPr>
                <a:t>Меры гарантийной поддержки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10F70DA-B512-23ED-0793-303D37A60875}"/>
                </a:ext>
              </a:extLst>
            </p:cNvPr>
            <p:cNvSpPr txBox="1"/>
            <p:nvPr/>
          </p:nvSpPr>
          <p:spPr>
            <a:xfrm>
              <a:off x="4602328" y="3537884"/>
              <a:ext cx="729195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2400" dirty="0">
                  <a:solidFill>
                    <a:srgbClr val="2C2A29"/>
                  </a:solidFill>
                  <a:latin typeface="Akrobat SemiBold" panose="00000700000000000000" pitchFamily="2" charset="-52"/>
                </a:rPr>
                <a:t>АО «Корпорация развития МСП ПК»</a:t>
              </a:r>
              <a:endParaRPr lang="en-US" sz="2400" dirty="0">
                <a:solidFill>
                  <a:srgbClr val="2C2A29"/>
                </a:solidFill>
                <a:latin typeface="Akrobat SemiBold" panose="00000700000000000000" pitchFamily="2" charset="-52"/>
              </a:endParaRPr>
            </a:p>
          </p:txBody>
        </p:sp>
      </p:grp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08B562D3-3C1F-D193-D308-9E3D46EF7E96}"/>
              </a:ext>
            </a:extLst>
          </p:cNvPr>
          <p:cNvCxnSpPr>
            <a:cxnSpLocks/>
          </p:cNvCxnSpPr>
          <p:nvPr/>
        </p:nvCxnSpPr>
        <p:spPr>
          <a:xfrm>
            <a:off x="4691228" y="6098527"/>
            <a:ext cx="553872" cy="0"/>
          </a:xfrm>
          <a:prstGeom prst="line">
            <a:avLst/>
          </a:prstGeom>
          <a:ln w="38100">
            <a:solidFill>
              <a:srgbClr val="D65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Ромб 30">
            <a:extLst>
              <a:ext uri="{FF2B5EF4-FFF2-40B4-BE49-F238E27FC236}">
                <a16:creationId xmlns:a16="http://schemas.microsoft.com/office/drawing/2014/main" id="{7C505CCC-A397-B8CD-B769-6D162F5F5CB1}"/>
              </a:ext>
            </a:extLst>
          </p:cNvPr>
          <p:cNvSpPr/>
          <p:nvPr/>
        </p:nvSpPr>
        <p:spPr>
          <a:xfrm>
            <a:off x="19688541" y="1506138"/>
            <a:ext cx="3050703" cy="3050703"/>
          </a:xfrm>
          <a:prstGeom prst="diamond">
            <a:avLst/>
          </a:prstGeom>
          <a:noFill/>
          <a:ln w="523875">
            <a:solidFill>
              <a:srgbClr val="F4F4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Ромб 31">
            <a:extLst>
              <a:ext uri="{FF2B5EF4-FFF2-40B4-BE49-F238E27FC236}">
                <a16:creationId xmlns:a16="http://schemas.microsoft.com/office/drawing/2014/main" id="{F928C20C-D48B-8BAE-56F5-87A340CA7A75}"/>
              </a:ext>
            </a:extLst>
          </p:cNvPr>
          <p:cNvSpPr/>
          <p:nvPr/>
        </p:nvSpPr>
        <p:spPr>
          <a:xfrm>
            <a:off x="18711129" y="4378826"/>
            <a:ext cx="3050703" cy="3050703"/>
          </a:xfrm>
          <a:prstGeom prst="diamond">
            <a:avLst/>
          </a:prstGeom>
          <a:solidFill>
            <a:srgbClr val="F4F4F4"/>
          </a:solidFill>
          <a:ln w="523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Ромб 32">
            <a:extLst>
              <a:ext uri="{FF2B5EF4-FFF2-40B4-BE49-F238E27FC236}">
                <a16:creationId xmlns:a16="http://schemas.microsoft.com/office/drawing/2014/main" id="{272486E4-E6E4-D760-EAE5-94D94BF9E08D}"/>
              </a:ext>
            </a:extLst>
          </p:cNvPr>
          <p:cNvSpPr/>
          <p:nvPr/>
        </p:nvSpPr>
        <p:spPr>
          <a:xfrm>
            <a:off x="21629869" y="5827780"/>
            <a:ext cx="2060440" cy="2060440"/>
          </a:xfrm>
          <a:prstGeom prst="diamond">
            <a:avLst/>
          </a:prstGeom>
          <a:noFill/>
          <a:ln w="523875">
            <a:solidFill>
              <a:srgbClr val="F4F4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Ромб 33">
            <a:extLst>
              <a:ext uri="{FF2B5EF4-FFF2-40B4-BE49-F238E27FC236}">
                <a16:creationId xmlns:a16="http://schemas.microsoft.com/office/drawing/2014/main" id="{485448A4-98E8-B7DE-5186-AF700A388DC8}"/>
              </a:ext>
            </a:extLst>
          </p:cNvPr>
          <p:cNvSpPr/>
          <p:nvPr/>
        </p:nvSpPr>
        <p:spPr>
          <a:xfrm>
            <a:off x="18832224" y="7046281"/>
            <a:ext cx="1171705" cy="1171705"/>
          </a:xfrm>
          <a:prstGeom prst="diamond">
            <a:avLst/>
          </a:prstGeom>
          <a:solidFill>
            <a:srgbClr val="F4F4F4"/>
          </a:solidFill>
          <a:ln w="523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Ромб 34">
            <a:extLst>
              <a:ext uri="{FF2B5EF4-FFF2-40B4-BE49-F238E27FC236}">
                <a16:creationId xmlns:a16="http://schemas.microsoft.com/office/drawing/2014/main" id="{8CC69195-CD2B-983B-D416-21B10769E48A}"/>
              </a:ext>
            </a:extLst>
          </p:cNvPr>
          <p:cNvSpPr/>
          <p:nvPr/>
        </p:nvSpPr>
        <p:spPr>
          <a:xfrm>
            <a:off x="20123877" y="7064946"/>
            <a:ext cx="1756282" cy="1756282"/>
          </a:xfrm>
          <a:prstGeom prst="diamond">
            <a:avLst/>
          </a:prstGeom>
          <a:solidFill>
            <a:srgbClr val="FBEBEB"/>
          </a:solidFill>
          <a:ln w="523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Ромб 35">
            <a:extLst>
              <a:ext uri="{FF2B5EF4-FFF2-40B4-BE49-F238E27FC236}">
                <a16:creationId xmlns:a16="http://schemas.microsoft.com/office/drawing/2014/main" id="{4FF33292-D489-C609-CC39-40FCB4F72AA6}"/>
              </a:ext>
            </a:extLst>
          </p:cNvPr>
          <p:cNvSpPr/>
          <p:nvPr/>
        </p:nvSpPr>
        <p:spPr>
          <a:xfrm>
            <a:off x="22113619" y="3887235"/>
            <a:ext cx="1119289" cy="1119289"/>
          </a:xfrm>
          <a:prstGeom prst="diamond">
            <a:avLst/>
          </a:prstGeom>
          <a:solidFill>
            <a:srgbClr val="F4F4F4"/>
          </a:solidFill>
          <a:ln w="523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6A1EB2D4-A18B-8042-2CEB-6D4A4BB3599C}"/>
              </a:ext>
            </a:extLst>
          </p:cNvPr>
          <p:cNvGrpSpPr/>
          <p:nvPr/>
        </p:nvGrpSpPr>
        <p:grpSpPr>
          <a:xfrm>
            <a:off x="21422739" y="4616062"/>
            <a:ext cx="2501048" cy="1119289"/>
            <a:chOff x="9787739" y="2487263"/>
            <a:chExt cx="1866687" cy="835395"/>
          </a:xfrm>
        </p:grpSpPr>
        <p:sp>
          <p:nvSpPr>
            <p:cNvPr id="38" name="Ромб 37">
              <a:extLst>
                <a:ext uri="{FF2B5EF4-FFF2-40B4-BE49-F238E27FC236}">
                  <a16:creationId xmlns:a16="http://schemas.microsoft.com/office/drawing/2014/main" id="{23DB18BD-00BD-1417-2883-16244AEB5693}"/>
                </a:ext>
              </a:extLst>
            </p:cNvPr>
            <p:cNvSpPr/>
            <p:nvPr/>
          </p:nvSpPr>
          <p:spPr>
            <a:xfrm>
              <a:off x="9787739" y="2487263"/>
              <a:ext cx="835395" cy="835395"/>
            </a:xfrm>
            <a:prstGeom prst="diamond">
              <a:avLst/>
            </a:prstGeom>
            <a:solidFill>
              <a:srgbClr val="F2EBE4"/>
            </a:solidFill>
            <a:ln w="523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Ромб 38">
              <a:extLst>
                <a:ext uri="{FF2B5EF4-FFF2-40B4-BE49-F238E27FC236}">
                  <a16:creationId xmlns:a16="http://schemas.microsoft.com/office/drawing/2014/main" id="{627808F7-FC63-52FD-9EFA-5A6AEB6018F4}"/>
                </a:ext>
              </a:extLst>
            </p:cNvPr>
            <p:cNvSpPr/>
            <p:nvPr/>
          </p:nvSpPr>
          <p:spPr>
            <a:xfrm>
              <a:off x="10819031" y="2487263"/>
              <a:ext cx="835395" cy="835395"/>
            </a:xfrm>
            <a:prstGeom prst="diamond">
              <a:avLst/>
            </a:prstGeom>
            <a:solidFill>
              <a:srgbClr val="E7EDF0"/>
            </a:solidFill>
            <a:ln w="523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DDAC925E-0553-CA15-83D7-D8F89AACFA9C}"/>
              </a:ext>
            </a:extLst>
          </p:cNvPr>
          <p:cNvSpPr txBox="1"/>
          <p:nvPr/>
        </p:nvSpPr>
        <p:spPr>
          <a:xfrm>
            <a:off x="4566725" y="6138570"/>
            <a:ext cx="14936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C2A29"/>
                </a:solidFill>
                <a:latin typeface="Akrobat Light" panose="00000500000000000000" pitchFamily="2" charset="-52"/>
              </a:rPr>
              <a:t>Пермь 2024</a:t>
            </a:r>
            <a:endParaRPr lang="en-US" dirty="0">
              <a:solidFill>
                <a:srgbClr val="2C2A29"/>
              </a:solidFill>
              <a:latin typeface="Akrobat Light" panose="00000500000000000000" pitchFamily="2" charset="-52"/>
            </a:endParaRPr>
          </a:p>
        </p:txBody>
      </p:sp>
      <p:pic>
        <p:nvPicPr>
          <p:cNvPr id="2" name="Picture 2" descr="X:\СЛУЖБА ПРОДВИЖЕНИЯ\Рукавицына Л.П\логотипы\Логотипы МСП\Логотипы МСП\МСП_логотипы_RGB\МСП_лого_цвет_лев.png">
            <a:extLst>
              <a:ext uri="{FF2B5EF4-FFF2-40B4-BE49-F238E27FC236}">
                <a16:creationId xmlns:a16="http://schemas.microsoft.com/office/drawing/2014/main" id="{190AC554-81CD-9618-1589-D0F96652F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77" y="595704"/>
            <a:ext cx="614303" cy="45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logo">
            <a:extLst>
              <a:ext uri="{FF2B5EF4-FFF2-40B4-BE49-F238E27FC236}">
                <a16:creationId xmlns:a16="http://schemas.microsoft.com/office/drawing/2014/main" id="{8346D51B-3D0B-7057-FD07-213AE44A4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100" y="570965"/>
            <a:ext cx="256714" cy="48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ject 21">
            <a:extLst>
              <a:ext uri="{FF2B5EF4-FFF2-40B4-BE49-F238E27FC236}">
                <a16:creationId xmlns:a16="http://schemas.microsoft.com/office/drawing/2014/main" id="{087387E4-1766-4759-23F3-C61C40D986D7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259434" y="595704"/>
            <a:ext cx="1254014" cy="423363"/>
          </a:xfrm>
          <a:prstGeom prst="rect">
            <a:avLst/>
          </a:prstGeom>
        </p:spPr>
      </p:pic>
      <p:pic>
        <p:nvPicPr>
          <p:cNvPr id="1030" name="Рисунок 1029">
            <a:extLst>
              <a:ext uri="{FF2B5EF4-FFF2-40B4-BE49-F238E27FC236}">
                <a16:creationId xmlns:a16="http://schemas.microsoft.com/office/drawing/2014/main" id="{18092E1E-5941-7A45-0025-7D6B2DEE268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68" y="584200"/>
            <a:ext cx="2381354" cy="4526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E7FBFD-87C8-1353-F559-0AC4C83CDC58}"/>
              </a:ext>
            </a:extLst>
          </p:cNvPr>
          <p:cNvSpPr txBox="1"/>
          <p:nvPr/>
        </p:nvSpPr>
        <p:spPr>
          <a:xfrm>
            <a:off x="8582685" y="5187636"/>
            <a:ext cx="327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0255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14FA47FA-D426-C808-AEBC-5E7B672E10B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941" y="467175"/>
            <a:ext cx="4776372" cy="6858000"/>
          </a:xfrm>
          <a:prstGeom prst="rect">
            <a:avLst/>
          </a:prstGeom>
        </p:spPr>
      </p:pic>
      <p:sp>
        <p:nvSpPr>
          <p:cNvPr id="20" name="Овал 19">
            <a:extLst>
              <a:ext uri="{FF2B5EF4-FFF2-40B4-BE49-F238E27FC236}">
                <a16:creationId xmlns:a16="http://schemas.microsoft.com/office/drawing/2014/main" id="{ACECD3D7-B311-6E8A-E32C-F80D21CDB8A1}"/>
              </a:ext>
            </a:extLst>
          </p:cNvPr>
          <p:cNvSpPr/>
          <p:nvPr/>
        </p:nvSpPr>
        <p:spPr>
          <a:xfrm>
            <a:off x="8546028" y="1919468"/>
            <a:ext cx="4344857" cy="4344857"/>
          </a:xfrm>
          <a:prstGeom prst="ellipse">
            <a:avLst/>
          </a:prstGeom>
          <a:gradFill flip="none" rotWithShape="1">
            <a:gsLst>
              <a:gs pos="0">
                <a:srgbClr val="E06F96"/>
              </a:gs>
              <a:gs pos="74000">
                <a:srgbClr val="F1746E"/>
              </a:gs>
              <a:gs pos="100000">
                <a:srgbClr val="E06F9B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778DE7C-8B58-85F7-2551-65C7912011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806" b="98601" l="3281" r="94168">
                        <a14:foregroundMark x1="68287" y1="83396" x2="53949" y2="87500"/>
                        <a14:foregroundMark x1="53949" y1="87500" x2="25881" y2="86007"/>
                        <a14:foregroundMark x1="25881" y1="86007" x2="22843" y2="83955"/>
                        <a14:foregroundMark x1="77278" y1="78265" x2="51640" y2="95709"/>
                        <a14:foregroundMark x1="51640" y1="95709" x2="30255" y2="96642"/>
                        <a14:foregroundMark x1="12758" y1="87593" x2="53341" y2="92817"/>
                        <a14:foregroundMark x1="68287" y1="76026" x2="74362" y2="94496"/>
                        <a14:foregroundMark x1="74362" y1="94496" x2="66464" y2="95149"/>
                        <a14:foregroundMark x1="84083" y1="81623" x2="53584" y2="66978"/>
                        <a14:foregroundMark x1="64520" y1="69216" x2="87971" y2="85821"/>
                        <a14:foregroundMark x1="87971" y1="85821" x2="87971" y2="85914"/>
                        <a14:foregroundMark x1="29283" y1="93937" x2="15553" y2="95149"/>
                        <a14:foregroundMark x1="19806" y1="96922" x2="43985" y2="97481"/>
                        <a14:foregroundMark x1="94289" y1="93004" x2="94289" y2="93004"/>
                        <a14:foregroundMark x1="9113" y1="94963" x2="13001" y2="81437"/>
                        <a14:foregroundMark x1="65249" y1="76772" x2="51154" y2="81437"/>
                        <a14:foregroundMark x1="77035" y1="72575" x2="89064" y2="86754"/>
                        <a14:foregroundMark x1="89064" y1="86754" x2="82868" y2="97854"/>
                        <a14:foregroundMark x1="82868" y1="97854" x2="68287" y2="98414"/>
                        <a14:foregroundMark x1="68287" y1="98414" x2="67679" y2="98601"/>
                        <a14:foregroundMark x1="3402" y1="97854" x2="5225" y2="86101"/>
                        <a14:foregroundMark x1="65249" y1="33955" x2="52855" y2="22575"/>
                        <a14:foregroundMark x1="52855" y1="22575" x2="42770" y2="20709"/>
                        <a14:foregroundMark x1="64156" y1="44869" x2="69137" y2="34701"/>
                        <a14:foregroundMark x1="69137" y1="34701" x2="69623" y2="25280"/>
                        <a14:foregroundMark x1="69623" y1="25280" x2="41798" y2="16511"/>
                        <a14:foregroundMark x1="41798" y1="16511" x2="31349" y2="23134"/>
                        <a14:foregroundMark x1="31349" y1="23134" x2="29283" y2="32556"/>
                        <a14:foregroundMark x1="37910" y1="17817" x2="48238" y2="16138"/>
                        <a14:foregroundMark x1="68651" y1="19590" x2="68651" y2="19590"/>
                        <a14:foregroundMark x1="41798" y1="14552" x2="41798" y2="14552"/>
                        <a14:foregroundMark x1="38882" y1="13806" x2="38882" y2="13806"/>
                        <a14:foregroundMark x1="6926" y1="77332" x2="9235" y2="75373"/>
                        <a14:foregroundMark x1="12637" y1="66231" x2="18712" y2="65205"/>
                        <a14:foregroundMark x1="20656" y1="64272" x2="14945" y2="64552"/>
                        <a14:foregroundMark x1="23815" y1="59422" x2="24058" y2="60634"/>
                        <a14:foregroundMark x1="25152" y1="63340" x2="25030" y2="60541"/>
                        <a14:foregroundMark x1="24423" y1="63526" x2="24544" y2="60541"/>
                        <a14:foregroundMark x1="24666" y1="63526" x2="23815" y2="60261"/>
                        <a14:foregroundMark x1="31835" y1="65112" x2="32078" y2="64552"/>
                        <a14:foregroundMark x1="34143" y1="61194" x2="34143" y2="61194"/>
                        <a14:foregroundMark x1="36695" y1="58862" x2="36695" y2="58862"/>
                        <a14:foregroundMark x1="39125" y1="58862" x2="39368" y2="58955"/>
                        <a14:foregroundMark x1="41798" y1="57929" x2="42892" y2="58022"/>
                        <a14:foregroundMark x1="41920" y1="59235" x2="40705" y2="59142"/>
                        <a14:foregroundMark x1="41191" y1="57743" x2="41069" y2="57463"/>
                        <a14:foregroundMark x1="78250" y1="70056" x2="78250" y2="70056"/>
                        <a14:foregroundMark x1="71810" y1="68004" x2="74727" y2="68004"/>
                        <a14:backgroundMark x1="23572" y1="62500" x2="23572" y2="62500"/>
                        <a14:backgroundMark x1="23572" y1="62500" x2="23572" y2="62500"/>
                        <a14:backgroundMark x1="23815" y1="62780" x2="23815" y2="62780"/>
                        <a14:backgroundMark x1="23700" y1="62558" x2="23329" y2="61847"/>
                        <a14:backgroundMark x1="23815" y1="62780" x2="23877" y2="62900"/>
                        <a14:backgroundMark x1="42406" y1="58769" x2="41677" y2="586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253"/>
          <a:stretch/>
        </p:blipFill>
        <p:spPr>
          <a:xfrm>
            <a:off x="8436637" y="1352663"/>
            <a:ext cx="5197578" cy="594055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0D9C38D-14D7-D810-E513-62A033149C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575" y="229597"/>
            <a:ext cx="1449388" cy="275504"/>
          </a:xfrm>
          <a:prstGeom prst="rect">
            <a:avLst/>
          </a:prstGeom>
        </p:spPr>
      </p:pic>
      <p:sp>
        <p:nvSpPr>
          <p:cNvPr id="5" name="Прямоугольник 5">
            <a:extLst>
              <a:ext uri="{FF2B5EF4-FFF2-40B4-BE49-F238E27FC236}">
                <a16:creationId xmlns:a16="http://schemas.microsoft.com/office/drawing/2014/main" id="{698F285A-904D-33B6-B95C-7B4DD36A8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204" y="179320"/>
            <a:ext cx="8951236" cy="990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sz="3200" dirty="0">
                <a:solidFill>
                  <a:srgbClr val="282828"/>
                </a:solidFill>
                <a:latin typeface="Akrobat ExtraBold" panose="00000900000000000000" pitchFamily="2" charset="-52"/>
              </a:rPr>
              <a:t>«Малое и среднее предпринимательство и поддержка индивидуальной предпринимательской инициативы»</a:t>
            </a:r>
          </a:p>
        </p:txBody>
      </p:sp>
      <p:pic>
        <p:nvPicPr>
          <p:cNvPr id="3" name="Picture 2" descr="X:\СЛУЖБА ПРОДВИЖЕНИЯ\Рукавицына Л.П\логотипы\Логотипы МСП\Логотипы МСП\МСП_логотипы_RGB\МСП_лого_цвет_лев.png">
            <a:extLst>
              <a:ext uri="{FF2B5EF4-FFF2-40B4-BE49-F238E27FC236}">
                <a16:creationId xmlns:a16="http://schemas.microsoft.com/office/drawing/2014/main" id="{BFB6BAB1-D033-7109-0689-01CB005AD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6875" y="225426"/>
            <a:ext cx="535397" cy="39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508BE950-5DCD-80DA-D1EB-2881DBE2802D}"/>
              </a:ext>
            </a:extLst>
          </p:cNvPr>
          <p:cNvGrpSpPr/>
          <p:nvPr/>
        </p:nvGrpSpPr>
        <p:grpSpPr>
          <a:xfrm>
            <a:off x="235547" y="5407625"/>
            <a:ext cx="8295824" cy="1175832"/>
            <a:chOff x="235547" y="5360970"/>
            <a:chExt cx="8295824" cy="117583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3428D0E-98CE-FCC9-FBD6-329C4E46AFFC}"/>
                </a:ext>
              </a:extLst>
            </p:cNvPr>
            <p:cNvSpPr txBox="1"/>
            <p:nvPr/>
          </p:nvSpPr>
          <p:spPr>
            <a:xfrm>
              <a:off x="235547" y="5917588"/>
              <a:ext cx="3005984" cy="6001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16000" indent="-216000" rtl="0"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ru-RU" sz="1400" dirty="0">
                  <a:latin typeface="Akrobat" panose="00000600000000000000" pitchFamily="2" charset="-52"/>
                </a:rPr>
                <a:t>Поручительство</a:t>
              </a:r>
            </a:p>
            <a:p>
              <a:pPr marL="216000" indent="-216000" rtl="0"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ru-RU" sz="1400" dirty="0">
                  <a:latin typeface="Akrobat" panose="00000600000000000000" pitchFamily="2" charset="-52"/>
                </a:rPr>
                <a:t>Независимая гарантия</a:t>
              </a:r>
            </a:p>
          </p:txBody>
        </p:sp>
        <p:grpSp>
          <p:nvGrpSpPr>
            <p:cNvPr id="38" name="Группа 37">
              <a:extLst>
                <a:ext uri="{FF2B5EF4-FFF2-40B4-BE49-F238E27FC236}">
                  <a16:creationId xmlns:a16="http://schemas.microsoft.com/office/drawing/2014/main" id="{0E6A2CE1-CA31-C660-17E9-E4A15866FD7E}"/>
                </a:ext>
              </a:extLst>
            </p:cNvPr>
            <p:cNvGrpSpPr/>
            <p:nvPr/>
          </p:nvGrpSpPr>
          <p:grpSpPr>
            <a:xfrm>
              <a:off x="341391" y="5360970"/>
              <a:ext cx="1590675" cy="400110"/>
              <a:chOff x="5384619" y="3204574"/>
              <a:chExt cx="1590675" cy="400110"/>
            </a:xfrm>
          </p:grpSpPr>
          <p:sp>
            <p:nvSpPr>
              <p:cNvPr id="22" name="Прямоугольник 21">
                <a:extLst>
                  <a:ext uri="{FF2B5EF4-FFF2-40B4-BE49-F238E27FC236}">
                    <a16:creationId xmlns:a16="http://schemas.microsoft.com/office/drawing/2014/main" id="{32772EDF-DD40-11C4-1577-9BB737A5DDAA}"/>
                  </a:ext>
                </a:extLst>
              </p:cNvPr>
              <p:cNvSpPr/>
              <p:nvPr/>
            </p:nvSpPr>
            <p:spPr>
              <a:xfrm>
                <a:off x="5384619" y="3235352"/>
                <a:ext cx="1590675" cy="3385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90500" sx="102000" sy="10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2247A5D-0385-0B4A-77CE-88529FFB7FB4}"/>
                  </a:ext>
                </a:extLst>
              </p:cNvPr>
              <p:cNvSpPr txBox="1"/>
              <p:nvPr/>
            </p:nvSpPr>
            <p:spPr>
              <a:xfrm>
                <a:off x="5384619" y="3204574"/>
                <a:ext cx="156859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rtl="0">
                  <a:spcBef>
                    <a:spcPts val="1200"/>
                  </a:spcBef>
                  <a:spcAft>
                    <a:spcPts val="0"/>
                  </a:spcAft>
                </a:pPr>
                <a:r>
                  <a:rPr lang="ru-RU" sz="2000" b="0" i="0" u="none" strike="noStrike" dirty="0">
                    <a:effectLst/>
                    <a:latin typeface="Akrobat SemiBold" panose="00000700000000000000" pitchFamily="2" charset="-52"/>
                  </a:rPr>
                  <a:t>Инструмент:</a:t>
                </a:r>
                <a:endParaRPr lang="ru-RU" sz="1100" b="0" dirty="0">
                  <a:effectLst/>
                  <a:latin typeface="Akrobat SemiBold" panose="00000700000000000000" pitchFamily="2" charset="-52"/>
                </a:endParaRP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FC77DEA-5661-5007-6C7D-9620F98696E5}"/>
                </a:ext>
              </a:extLst>
            </p:cNvPr>
            <p:cNvSpPr txBox="1"/>
            <p:nvPr/>
          </p:nvSpPr>
          <p:spPr>
            <a:xfrm>
              <a:off x="4698592" y="5798138"/>
              <a:ext cx="3832779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rtl="0">
                <a:spcBef>
                  <a:spcPts val="0"/>
                </a:spcBef>
              </a:pPr>
              <a:r>
                <a:rPr lang="ru-RU" sz="1400" dirty="0">
                  <a:latin typeface="Akrobat" panose="00000600000000000000" pitchFamily="2" charset="-52"/>
                </a:rPr>
                <a:t>механизмы гарантийной поддержки позволяют снизить издержки предпринимателей, а также повысить доступность заемного финансирования</a:t>
              </a:r>
            </a:p>
          </p:txBody>
        </p:sp>
        <p:grpSp>
          <p:nvGrpSpPr>
            <p:cNvPr id="37" name="Группа 36">
              <a:extLst>
                <a:ext uri="{FF2B5EF4-FFF2-40B4-BE49-F238E27FC236}">
                  <a16:creationId xmlns:a16="http://schemas.microsoft.com/office/drawing/2014/main" id="{0B5A8F48-118C-80D8-E0AF-494D6FFC7832}"/>
                </a:ext>
              </a:extLst>
            </p:cNvPr>
            <p:cNvGrpSpPr/>
            <p:nvPr/>
          </p:nvGrpSpPr>
          <p:grpSpPr>
            <a:xfrm>
              <a:off x="4798782" y="5360970"/>
              <a:ext cx="1590675" cy="400110"/>
              <a:chOff x="5378965" y="4770382"/>
              <a:chExt cx="1590675" cy="400110"/>
            </a:xfrm>
          </p:grpSpPr>
          <p:sp>
            <p:nvSpPr>
              <p:cNvPr id="24" name="Прямоугольник 23">
                <a:extLst>
                  <a:ext uri="{FF2B5EF4-FFF2-40B4-BE49-F238E27FC236}">
                    <a16:creationId xmlns:a16="http://schemas.microsoft.com/office/drawing/2014/main" id="{0FC33F3D-5FC3-C437-AB57-EC1214E36626}"/>
                  </a:ext>
                </a:extLst>
              </p:cNvPr>
              <p:cNvSpPr/>
              <p:nvPr/>
            </p:nvSpPr>
            <p:spPr>
              <a:xfrm>
                <a:off x="5378965" y="4801160"/>
                <a:ext cx="1590675" cy="338556"/>
              </a:xfrm>
              <a:prstGeom prst="rect">
                <a:avLst/>
              </a:prstGeom>
              <a:solidFill>
                <a:srgbClr val="4CA85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16AE29E-F8EF-0571-D28C-1ED961206423}"/>
                  </a:ext>
                </a:extLst>
              </p:cNvPr>
              <p:cNvSpPr txBox="1"/>
              <p:nvPr/>
            </p:nvSpPr>
            <p:spPr>
              <a:xfrm>
                <a:off x="5378966" y="4770382"/>
                <a:ext cx="139291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rtl="0">
                  <a:spcBef>
                    <a:spcPts val="1200"/>
                  </a:spcBef>
                  <a:spcAft>
                    <a:spcPts val="0"/>
                  </a:spcAft>
                </a:pPr>
                <a:r>
                  <a:rPr lang="ru-RU" sz="2000" b="0" i="0" u="none" strike="noStrike" dirty="0">
                    <a:effectLst/>
                    <a:latin typeface="Akrobat SemiBold" panose="00000700000000000000" pitchFamily="2" charset="-52"/>
                  </a:rPr>
                  <a:t>Результат:</a:t>
                </a:r>
              </a:p>
            </p:txBody>
          </p:sp>
        </p:grpSp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9E430E76-A554-20D1-5974-70D1C7B11A0F}"/>
              </a:ext>
            </a:extLst>
          </p:cNvPr>
          <p:cNvGrpSpPr/>
          <p:nvPr/>
        </p:nvGrpSpPr>
        <p:grpSpPr>
          <a:xfrm>
            <a:off x="216128" y="1912651"/>
            <a:ext cx="8055669" cy="1295282"/>
            <a:chOff x="216128" y="1747221"/>
            <a:chExt cx="8055669" cy="1295282"/>
          </a:xfrm>
        </p:grpSpPr>
        <p:grpSp>
          <p:nvGrpSpPr>
            <p:cNvPr id="54" name="Группа 53">
              <a:extLst>
                <a:ext uri="{FF2B5EF4-FFF2-40B4-BE49-F238E27FC236}">
                  <a16:creationId xmlns:a16="http://schemas.microsoft.com/office/drawing/2014/main" id="{26ED84EA-F1B1-2B1A-2115-038593E6C98E}"/>
                </a:ext>
              </a:extLst>
            </p:cNvPr>
            <p:cNvGrpSpPr/>
            <p:nvPr/>
          </p:nvGrpSpPr>
          <p:grpSpPr>
            <a:xfrm>
              <a:off x="4698592" y="1747221"/>
              <a:ext cx="3573205" cy="1295282"/>
              <a:chOff x="4698592" y="1747221"/>
              <a:chExt cx="3573205" cy="1295282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86B4783-A4B2-F5E4-0427-57A6D292C959}"/>
                  </a:ext>
                </a:extLst>
              </p:cNvPr>
              <p:cNvSpPr txBox="1"/>
              <p:nvPr/>
            </p:nvSpPr>
            <p:spPr>
              <a:xfrm>
                <a:off x="4698592" y="2303839"/>
                <a:ext cx="3573205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rtl="0">
                  <a:spcBef>
                    <a:spcPts val="0"/>
                  </a:spcBef>
                </a:pPr>
                <a:r>
                  <a:rPr lang="ru-RU" sz="1400" b="0" i="0" u="none" strike="noStrike" dirty="0">
                    <a:effectLst/>
                    <a:latin typeface="Akrobat" panose="00000600000000000000" pitchFamily="2" charset="-52"/>
                  </a:rPr>
                  <a:t>увеличение численности занятых </a:t>
                </a:r>
                <a:br>
                  <a:rPr lang="ru-RU" sz="1400" b="0" i="0" u="none" strike="noStrike" dirty="0">
                    <a:effectLst/>
                    <a:latin typeface="Akrobat" panose="00000600000000000000" pitchFamily="2" charset="-52"/>
                  </a:rPr>
                </a:br>
                <a:r>
                  <a:rPr lang="ru-RU" sz="1400" b="0" i="0" u="none" strike="noStrike" dirty="0">
                    <a:effectLst/>
                    <a:latin typeface="Akrobat" panose="00000600000000000000" pitchFamily="2" charset="-52"/>
                  </a:rPr>
                  <a:t>в сфере малого и среднего предпринимательства, включая индивидуальных предпринимателей</a:t>
                </a:r>
                <a:endParaRPr lang="ru-RU" sz="900" b="0" dirty="0">
                  <a:effectLst/>
                  <a:latin typeface="Akrobat" panose="00000600000000000000" pitchFamily="2" charset="-52"/>
                </a:endParaRPr>
              </a:p>
            </p:txBody>
          </p:sp>
          <p:grpSp>
            <p:nvGrpSpPr>
              <p:cNvPr id="39" name="Группа 38">
                <a:extLst>
                  <a:ext uri="{FF2B5EF4-FFF2-40B4-BE49-F238E27FC236}">
                    <a16:creationId xmlns:a16="http://schemas.microsoft.com/office/drawing/2014/main" id="{9B589751-225D-5502-6B31-9ECDB1549798}"/>
                  </a:ext>
                </a:extLst>
              </p:cNvPr>
              <p:cNvGrpSpPr/>
              <p:nvPr/>
            </p:nvGrpSpPr>
            <p:grpSpPr>
              <a:xfrm>
                <a:off x="4795608" y="1747221"/>
                <a:ext cx="1590675" cy="400110"/>
                <a:chOff x="5375791" y="1469490"/>
                <a:chExt cx="1590675" cy="400110"/>
              </a:xfrm>
            </p:grpSpPr>
            <p:sp>
              <p:nvSpPr>
                <p:cNvPr id="12" name="Прямоугольник 11">
                  <a:extLst>
                    <a:ext uri="{FF2B5EF4-FFF2-40B4-BE49-F238E27FC236}">
                      <a16:creationId xmlns:a16="http://schemas.microsoft.com/office/drawing/2014/main" id="{8DA53E2B-88FD-9603-0250-462402D5E42B}"/>
                    </a:ext>
                  </a:extLst>
                </p:cNvPr>
                <p:cNvSpPr/>
                <p:nvPr/>
              </p:nvSpPr>
              <p:spPr>
                <a:xfrm>
                  <a:off x="5375791" y="1500268"/>
                  <a:ext cx="1590675" cy="33855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190500" sx="102000" sy="102000" algn="ctr" rotWithShape="0">
                    <a:prstClr val="black">
                      <a:alpha val="15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A1A93194-16C2-2F76-82D5-7094A1D93878}"/>
                    </a:ext>
                  </a:extLst>
                </p:cNvPr>
                <p:cNvSpPr txBox="1"/>
                <p:nvPr/>
              </p:nvSpPr>
              <p:spPr>
                <a:xfrm>
                  <a:off x="5375791" y="1469490"/>
                  <a:ext cx="1133475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rtl="0">
                    <a:spcBef>
                      <a:spcPts val="1200"/>
                    </a:spcBef>
                    <a:spcAft>
                      <a:spcPts val="0"/>
                    </a:spcAft>
                  </a:pPr>
                  <a:r>
                    <a:rPr lang="ru-RU" sz="2000" b="0" i="0" u="none" strike="noStrike" dirty="0">
                      <a:effectLst/>
                      <a:latin typeface="Akrobat SemiBold" panose="00000700000000000000" pitchFamily="2" charset="-52"/>
                    </a:rPr>
                    <a:t>Цель:</a:t>
                  </a:r>
                  <a:endParaRPr lang="ru-RU" sz="1100" b="0" dirty="0">
                    <a:effectLst/>
                    <a:latin typeface="Akrobat SemiBold" panose="00000700000000000000" pitchFamily="2" charset="-52"/>
                  </a:endParaRPr>
                </a:p>
              </p:txBody>
            </p:sp>
          </p:grpSp>
        </p:grpSp>
        <p:grpSp>
          <p:nvGrpSpPr>
            <p:cNvPr id="53" name="Группа 52">
              <a:extLst>
                <a:ext uri="{FF2B5EF4-FFF2-40B4-BE49-F238E27FC236}">
                  <a16:creationId xmlns:a16="http://schemas.microsoft.com/office/drawing/2014/main" id="{25D00327-36FB-08A3-54E8-89509DA98B5E}"/>
                </a:ext>
              </a:extLst>
            </p:cNvPr>
            <p:cNvGrpSpPr/>
            <p:nvPr/>
          </p:nvGrpSpPr>
          <p:grpSpPr>
            <a:xfrm>
              <a:off x="216128" y="1747221"/>
              <a:ext cx="4545190" cy="1156782"/>
              <a:chOff x="216128" y="1747221"/>
              <a:chExt cx="4545190" cy="1156782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2C04EDA-8ED1-50F7-5B0D-A0FD4477A10F}"/>
                  </a:ext>
                </a:extLst>
              </p:cNvPr>
              <p:cNvSpPr txBox="1"/>
              <p:nvPr/>
            </p:nvSpPr>
            <p:spPr>
              <a:xfrm>
                <a:off x="216128" y="2303839"/>
                <a:ext cx="4545190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16000" indent="-2160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ru-RU" sz="1400" dirty="0">
                    <a:latin typeface="Akrobat" panose="00000600000000000000" pitchFamily="2" charset="-52"/>
                  </a:rPr>
                  <a:t>Федеральный проект «Акселерация субъектов МСП» </a:t>
                </a:r>
              </a:p>
              <a:p>
                <a:pPr marL="216000" indent="-216000">
                  <a:buFont typeface="Arial" panose="020B0604020202020204" pitchFamily="34" charset="0"/>
                  <a:buChar char="•"/>
                </a:pPr>
                <a:r>
                  <a:rPr lang="ru-RU" sz="1400" dirty="0">
                    <a:latin typeface="Akrobat" panose="00000600000000000000" pitchFamily="2" charset="-52"/>
                  </a:rPr>
                  <a:t>Федеральный проект «Вовлечение» </a:t>
                </a:r>
              </a:p>
            </p:txBody>
          </p:sp>
          <p:grpSp>
            <p:nvGrpSpPr>
              <p:cNvPr id="40" name="Группа 39">
                <a:extLst>
                  <a:ext uri="{FF2B5EF4-FFF2-40B4-BE49-F238E27FC236}">
                    <a16:creationId xmlns:a16="http://schemas.microsoft.com/office/drawing/2014/main" id="{E74CAFC7-CD80-662A-FE04-E62CFE201CFE}"/>
                  </a:ext>
                </a:extLst>
              </p:cNvPr>
              <p:cNvGrpSpPr/>
              <p:nvPr/>
            </p:nvGrpSpPr>
            <p:grpSpPr>
              <a:xfrm>
                <a:off x="319314" y="1747221"/>
                <a:ext cx="1590675" cy="400110"/>
                <a:chOff x="304800" y="1552366"/>
                <a:chExt cx="1590675" cy="400110"/>
              </a:xfrm>
            </p:grpSpPr>
            <p:sp>
              <p:nvSpPr>
                <p:cNvPr id="27" name="Прямоугольник 26">
                  <a:extLst>
                    <a:ext uri="{FF2B5EF4-FFF2-40B4-BE49-F238E27FC236}">
                      <a16:creationId xmlns:a16="http://schemas.microsoft.com/office/drawing/2014/main" id="{EE7F0A8F-0E6A-D43A-61CE-F83B95FDC89D}"/>
                    </a:ext>
                  </a:extLst>
                </p:cNvPr>
                <p:cNvSpPr/>
                <p:nvPr/>
              </p:nvSpPr>
              <p:spPr>
                <a:xfrm>
                  <a:off x="304800" y="1583144"/>
                  <a:ext cx="1590675" cy="33855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190500" sx="102000" sy="102000" algn="ctr" rotWithShape="0">
                    <a:prstClr val="black">
                      <a:alpha val="15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3B6F4704-CD44-67B1-268A-CDBAF3FEA0D4}"/>
                    </a:ext>
                  </a:extLst>
                </p:cNvPr>
                <p:cNvSpPr txBox="1"/>
                <p:nvPr/>
              </p:nvSpPr>
              <p:spPr>
                <a:xfrm>
                  <a:off x="304800" y="1552366"/>
                  <a:ext cx="1590675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rtl="0">
                    <a:spcBef>
                      <a:spcPts val="1200"/>
                    </a:spcBef>
                    <a:spcAft>
                      <a:spcPts val="0"/>
                    </a:spcAft>
                  </a:pPr>
                  <a:r>
                    <a:rPr lang="ru-RU" sz="2000" b="0" i="0" u="none" strike="noStrike" dirty="0">
                      <a:effectLst/>
                      <a:latin typeface="Akrobat SemiBold" panose="00000700000000000000" pitchFamily="2" charset="-52"/>
                    </a:rPr>
                    <a:t>Программы:</a:t>
                  </a:r>
                </a:p>
              </p:txBody>
            </p:sp>
          </p:grpSp>
        </p:grpSp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7558466A-4C69-3E6C-5E13-E41381E224E9}"/>
              </a:ext>
            </a:extLst>
          </p:cNvPr>
          <p:cNvGrpSpPr/>
          <p:nvPr/>
        </p:nvGrpSpPr>
        <p:grpSpPr>
          <a:xfrm>
            <a:off x="210146" y="3414654"/>
            <a:ext cx="8061651" cy="1814826"/>
            <a:chOff x="210146" y="3347657"/>
            <a:chExt cx="8061651" cy="1814826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2D91C52D-6142-7B8D-4001-33EB74E24937}"/>
                </a:ext>
              </a:extLst>
            </p:cNvPr>
            <p:cNvSpPr/>
            <p:nvPr/>
          </p:nvSpPr>
          <p:spPr>
            <a:xfrm>
              <a:off x="302032" y="3378435"/>
              <a:ext cx="1607957" cy="3385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44C1701-8982-9A25-C9E4-B587013F4334}"/>
                </a:ext>
              </a:extLst>
            </p:cNvPr>
            <p:cNvSpPr txBox="1"/>
            <p:nvPr/>
          </p:nvSpPr>
          <p:spPr>
            <a:xfrm>
              <a:off x="302031" y="3347657"/>
              <a:ext cx="113347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rtl="0">
                <a:spcBef>
                  <a:spcPts val="1200"/>
                </a:spcBef>
                <a:spcAft>
                  <a:spcPts val="0"/>
                </a:spcAft>
              </a:pPr>
              <a:r>
                <a:rPr lang="ru-RU" sz="2000" b="0" i="0" u="none" strike="noStrike" dirty="0">
                  <a:effectLst/>
                  <a:latin typeface="Akrobat SemiBold" panose="00000700000000000000" pitchFamily="2" charset="-52"/>
                </a:rPr>
                <a:t>Задачи:</a:t>
              </a:r>
              <a:endParaRPr lang="ru-RU" sz="1100" b="0" dirty="0">
                <a:effectLst/>
                <a:latin typeface="Akrobat SemiBold" panose="00000700000000000000" pitchFamily="2" charset="-52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0F18A8A-CD41-A71C-A211-2DEB85739B13}"/>
                </a:ext>
              </a:extLst>
            </p:cNvPr>
            <p:cNvSpPr txBox="1"/>
            <p:nvPr/>
          </p:nvSpPr>
          <p:spPr>
            <a:xfrm>
              <a:off x="210146" y="4208376"/>
              <a:ext cx="4260103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rtl="0">
                <a:spcBef>
                  <a:spcPts val="0"/>
                </a:spcBef>
              </a:pPr>
              <a:r>
                <a:rPr lang="ru-RU" sz="1400" dirty="0">
                  <a:latin typeface="Akrobat" panose="00000600000000000000" pitchFamily="2" charset="-52"/>
                </a:rPr>
                <a:t>в том числе ежегодное увеличение объёмов льготных кредитов, выдаваемых субъектам малого и среднего предпринимательства, включая индивидуальных предпринимателей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E1B04CE-B495-41E1-7D82-45626F9252E3}"/>
                </a:ext>
              </a:extLst>
            </p:cNvPr>
            <p:cNvSpPr txBox="1"/>
            <p:nvPr/>
          </p:nvSpPr>
          <p:spPr>
            <a:xfrm>
              <a:off x="4698592" y="4356064"/>
              <a:ext cx="3517190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rtl="0">
                <a:spcBef>
                  <a:spcPts val="0"/>
                </a:spcBef>
              </a:pPr>
              <a:r>
                <a:rPr lang="ru-RU" sz="1400" dirty="0">
                  <a:latin typeface="Akrobat" panose="00000600000000000000" pitchFamily="2" charset="-52"/>
                </a:rPr>
                <a:t>осуществляемых крупнейшими заказчиками </a:t>
              </a:r>
              <a:br>
                <a:rPr lang="ru-RU" sz="1400" dirty="0">
                  <a:latin typeface="Akrobat" panose="00000600000000000000" pitchFamily="2" charset="-52"/>
                </a:rPr>
              </a:br>
              <a:r>
                <a:rPr lang="ru-RU" sz="1400" dirty="0">
                  <a:latin typeface="Akrobat" panose="00000600000000000000" pitchFamily="2" charset="-52"/>
                </a:rPr>
                <a:t>у субъектов МСП, включая индивидуальных предпринимателей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9149FE3-459B-A3DE-C108-3F1DBAFD5D86}"/>
                </a:ext>
              </a:extLst>
            </p:cNvPr>
            <p:cNvSpPr txBox="1"/>
            <p:nvPr/>
          </p:nvSpPr>
          <p:spPr>
            <a:xfrm>
              <a:off x="210147" y="3912961"/>
              <a:ext cx="447378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dirty="0">
                  <a:latin typeface="Akrobat SemiBold" panose="00000700000000000000" pitchFamily="2" charset="-52"/>
                </a:rPr>
                <a:t>1. Упрощение доступа к льготному финансированию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8010D24-CC58-CA94-F48A-85F3AF19D2EE}"/>
                </a:ext>
              </a:extLst>
            </p:cNvPr>
            <p:cNvSpPr txBox="1"/>
            <p:nvPr/>
          </p:nvSpPr>
          <p:spPr>
            <a:xfrm>
              <a:off x="4698592" y="3892831"/>
              <a:ext cx="3573205" cy="4855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1400" dirty="0">
                  <a:latin typeface="Akrobat SemiBold" panose="00000700000000000000" pitchFamily="2" charset="-52"/>
                </a:rPr>
                <a:t>2. Совершенствование нормативно-правового регулирования системы закупок</a:t>
              </a:r>
            </a:p>
          </p:txBody>
        </p:sp>
      </p:grpSp>
      <p:sp>
        <p:nvSpPr>
          <p:cNvPr id="57" name="Прямоугольник 5">
            <a:extLst>
              <a:ext uri="{FF2B5EF4-FFF2-40B4-BE49-F238E27FC236}">
                <a16:creationId xmlns:a16="http://schemas.microsoft.com/office/drawing/2014/main" id="{7A8CDF44-049C-5A7C-938C-70F6AAF927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204" y="1315628"/>
            <a:ext cx="8951236" cy="458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ru-RU" altLang="ru-RU" sz="2800" dirty="0">
                <a:solidFill>
                  <a:srgbClr val="282828"/>
                </a:solidFill>
                <a:latin typeface="Akrobat SemiBold" panose="00000700000000000000" pitchFamily="2" charset="-52"/>
              </a:rPr>
              <a:t>Национальный проект РФ </a:t>
            </a:r>
          </a:p>
        </p:txBody>
      </p:sp>
    </p:spTree>
    <p:extLst>
      <p:ext uri="{BB962C8B-B14F-4D97-AF65-F5344CB8AC3E}">
        <p14:creationId xmlns:p14="http://schemas.microsoft.com/office/powerpoint/2010/main" val="2440961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287895BA-65AB-1B9E-EDE6-2B82CA7D030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941" y="285644"/>
            <a:ext cx="4776372" cy="6858000"/>
          </a:xfrm>
          <a:prstGeom prst="rect">
            <a:avLst/>
          </a:prstGeom>
        </p:spPr>
      </p:pic>
      <p:sp>
        <p:nvSpPr>
          <p:cNvPr id="5" name="TextBox 4"/>
          <p:cNvSpPr>
            <a:spLocks/>
          </p:cNvSpPr>
          <p:nvPr/>
        </p:nvSpPr>
        <p:spPr bwMode="auto">
          <a:xfrm>
            <a:off x="259926" y="52519"/>
            <a:ext cx="11672193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ru-RU" sz="3733" dirty="0">
              <a:solidFill>
                <a:srgbClr val="108AC9"/>
              </a:solidFill>
              <a:latin typeface="Ubuntu Condensed"/>
              <a:ea typeface="Ubuntu Condensed"/>
              <a:cs typeface="Ubuntu Condensed"/>
            </a:endParaRPr>
          </a:p>
        </p:txBody>
      </p:sp>
      <p:sp>
        <p:nvSpPr>
          <p:cNvPr id="16" name="Прямоугольник 5">
            <a:extLst>
              <a:ext uri="{FF2B5EF4-FFF2-40B4-BE49-F238E27FC236}">
                <a16:creationId xmlns:a16="http://schemas.microsoft.com/office/drawing/2014/main" id="{978AD0A5-BAE9-2623-274F-14EFCD0ED8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154" y="141220"/>
            <a:ext cx="9515996" cy="990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sz="3200" dirty="0">
                <a:solidFill>
                  <a:srgbClr val="282828"/>
                </a:solidFill>
                <a:latin typeface="Akrobat ExtraBold" panose="00000900000000000000" pitchFamily="2" charset="-52"/>
              </a:rPr>
              <a:t>Инфраструктура поддержки – региональная гарантийная организация (РГО)</a:t>
            </a:r>
          </a:p>
        </p:txBody>
      </p:sp>
      <p:sp>
        <p:nvSpPr>
          <p:cNvPr id="17" name="Прямоугольник 5">
            <a:extLst>
              <a:ext uri="{FF2B5EF4-FFF2-40B4-BE49-F238E27FC236}">
                <a16:creationId xmlns:a16="http://schemas.microsoft.com/office/drawing/2014/main" id="{634DF6D0-73E5-FC3C-F979-9DC021E80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215" y="1224371"/>
            <a:ext cx="11842588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ru-RU" altLang="ru-RU" sz="2200" dirty="0">
                <a:solidFill>
                  <a:srgbClr val="282828"/>
                </a:solidFill>
                <a:latin typeface="Akrobat SemiBold" panose="00000700000000000000" pitchFamily="2" charset="-52"/>
              </a:rPr>
              <a:t>АО «Корпорация развития малого и среднего предпринимательства Пермского края» </a:t>
            </a:r>
            <a:br>
              <a:rPr lang="ru-RU" altLang="ru-RU" sz="2200" dirty="0">
                <a:solidFill>
                  <a:srgbClr val="282828"/>
                </a:solidFill>
                <a:latin typeface="Akrobat SemiBold" panose="00000700000000000000" pitchFamily="2" charset="-52"/>
              </a:rPr>
            </a:br>
            <a:r>
              <a:rPr lang="ru-RU" altLang="ru-RU" sz="2200" dirty="0">
                <a:solidFill>
                  <a:srgbClr val="282828"/>
                </a:solidFill>
                <a:latin typeface="Akrobat SemiBold" panose="00000700000000000000" pitchFamily="2" charset="-52"/>
              </a:rPr>
              <a:t>(РГО Пермского края)</a:t>
            </a:r>
          </a:p>
        </p:txBody>
      </p: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35E25738-56F1-2BCE-858F-758FE52764E3}"/>
              </a:ext>
            </a:extLst>
          </p:cNvPr>
          <p:cNvGrpSpPr/>
          <p:nvPr/>
        </p:nvGrpSpPr>
        <p:grpSpPr>
          <a:xfrm>
            <a:off x="399528" y="3455276"/>
            <a:ext cx="5055121" cy="1834342"/>
            <a:chOff x="212204" y="3346252"/>
            <a:chExt cx="5055121" cy="183434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41455E3-962A-5E42-A095-F7C7E18193EE}"/>
                </a:ext>
              </a:extLst>
            </p:cNvPr>
            <p:cNvSpPr txBox="1"/>
            <p:nvPr/>
          </p:nvSpPr>
          <p:spPr>
            <a:xfrm>
              <a:off x="212205" y="3346252"/>
              <a:ext cx="3334377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2000" dirty="0">
                  <a:solidFill>
                    <a:srgbClr val="ED7378"/>
                  </a:solidFill>
                  <a:latin typeface="Akrobat SemiBold" panose="00000700000000000000" pitchFamily="2" charset="-52"/>
                </a:rPr>
                <a:t>Цель деятельности: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546DB69-9658-48BD-D6F4-304CEEF5BED7}"/>
                </a:ext>
              </a:extLst>
            </p:cNvPr>
            <p:cNvSpPr txBox="1"/>
            <p:nvPr/>
          </p:nvSpPr>
          <p:spPr>
            <a:xfrm>
              <a:off x="212204" y="3826377"/>
              <a:ext cx="5055121" cy="13542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16000" indent="-216000">
                <a:spcAft>
                  <a:spcPts val="1200"/>
                </a:spcAft>
                <a:buClr>
                  <a:srgbClr val="ED7378"/>
                </a:buClr>
                <a:buFont typeface="Arial" panose="020B0604020202020204" pitchFamily="34" charset="0"/>
                <a:buChar char="•"/>
              </a:pPr>
              <a:r>
                <a:rPr lang="ru-RU" dirty="0">
                  <a:latin typeface="Akrobat" panose="00000600000000000000" pitchFamily="2" charset="-52"/>
                </a:rPr>
                <a:t>Повышение доступности субъектов МСП </a:t>
              </a:r>
              <a:br>
                <a:rPr lang="en-US" dirty="0">
                  <a:latin typeface="Akrobat" panose="00000600000000000000" pitchFamily="2" charset="-52"/>
                </a:rPr>
              </a:br>
              <a:r>
                <a:rPr lang="ru-RU" dirty="0">
                  <a:latin typeface="Akrobat" panose="00000600000000000000" pitchFamily="2" charset="-52"/>
                </a:rPr>
                <a:t>Пермского края к кредитным ресурсам</a:t>
              </a:r>
            </a:p>
            <a:p>
              <a:pPr marL="216000" indent="-216000">
                <a:spcAft>
                  <a:spcPts val="1200"/>
                </a:spcAft>
                <a:buClr>
                  <a:srgbClr val="ED7378"/>
                </a:buClr>
                <a:buFont typeface="Arial" panose="020B0604020202020204" pitchFamily="34" charset="0"/>
                <a:buChar char="•"/>
              </a:pPr>
              <a:r>
                <a:rPr lang="ru-RU" dirty="0">
                  <a:latin typeface="Akrobat" panose="00000600000000000000" pitchFamily="2" charset="-52"/>
                </a:rPr>
                <a:t>Обеспечение обязательств СМСП перед</a:t>
              </a:r>
              <a:r>
                <a:rPr lang="en-US" dirty="0">
                  <a:latin typeface="Akrobat" panose="00000600000000000000" pitchFamily="2" charset="-52"/>
                </a:rPr>
                <a:t> </a:t>
              </a:r>
              <a:br>
                <a:rPr lang="en-US" dirty="0">
                  <a:latin typeface="Akrobat" panose="00000600000000000000" pitchFamily="2" charset="-52"/>
                </a:rPr>
              </a:br>
              <a:r>
                <a:rPr lang="ru-RU" dirty="0">
                  <a:latin typeface="Akrobat" panose="00000600000000000000" pitchFamily="2" charset="-52"/>
                </a:rPr>
                <a:t>финансовыми организациями</a:t>
              </a:r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D63FEB5F-4349-611B-20DA-553F7FB0A2A7}"/>
              </a:ext>
            </a:extLst>
          </p:cNvPr>
          <p:cNvGrpSpPr/>
          <p:nvPr/>
        </p:nvGrpSpPr>
        <p:grpSpPr>
          <a:xfrm>
            <a:off x="399528" y="5568313"/>
            <a:ext cx="2661492" cy="849457"/>
            <a:chOff x="212204" y="5633629"/>
            <a:chExt cx="2661492" cy="849457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20AAB80-B21F-A290-5340-6969232E4D32}"/>
                </a:ext>
              </a:extLst>
            </p:cNvPr>
            <p:cNvSpPr txBox="1"/>
            <p:nvPr/>
          </p:nvSpPr>
          <p:spPr>
            <a:xfrm>
              <a:off x="212204" y="5633629"/>
              <a:ext cx="2661492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2000" dirty="0">
                  <a:solidFill>
                    <a:srgbClr val="ED7378"/>
                  </a:solidFill>
                  <a:latin typeface="Akrobat SemiBold" panose="00000700000000000000" pitchFamily="2" charset="-52"/>
                </a:rPr>
                <a:t>Гарантийный капитал: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2A5251B-51D8-9B9E-ED8E-79069A206A47}"/>
                </a:ext>
              </a:extLst>
            </p:cNvPr>
            <p:cNvSpPr txBox="1"/>
            <p:nvPr/>
          </p:nvSpPr>
          <p:spPr>
            <a:xfrm>
              <a:off x="212204" y="6113754"/>
              <a:ext cx="21575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ru-RU" dirty="0">
                  <a:latin typeface="Akrobat" panose="00000600000000000000" pitchFamily="2" charset="-52"/>
                </a:rPr>
                <a:t>1 323 713 000 руб.</a:t>
              </a: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C4488335-B14A-7F08-6DD0-2E85548D52EA}"/>
              </a:ext>
            </a:extLst>
          </p:cNvPr>
          <p:cNvGrpSpPr/>
          <p:nvPr/>
        </p:nvGrpSpPr>
        <p:grpSpPr>
          <a:xfrm>
            <a:off x="6226054" y="4153365"/>
            <a:ext cx="5665909" cy="616375"/>
            <a:chOff x="5863983" y="4232143"/>
            <a:chExt cx="5665909" cy="616375"/>
          </a:xfrm>
        </p:grpSpPr>
        <p:grpSp>
          <p:nvGrpSpPr>
            <p:cNvPr id="28" name="Группа 27">
              <a:extLst>
                <a:ext uri="{FF2B5EF4-FFF2-40B4-BE49-F238E27FC236}">
                  <a16:creationId xmlns:a16="http://schemas.microsoft.com/office/drawing/2014/main" id="{C7F385C8-9A7B-175F-4017-DE85025421A9}"/>
                </a:ext>
              </a:extLst>
            </p:cNvPr>
            <p:cNvGrpSpPr/>
            <p:nvPr/>
          </p:nvGrpSpPr>
          <p:grpSpPr>
            <a:xfrm>
              <a:off x="5863983" y="4232143"/>
              <a:ext cx="2493139" cy="616375"/>
              <a:chOff x="5863983" y="4606347"/>
              <a:chExt cx="2493139" cy="616375"/>
            </a:xfrm>
          </p:grpSpPr>
          <p:sp>
            <p:nvSpPr>
              <p:cNvPr id="12" name="Прямоугольник: скругленные углы 11">
                <a:extLst>
                  <a:ext uri="{FF2B5EF4-FFF2-40B4-BE49-F238E27FC236}">
                    <a16:creationId xmlns:a16="http://schemas.microsoft.com/office/drawing/2014/main" id="{40B5E110-59D0-648E-3E89-9CEE39204C80}"/>
                  </a:ext>
                </a:extLst>
              </p:cNvPr>
              <p:cNvSpPr/>
              <p:nvPr/>
            </p:nvSpPr>
            <p:spPr>
              <a:xfrm>
                <a:off x="5863983" y="4606347"/>
                <a:ext cx="2366582" cy="616375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>
                <a:noFill/>
              </a:ln>
              <a:effectLst>
                <a:outerShdw blurRad="228600" sx="102000" sy="102000" algn="ctr" rotWithShape="0">
                  <a:prstClr val="black">
                    <a:alpha val="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FFEAF17E-D7E7-544F-18E4-6492CE4F3828}"/>
                  </a:ext>
                </a:extLst>
              </p:cNvPr>
              <p:cNvSpPr txBox="1"/>
              <p:nvPr/>
            </p:nvSpPr>
            <p:spPr>
              <a:xfrm>
                <a:off x="5864003" y="4652924"/>
                <a:ext cx="249311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ru-RU" sz="2400" dirty="0">
                    <a:solidFill>
                      <a:srgbClr val="C59368"/>
                    </a:solidFill>
                    <a:latin typeface="Akrobat ExtraBold" panose="00000900000000000000" pitchFamily="2" charset="-52"/>
                  </a:rPr>
                  <a:t>13,56 млрд. руб.</a:t>
                </a:r>
              </a:p>
            </p:txBody>
          </p:sp>
        </p:grp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EA86B912-305D-AA3B-7C7E-43A1395540FF}"/>
                </a:ext>
              </a:extLst>
            </p:cNvPr>
            <p:cNvSpPr txBox="1"/>
            <p:nvPr/>
          </p:nvSpPr>
          <p:spPr>
            <a:xfrm>
              <a:off x="8536681" y="4247943"/>
              <a:ext cx="299321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600" dirty="0">
                  <a:latin typeface="Akrobat" panose="00000600000000000000" pitchFamily="2" charset="-52"/>
                </a:rPr>
                <a:t>общий объем предоставленной гарантийной поддержки</a:t>
              </a:r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34D7351F-74F1-5D5B-D4DF-5D08891F35D9}"/>
              </a:ext>
            </a:extLst>
          </p:cNvPr>
          <p:cNvGrpSpPr/>
          <p:nvPr/>
        </p:nvGrpSpPr>
        <p:grpSpPr>
          <a:xfrm>
            <a:off x="6226054" y="5350548"/>
            <a:ext cx="5468111" cy="994690"/>
            <a:chOff x="5863983" y="5492131"/>
            <a:chExt cx="5468111" cy="994690"/>
          </a:xfrm>
        </p:grpSpPr>
        <p:sp>
          <p:nvSpPr>
            <p:cNvPr id="93" name="Прямоугольник: скругленные углы 92">
              <a:extLst>
                <a:ext uri="{FF2B5EF4-FFF2-40B4-BE49-F238E27FC236}">
                  <a16:creationId xmlns:a16="http://schemas.microsoft.com/office/drawing/2014/main" id="{689ED7EB-50E8-3701-6EBF-C27A9D7DACDD}"/>
                </a:ext>
              </a:extLst>
            </p:cNvPr>
            <p:cNvSpPr/>
            <p:nvPr/>
          </p:nvSpPr>
          <p:spPr>
            <a:xfrm>
              <a:off x="7191232" y="5494881"/>
              <a:ext cx="4140862" cy="989190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>
              <a:noFill/>
            </a:ln>
            <a:effectLst>
              <a:outerShdw blurRad="228600" sx="102000" sy="102000" algn="ctr" rotWithShape="0">
                <a:prstClr val="black">
                  <a:alpha val="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34" name="Группа 33">
              <a:extLst>
                <a:ext uri="{FF2B5EF4-FFF2-40B4-BE49-F238E27FC236}">
                  <a16:creationId xmlns:a16="http://schemas.microsoft.com/office/drawing/2014/main" id="{C81A8A59-B632-EC54-7B11-BE9ED8A39C44}"/>
                </a:ext>
              </a:extLst>
            </p:cNvPr>
            <p:cNvGrpSpPr/>
            <p:nvPr/>
          </p:nvGrpSpPr>
          <p:grpSpPr>
            <a:xfrm>
              <a:off x="5863983" y="5492131"/>
              <a:ext cx="5468111" cy="994690"/>
              <a:chOff x="5863983" y="5633714"/>
              <a:chExt cx="5468111" cy="994690"/>
            </a:xfrm>
          </p:grpSpPr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ACC0DC3A-E2B9-E4A2-6C48-4BDD35237724}"/>
                  </a:ext>
                </a:extLst>
              </p:cNvPr>
              <p:cNvSpPr txBox="1"/>
              <p:nvPr/>
            </p:nvSpPr>
            <p:spPr>
              <a:xfrm>
                <a:off x="7191233" y="5672144"/>
                <a:ext cx="4140861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dirty="0">
                    <a:latin typeface="Akrobat" panose="00000600000000000000" pitchFamily="2" charset="-52"/>
                  </a:rPr>
                  <a:t>Объем оказанной гарантийной поддержки РГО влияет на объем кредитных финансовых ресурсов субъектов МСП Пермского края </a:t>
                </a:r>
              </a:p>
            </p:txBody>
          </p:sp>
          <p:sp>
            <p:nvSpPr>
              <p:cNvPr id="81" name="Прямоугольник: скругленные углы 80">
                <a:extLst>
                  <a:ext uri="{FF2B5EF4-FFF2-40B4-BE49-F238E27FC236}">
                    <a16:creationId xmlns:a16="http://schemas.microsoft.com/office/drawing/2014/main" id="{4944DD73-85AB-3CA0-A91E-8FAEE9225B71}"/>
                  </a:ext>
                </a:extLst>
              </p:cNvPr>
              <p:cNvSpPr/>
              <p:nvPr/>
            </p:nvSpPr>
            <p:spPr>
              <a:xfrm>
                <a:off x="5863983" y="5633714"/>
                <a:ext cx="1171112" cy="994690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>
                <a:noFill/>
              </a:ln>
              <a:effectLst>
                <a:outerShdw blurRad="228600" sx="102000" sy="102000" algn="ctr" rotWithShape="0">
                  <a:prstClr val="black">
                    <a:alpha val="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97" name="Рисунок 96">
                <a:extLst>
                  <a:ext uri="{FF2B5EF4-FFF2-40B4-BE49-F238E27FC236}">
                    <a16:creationId xmlns:a16="http://schemas.microsoft.com/office/drawing/2014/main" id="{360CDE8C-BD81-F0BB-9135-CE6A658A28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31582" y="5813102"/>
                <a:ext cx="635915" cy="635915"/>
              </a:xfrm>
              <a:prstGeom prst="rect">
                <a:avLst/>
              </a:prstGeom>
            </p:spPr>
          </p:pic>
        </p:grp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C6D924D8-CD9B-E834-76A8-5A7FB81DB4B4}"/>
              </a:ext>
            </a:extLst>
          </p:cNvPr>
          <p:cNvGrpSpPr/>
          <p:nvPr/>
        </p:nvGrpSpPr>
        <p:grpSpPr>
          <a:xfrm>
            <a:off x="6226054" y="3150912"/>
            <a:ext cx="5640932" cy="616375"/>
            <a:chOff x="5863983" y="3293821"/>
            <a:chExt cx="5640932" cy="61637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D42893B-1B8E-1648-284F-E9D8D112158E}"/>
                </a:ext>
              </a:extLst>
            </p:cNvPr>
            <p:cNvSpPr txBox="1"/>
            <p:nvPr/>
          </p:nvSpPr>
          <p:spPr>
            <a:xfrm>
              <a:off x="8536681" y="3309621"/>
              <a:ext cx="2968234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600" dirty="0">
                  <a:latin typeface="Akrobat" panose="00000600000000000000" pitchFamily="2" charset="-52"/>
                </a:rPr>
                <a:t>общая сумма привлеченного финансирования</a:t>
              </a:r>
            </a:p>
          </p:txBody>
        </p:sp>
        <p:grpSp>
          <p:nvGrpSpPr>
            <p:cNvPr id="25" name="Группа 24">
              <a:extLst>
                <a:ext uri="{FF2B5EF4-FFF2-40B4-BE49-F238E27FC236}">
                  <a16:creationId xmlns:a16="http://schemas.microsoft.com/office/drawing/2014/main" id="{27206A0A-9DA0-2A3A-F0E7-4244BC04857D}"/>
                </a:ext>
              </a:extLst>
            </p:cNvPr>
            <p:cNvGrpSpPr/>
            <p:nvPr/>
          </p:nvGrpSpPr>
          <p:grpSpPr>
            <a:xfrm>
              <a:off x="5863983" y="3293821"/>
              <a:ext cx="2672697" cy="616375"/>
              <a:chOff x="5863983" y="3351226"/>
              <a:chExt cx="2672697" cy="616375"/>
            </a:xfrm>
          </p:grpSpPr>
          <p:sp>
            <p:nvSpPr>
              <p:cNvPr id="20" name="Прямоугольник: скругленные углы 19">
                <a:extLst>
                  <a:ext uri="{FF2B5EF4-FFF2-40B4-BE49-F238E27FC236}">
                    <a16:creationId xmlns:a16="http://schemas.microsoft.com/office/drawing/2014/main" id="{ADD6EC97-F887-C894-8BC5-761627D2F57B}"/>
                  </a:ext>
                </a:extLst>
              </p:cNvPr>
              <p:cNvSpPr/>
              <p:nvPr/>
            </p:nvSpPr>
            <p:spPr>
              <a:xfrm>
                <a:off x="5863983" y="3351226"/>
                <a:ext cx="2366582" cy="616375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>
                <a:noFill/>
              </a:ln>
              <a:effectLst>
                <a:outerShdw blurRad="228600" sx="102000" sy="102000" algn="ctr" rotWithShape="0">
                  <a:prstClr val="black">
                    <a:alpha val="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E031D86-ABE3-ECD0-1FB7-D42978966A25}"/>
                  </a:ext>
                </a:extLst>
              </p:cNvPr>
              <p:cNvSpPr txBox="1"/>
              <p:nvPr/>
            </p:nvSpPr>
            <p:spPr>
              <a:xfrm>
                <a:off x="5864004" y="3397803"/>
                <a:ext cx="267267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ru-RU" sz="2400" dirty="0">
                    <a:solidFill>
                      <a:srgbClr val="C59368"/>
                    </a:solidFill>
                    <a:latin typeface="Akrobat ExtraBold" panose="00000900000000000000" pitchFamily="2" charset="-52"/>
                  </a:rPr>
                  <a:t>37,03 млрд. руб.</a:t>
                </a:r>
              </a:p>
            </p:txBody>
          </p:sp>
        </p:grp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59F5A9BF-F22D-4DE5-48C3-99FC5D15FDF1}"/>
              </a:ext>
            </a:extLst>
          </p:cNvPr>
          <p:cNvGrpSpPr/>
          <p:nvPr/>
        </p:nvGrpSpPr>
        <p:grpSpPr>
          <a:xfrm>
            <a:off x="6226054" y="2148459"/>
            <a:ext cx="5665908" cy="616375"/>
            <a:chOff x="5863983" y="2229161"/>
            <a:chExt cx="5665908" cy="61637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9831C45-E9AB-5BFC-C045-C8D5C3D05C71}"/>
                </a:ext>
              </a:extLst>
            </p:cNvPr>
            <p:cNvSpPr txBox="1"/>
            <p:nvPr/>
          </p:nvSpPr>
          <p:spPr>
            <a:xfrm>
              <a:off x="8536680" y="2244961"/>
              <a:ext cx="299321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600" dirty="0">
                  <a:latin typeface="Akrobat" panose="00000600000000000000" pitchFamily="2" charset="-52"/>
                </a:rPr>
                <a:t>общее количество договоров поручительства и гарантий</a:t>
              </a:r>
            </a:p>
          </p:txBody>
        </p:sp>
        <p:grpSp>
          <p:nvGrpSpPr>
            <p:cNvPr id="26" name="Группа 25">
              <a:extLst>
                <a:ext uri="{FF2B5EF4-FFF2-40B4-BE49-F238E27FC236}">
                  <a16:creationId xmlns:a16="http://schemas.microsoft.com/office/drawing/2014/main" id="{95370E70-49AB-FD48-6B58-A63BD47675A7}"/>
                </a:ext>
              </a:extLst>
            </p:cNvPr>
            <p:cNvGrpSpPr/>
            <p:nvPr/>
          </p:nvGrpSpPr>
          <p:grpSpPr>
            <a:xfrm>
              <a:off x="5863983" y="2229161"/>
              <a:ext cx="2366582" cy="616375"/>
              <a:chOff x="5863983" y="2533722"/>
              <a:chExt cx="2366582" cy="616375"/>
            </a:xfrm>
          </p:grpSpPr>
          <p:sp>
            <p:nvSpPr>
              <p:cNvPr id="23" name="Прямоугольник: скругленные углы 22">
                <a:extLst>
                  <a:ext uri="{FF2B5EF4-FFF2-40B4-BE49-F238E27FC236}">
                    <a16:creationId xmlns:a16="http://schemas.microsoft.com/office/drawing/2014/main" id="{7D1D9A7A-291A-3F97-7031-46A87550C182}"/>
                  </a:ext>
                </a:extLst>
              </p:cNvPr>
              <p:cNvSpPr/>
              <p:nvPr/>
            </p:nvSpPr>
            <p:spPr>
              <a:xfrm>
                <a:off x="5863983" y="2533722"/>
                <a:ext cx="2366582" cy="616375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>
                <a:noFill/>
              </a:ln>
              <a:effectLst>
                <a:outerShdw blurRad="228600" sx="102000" sy="102000" algn="ctr" rotWithShape="0">
                  <a:prstClr val="black">
                    <a:alpha val="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BFE0ED3-9D77-2B95-7B7F-08E62AA858AB}"/>
                  </a:ext>
                </a:extLst>
              </p:cNvPr>
              <p:cNvSpPr txBox="1"/>
              <p:nvPr/>
            </p:nvSpPr>
            <p:spPr>
              <a:xfrm>
                <a:off x="5864004" y="2580299"/>
                <a:ext cx="189887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ru-RU" sz="2800" dirty="0">
                    <a:solidFill>
                      <a:srgbClr val="C59368"/>
                    </a:solidFill>
                    <a:latin typeface="Akrobat ExtraBold" panose="00000900000000000000" pitchFamily="2" charset="-52"/>
                  </a:rPr>
                  <a:t>2 301</a:t>
                </a:r>
              </a:p>
            </p:txBody>
          </p:sp>
        </p:grp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2CF3BAE-4EA7-588F-93BC-AF802A0F4157}"/>
              </a:ext>
            </a:extLst>
          </p:cNvPr>
          <p:cNvGrpSpPr/>
          <p:nvPr/>
        </p:nvGrpSpPr>
        <p:grpSpPr>
          <a:xfrm>
            <a:off x="325014" y="2050125"/>
            <a:ext cx="5058198" cy="1126456"/>
            <a:chOff x="325014" y="1974181"/>
            <a:chExt cx="5058198" cy="1126456"/>
          </a:xfrm>
        </p:grpSpPr>
        <p:grpSp>
          <p:nvGrpSpPr>
            <p:cNvPr id="38" name="Группа 37">
              <a:extLst>
                <a:ext uri="{FF2B5EF4-FFF2-40B4-BE49-F238E27FC236}">
                  <a16:creationId xmlns:a16="http://schemas.microsoft.com/office/drawing/2014/main" id="{8FA25440-6163-F938-15CC-BF668DAB3B90}"/>
                </a:ext>
              </a:extLst>
            </p:cNvPr>
            <p:cNvGrpSpPr/>
            <p:nvPr/>
          </p:nvGrpSpPr>
          <p:grpSpPr>
            <a:xfrm>
              <a:off x="399528" y="1974181"/>
              <a:ext cx="4983684" cy="1126456"/>
              <a:chOff x="212204" y="1970811"/>
              <a:chExt cx="4983684" cy="1126456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B784692-FE11-6C0F-B8BA-AD4123832542}"/>
                  </a:ext>
                </a:extLst>
              </p:cNvPr>
              <p:cNvSpPr txBox="1"/>
              <p:nvPr/>
            </p:nvSpPr>
            <p:spPr>
              <a:xfrm>
                <a:off x="212205" y="1970811"/>
                <a:ext cx="356045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2000" dirty="0">
                    <a:solidFill>
                      <a:srgbClr val="ED7378"/>
                    </a:solidFill>
                    <a:latin typeface="Akrobat SemiBold" panose="00000700000000000000" pitchFamily="2" charset="-52"/>
                  </a:rPr>
                  <a:t>Единственный акционер: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53F0B27-111F-40E7-17B1-B04464F0C336}"/>
                  </a:ext>
                </a:extLst>
              </p:cNvPr>
              <p:cNvSpPr txBox="1"/>
              <p:nvPr/>
            </p:nvSpPr>
            <p:spPr>
              <a:xfrm>
                <a:off x="212204" y="2450936"/>
                <a:ext cx="4983684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dirty="0">
                    <a:latin typeface="Akrobat" panose="00000600000000000000" pitchFamily="2" charset="-52"/>
                  </a:rPr>
                  <a:t>Пермский край, в лице Агентства по развитию малого и среднего предпринимательства Пермского края</a:t>
                </a:r>
              </a:p>
            </p:txBody>
          </p:sp>
        </p:grpSp>
        <p:cxnSp>
          <p:nvCxnSpPr>
            <p:cNvPr id="41" name="Прямая соединительная линия 40">
              <a:extLst>
                <a:ext uri="{FF2B5EF4-FFF2-40B4-BE49-F238E27FC236}">
                  <a16:creationId xmlns:a16="http://schemas.microsoft.com/office/drawing/2014/main" id="{32F4B0E6-40AA-AA6B-5EBD-F86CE96F55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5014" y="2062734"/>
              <a:ext cx="0" cy="978122"/>
            </a:xfrm>
            <a:prstGeom prst="line">
              <a:avLst/>
            </a:prstGeom>
            <a:ln w="38100">
              <a:solidFill>
                <a:srgbClr val="ED7378">
                  <a:alpha val="8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6B487F3D-D76F-657B-898D-7F839829FE12}"/>
              </a:ext>
            </a:extLst>
          </p:cNvPr>
          <p:cNvCxnSpPr>
            <a:cxnSpLocks/>
          </p:cNvCxnSpPr>
          <p:nvPr/>
        </p:nvCxnSpPr>
        <p:spPr>
          <a:xfrm flipV="1">
            <a:off x="325014" y="3485134"/>
            <a:ext cx="0" cy="1686941"/>
          </a:xfrm>
          <a:prstGeom prst="line">
            <a:avLst/>
          </a:prstGeom>
          <a:ln w="38100">
            <a:solidFill>
              <a:srgbClr val="ED7378">
                <a:alpha val="8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B2D2EE56-8637-3228-0875-8A1404D7C8C2}"/>
              </a:ext>
            </a:extLst>
          </p:cNvPr>
          <p:cNvCxnSpPr>
            <a:cxnSpLocks/>
          </p:cNvCxnSpPr>
          <p:nvPr/>
        </p:nvCxnSpPr>
        <p:spPr>
          <a:xfrm flipV="1">
            <a:off x="325014" y="5662613"/>
            <a:ext cx="0" cy="679875"/>
          </a:xfrm>
          <a:prstGeom prst="line">
            <a:avLst/>
          </a:prstGeom>
          <a:ln w="38100">
            <a:solidFill>
              <a:srgbClr val="ED7378">
                <a:alpha val="8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C687E31-8E08-4869-F32D-C571883F87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35682" y="229596"/>
            <a:ext cx="1656281" cy="31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463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EC72C8B-ED77-0313-1C75-30D3D9C228E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177" y="230819"/>
            <a:ext cx="8257276" cy="6627181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D4DF3AA-0298-3B32-E348-7B738755CDF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285" y="119227"/>
            <a:ext cx="4776372" cy="6858000"/>
          </a:xfrm>
          <a:prstGeom prst="rect">
            <a:avLst/>
          </a:prstGeom>
        </p:spPr>
      </p:pic>
      <p:sp>
        <p:nvSpPr>
          <p:cNvPr id="4" name="Прямоугольник 5">
            <a:extLst>
              <a:ext uri="{FF2B5EF4-FFF2-40B4-BE49-F238E27FC236}">
                <a16:creationId xmlns:a16="http://schemas.microsoft.com/office/drawing/2014/main" id="{3E3270E6-3E82-D5A5-D3EF-E91673B38A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481" y="314861"/>
            <a:ext cx="5100669" cy="76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sz="2400" dirty="0">
                <a:solidFill>
                  <a:srgbClr val="C59368"/>
                </a:solidFill>
                <a:latin typeface="Akrobat ExtraBold" panose="00000900000000000000" pitchFamily="2" charset="-52"/>
              </a:rPr>
              <a:t>Гарантийная поддержка </a:t>
            </a:r>
            <a:br>
              <a:rPr lang="ru-RU" altLang="ru-RU" sz="2400" dirty="0">
                <a:solidFill>
                  <a:srgbClr val="C59368"/>
                </a:solidFill>
                <a:latin typeface="Akrobat ExtraBold" panose="00000900000000000000" pitchFamily="2" charset="-52"/>
              </a:rPr>
            </a:br>
            <a:r>
              <a:rPr lang="ru-RU" altLang="ru-RU" sz="2400" dirty="0">
                <a:solidFill>
                  <a:srgbClr val="C59368"/>
                </a:solidFill>
                <a:latin typeface="Akrobat ExtraBold" panose="00000900000000000000" pitchFamily="2" charset="-52"/>
              </a:rPr>
              <a:t>субъектов МСП </a:t>
            </a:r>
          </a:p>
        </p:txBody>
      </p: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4C8DB390-71BB-555F-643B-D4AAB9BA89DA}"/>
              </a:ext>
            </a:extLst>
          </p:cNvPr>
          <p:cNvGrpSpPr/>
          <p:nvPr/>
        </p:nvGrpSpPr>
        <p:grpSpPr>
          <a:xfrm>
            <a:off x="5528820" y="4556679"/>
            <a:ext cx="6154330" cy="427744"/>
            <a:chOff x="5559993" y="4412073"/>
            <a:chExt cx="6154330" cy="427744"/>
          </a:xfrm>
        </p:grpSpPr>
        <p:sp>
          <p:nvSpPr>
            <p:cNvPr id="54" name="Прямоугольник: скругленные углы 53">
              <a:extLst>
                <a:ext uri="{FF2B5EF4-FFF2-40B4-BE49-F238E27FC236}">
                  <a16:creationId xmlns:a16="http://schemas.microsoft.com/office/drawing/2014/main" id="{A22928B6-17BA-4C6B-4200-660FC9282698}"/>
                </a:ext>
              </a:extLst>
            </p:cNvPr>
            <p:cNvSpPr/>
            <p:nvPr/>
          </p:nvSpPr>
          <p:spPr>
            <a:xfrm>
              <a:off x="5559993" y="4412073"/>
              <a:ext cx="6154330" cy="427744"/>
            </a:xfrm>
            <a:prstGeom prst="roundRect">
              <a:avLst>
                <a:gd name="adj" fmla="val 7639"/>
              </a:avLst>
            </a:prstGeom>
            <a:noFill/>
            <a:ln>
              <a:solidFill>
                <a:srgbClr val="C59368">
                  <a:alpha val="32000"/>
                </a:srgb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5AB2E88-77B3-9AD5-C252-1BFBD33033A0}"/>
                </a:ext>
              </a:extLst>
            </p:cNvPr>
            <p:cNvSpPr txBox="1"/>
            <p:nvPr/>
          </p:nvSpPr>
          <p:spPr>
            <a:xfrm>
              <a:off x="5645719" y="4502835"/>
              <a:ext cx="650074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000" b="0" dirty="0">
                  <a:solidFill>
                    <a:srgbClr val="2C2A29"/>
                  </a:solidFill>
                  <a:latin typeface="Akrobat SemiBold" panose="00000700000000000000" pitchFamily="2" charset="-52"/>
                </a:rPr>
                <a:t>Развитие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FF8F58B-4FC6-ED14-855A-6D5C98C5A341}"/>
                </a:ext>
              </a:extLst>
            </p:cNvPr>
            <p:cNvSpPr txBox="1"/>
            <p:nvPr/>
          </p:nvSpPr>
          <p:spPr>
            <a:xfrm>
              <a:off x="6647225" y="4502835"/>
              <a:ext cx="1441289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000" b="0" dirty="0">
                  <a:solidFill>
                    <a:srgbClr val="2C2A29"/>
                  </a:solidFill>
                  <a:latin typeface="Akrobat SemiBold" panose="00000700000000000000" pitchFamily="2" charset="-52"/>
                </a:rPr>
                <a:t>Инвестиции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8D7A95F-D871-488C-A4ED-D44A1EAFF653}"/>
                </a:ext>
              </a:extLst>
            </p:cNvPr>
            <p:cNvSpPr txBox="1"/>
            <p:nvPr/>
          </p:nvSpPr>
          <p:spPr>
            <a:xfrm>
              <a:off x="9911490" y="4502835"/>
              <a:ext cx="1784222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000" b="0" dirty="0">
                  <a:solidFill>
                    <a:srgbClr val="2C2A29"/>
                  </a:solidFill>
                  <a:latin typeface="Akrobat SemiBold" panose="00000700000000000000" pitchFamily="2" charset="-52"/>
                </a:rPr>
                <a:t>30 млн. (до 70% обязательства)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525D9A09-D578-F490-0C98-CC020B279ABB}"/>
                </a:ext>
              </a:extLst>
            </p:cNvPr>
            <p:cNvSpPr txBox="1"/>
            <p:nvPr/>
          </p:nvSpPr>
          <p:spPr>
            <a:xfrm>
              <a:off x="8251039" y="4502835"/>
              <a:ext cx="1413742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1000" dirty="0">
                  <a:solidFill>
                    <a:srgbClr val="2C2A29"/>
                  </a:solidFill>
                  <a:latin typeface="Akrobat SemiBold" panose="00000700000000000000" pitchFamily="2" charset="-52"/>
                </a:rPr>
                <a:t>0,5 %</a:t>
              </a:r>
            </a:p>
          </p:txBody>
        </p:sp>
      </p:grp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70ABF491-B88A-C2A4-7BE4-BC342DB9C13D}"/>
              </a:ext>
            </a:extLst>
          </p:cNvPr>
          <p:cNvGrpSpPr/>
          <p:nvPr/>
        </p:nvGrpSpPr>
        <p:grpSpPr>
          <a:xfrm>
            <a:off x="5528820" y="5097092"/>
            <a:ext cx="6154330" cy="427744"/>
            <a:chOff x="5559993" y="5066786"/>
            <a:chExt cx="6154330" cy="427744"/>
          </a:xfrm>
        </p:grpSpPr>
        <p:sp>
          <p:nvSpPr>
            <p:cNvPr id="89" name="Прямоугольник: скругленные углы 88">
              <a:extLst>
                <a:ext uri="{FF2B5EF4-FFF2-40B4-BE49-F238E27FC236}">
                  <a16:creationId xmlns:a16="http://schemas.microsoft.com/office/drawing/2014/main" id="{2A1F8456-5540-68E6-B32F-39E5D3E2FEE0}"/>
                </a:ext>
              </a:extLst>
            </p:cNvPr>
            <p:cNvSpPr/>
            <p:nvPr/>
          </p:nvSpPr>
          <p:spPr>
            <a:xfrm>
              <a:off x="5559993" y="5066786"/>
              <a:ext cx="6154330" cy="427744"/>
            </a:xfrm>
            <a:prstGeom prst="roundRect">
              <a:avLst>
                <a:gd name="adj" fmla="val 7639"/>
              </a:avLst>
            </a:prstGeom>
            <a:noFill/>
            <a:ln>
              <a:solidFill>
                <a:srgbClr val="C59368">
                  <a:alpha val="32000"/>
                </a:srgb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62283A5F-BFA6-27CA-ED21-9C700C4B8160}"/>
                </a:ext>
              </a:extLst>
            </p:cNvPr>
            <p:cNvSpPr txBox="1"/>
            <p:nvPr/>
          </p:nvSpPr>
          <p:spPr>
            <a:xfrm>
              <a:off x="5645719" y="5157548"/>
              <a:ext cx="650074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000" b="0" dirty="0">
                  <a:solidFill>
                    <a:srgbClr val="2C2A29"/>
                  </a:solidFill>
                  <a:latin typeface="Akrobat SemiBold" panose="00000700000000000000" pitchFamily="2" charset="-52"/>
                </a:rPr>
                <a:t>Стандарт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0C7B0E07-E7DF-3459-BBC9-3E7ED45B6C4B}"/>
                </a:ext>
              </a:extLst>
            </p:cNvPr>
            <p:cNvSpPr txBox="1"/>
            <p:nvPr/>
          </p:nvSpPr>
          <p:spPr>
            <a:xfrm>
              <a:off x="6647225" y="5080603"/>
              <a:ext cx="1441289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000" b="0" dirty="0">
                  <a:solidFill>
                    <a:srgbClr val="2C2A29"/>
                  </a:solidFill>
                  <a:latin typeface="Akrobat SemiBold" panose="00000700000000000000" pitchFamily="2" charset="-52"/>
                </a:rPr>
                <a:t>Оборотное финансирование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5CE4763C-B261-ECDC-3560-4825AE12F1D7}"/>
                </a:ext>
              </a:extLst>
            </p:cNvPr>
            <p:cNvSpPr txBox="1"/>
            <p:nvPr/>
          </p:nvSpPr>
          <p:spPr>
            <a:xfrm>
              <a:off x="9911490" y="5157548"/>
              <a:ext cx="1784222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000" b="0" dirty="0">
                  <a:solidFill>
                    <a:srgbClr val="2C2A29"/>
                  </a:solidFill>
                  <a:latin typeface="Akrobat SemiBold" panose="00000700000000000000" pitchFamily="2" charset="-52"/>
                </a:rPr>
                <a:t>30 млн. (до 70% обязательства)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EA050292-EFE6-5C54-9655-9DEA0F4C7A4E}"/>
                </a:ext>
              </a:extLst>
            </p:cNvPr>
            <p:cNvSpPr txBox="1"/>
            <p:nvPr/>
          </p:nvSpPr>
          <p:spPr>
            <a:xfrm>
              <a:off x="8251039" y="5157548"/>
              <a:ext cx="1413742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1000" dirty="0">
                  <a:solidFill>
                    <a:srgbClr val="2C2A29"/>
                  </a:solidFill>
                  <a:latin typeface="Akrobat SemiBold" panose="00000700000000000000" pitchFamily="2" charset="-52"/>
                </a:rPr>
                <a:t>0,5 %</a:t>
              </a:r>
            </a:p>
          </p:txBody>
        </p:sp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36E541A2-6F8D-09F3-FD7A-EA076852AB31}"/>
              </a:ext>
            </a:extLst>
          </p:cNvPr>
          <p:cNvGrpSpPr/>
          <p:nvPr/>
        </p:nvGrpSpPr>
        <p:grpSpPr>
          <a:xfrm>
            <a:off x="5528820" y="5637506"/>
            <a:ext cx="6154330" cy="427744"/>
            <a:chOff x="5559993" y="5721500"/>
            <a:chExt cx="6154330" cy="427744"/>
          </a:xfrm>
        </p:grpSpPr>
        <p:sp>
          <p:nvSpPr>
            <p:cNvPr id="97" name="Прямоугольник: скругленные углы 96">
              <a:extLst>
                <a:ext uri="{FF2B5EF4-FFF2-40B4-BE49-F238E27FC236}">
                  <a16:creationId xmlns:a16="http://schemas.microsoft.com/office/drawing/2014/main" id="{44C61528-D753-B55C-B1EA-01478F9E44F1}"/>
                </a:ext>
              </a:extLst>
            </p:cNvPr>
            <p:cNvSpPr/>
            <p:nvPr/>
          </p:nvSpPr>
          <p:spPr>
            <a:xfrm>
              <a:off x="5559993" y="5721500"/>
              <a:ext cx="6154330" cy="427744"/>
            </a:xfrm>
            <a:prstGeom prst="roundRect">
              <a:avLst>
                <a:gd name="adj" fmla="val 7639"/>
              </a:avLst>
            </a:prstGeom>
            <a:noFill/>
            <a:ln>
              <a:solidFill>
                <a:srgbClr val="C59368">
                  <a:alpha val="32000"/>
                </a:srgb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6DDD5245-E922-79CB-E1EC-F779CE0CB457}"/>
                </a:ext>
              </a:extLst>
            </p:cNvPr>
            <p:cNvSpPr txBox="1"/>
            <p:nvPr/>
          </p:nvSpPr>
          <p:spPr>
            <a:xfrm>
              <a:off x="5645719" y="5812262"/>
              <a:ext cx="650074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000" b="0" dirty="0" err="1">
                  <a:solidFill>
                    <a:srgbClr val="2C2A29"/>
                  </a:solidFill>
                  <a:latin typeface="Akrobat SemiBold" panose="00000700000000000000" pitchFamily="2" charset="-52"/>
                </a:rPr>
                <a:t>Гос.заказ</a:t>
              </a:r>
              <a:endParaRPr lang="ru-RU" sz="1000" b="0" dirty="0">
                <a:solidFill>
                  <a:srgbClr val="2C2A29"/>
                </a:solidFill>
                <a:latin typeface="Akrobat SemiBold" panose="00000700000000000000" pitchFamily="2" charset="-52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AFCB8C42-E631-A8A1-7C96-D4A1D276DF97}"/>
                </a:ext>
              </a:extLst>
            </p:cNvPr>
            <p:cNvSpPr txBox="1"/>
            <p:nvPr/>
          </p:nvSpPr>
          <p:spPr>
            <a:xfrm>
              <a:off x="6647225" y="5735317"/>
              <a:ext cx="1627059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000" b="0" dirty="0">
                  <a:solidFill>
                    <a:srgbClr val="2C2A29"/>
                  </a:solidFill>
                  <a:latin typeface="Akrobat SemiBold" panose="00000700000000000000" pitchFamily="2" charset="-52"/>
                </a:rPr>
                <a:t>Гос./муниципальный заказ (исполнение, гарантия)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0C7001C2-673A-F9C6-BFA9-822F7F040765}"/>
                </a:ext>
              </a:extLst>
            </p:cNvPr>
            <p:cNvSpPr txBox="1"/>
            <p:nvPr/>
          </p:nvSpPr>
          <p:spPr>
            <a:xfrm>
              <a:off x="9911490" y="5812262"/>
              <a:ext cx="1784222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000" b="0" dirty="0">
                  <a:solidFill>
                    <a:srgbClr val="2C2A29"/>
                  </a:solidFill>
                  <a:latin typeface="Akrobat SemiBold" panose="00000700000000000000" pitchFamily="2" charset="-52"/>
                </a:rPr>
                <a:t>30 млн. (до 50% обязательства)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114760C0-8811-87A4-A045-E4C591E039A1}"/>
                </a:ext>
              </a:extLst>
            </p:cNvPr>
            <p:cNvSpPr txBox="1"/>
            <p:nvPr/>
          </p:nvSpPr>
          <p:spPr>
            <a:xfrm>
              <a:off x="8251039" y="5812262"/>
              <a:ext cx="1413742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1000" dirty="0">
                  <a:solidFill>
                    <a:srgbClr val="2C2A29"/>
                  </a:solidFill>
                  <a:latin typeface="Akrobat SemiBold" panose="00000700000000000000" pitchFamily="2" charset="-52"/>
                </a:rPr>
                <a:t>0,5 %</a:t>
              </a:r>
            </a:p>
          </p:txBody>
        </p:sp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8F776100-8F9D-0D55-69DE-1F13C9EA46D9}"/>
              </a:ext>
            </a:extLst>
          </p:cNvPr>
          <p:cNvGrpSpPr/>
          <p:nvPr/>
        </p:nvGrpSpPr>
        <p:grpSpPr>
          <a:xfrm>
            <a:off x="5528820" y="4016266"/>
            <a:ext cx="6154330" cy="427744"/>
            <a:chOff x="5559993" y="3757360"/>
            <a:chExt cx="6154330" cy="427744"/>
          </a:xfrm>
        </p:grpSpPr>
        <p:sp>
          <p:nvSpPr>
            <p:cNvPr id="113" name="Прямоугольник: скругленные углы 112">
              <a:extLst>
                <a:ext uri="{FF2B5EF4-FFF2-40B4-BE49-F238E27FC236}">
                  <a16:creationId xmlns:a16="http://schemas.microsoft.com/office/drawing/2014/main" id="{038AD4EA-7C50-B1E5-3A23-ECF2BD085570}"/>
                </a:ext>
              </a:extLst>
            </p:cNvPr>
            <p:cNvSpPr/>
            <p:nvPr/>
          </p:nvSpPr>
          <p:spPr>
            <a:xfrm>
              <a:off x="5559993" y="3757360"/>
              <a:ext cx="6154330" cy="427744"/>
            </a:xfrm>
            <a:prstGeom prst="roundRect">
              <a:avLst>
                <a:gd name="adj" fmla="val 7639"/>
              </a:avLst>
            </a:prstGeom>
            <a:solidFill>
              <a:srgbClr val="C59368"/>
            </a:solidFill>
            <a:ln>
              <a:solidFill>
                <a:srgbClr val="C5936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E30242B3-7439-0819-C4E8-91C0268DC1B1}"/>
                </a:ext>
              </a:extLst>
            </p:cNvPr>
            <p:cNvSpPr txBox="1"/>
            <p:nvPr/>
          </p:nvSpPr>
          <p:spPr>
            <a:xfrm>
              <a:off x="5645719" y="3848122"/>
              <a:ext cx="754796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000" b="0" dirty="0">
                  <a:solidFill>
                    <a:schemeClr val="bg1"/>
                  </a:solidFill>
                  <a:latin typeface="Akrobat ExtraBold" panose="00000900000000000000" pitchFamily="2" charset="-52"/>
                </a:rPr>
                <a:t>Программа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F32910FC-6EC6-6310-AD39-7B87839F6BE4}"/>
                </a:ext>
              </a:extLst>
            </p:cNvPr>
            <p:cNvSpPr txBox="1"/>
            <p:nvPr/>
          </p:nvSpPr>
          <p:spPr>
            <a:xfrm>
              <a:off x="6647225" y="3848122"/>
              <a:ext cx="1357104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000" dirty="0">
                  <a:solidFill>
                    <a:schemeClr val="bg1"/>
                  </a:solidFill>
                  <a:latin typeface="Akrobat ExtraBold" panose="00000900000000000000" pitchFamily="2" charset="-52"/>
                </a:rPr>
                <a:t>Цель финансирования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38922C29-EDD1-B57C-2853-5B8AC72D63ED}"/>
                </a:ext>
              </a:extLst>
            </p:cNvPr>
            <p:cNvSpPr txBox="1"/>
            <p:nvPr/>
          </p:nvSpPr>
          <p:spPr>
            <a:xfrm>
              <a:off x="9911490" y="3848122"/>
              <a:ext cx="1592756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000" dirty="0">
                  <a:solidFill>
                    <a:schemeClr val="bg1"/>
                  </a:solidFill>
                  <a:latin typeface="Akrobat ExtraBold" panose="00000900000000000000" pitchFamily="2" charset="-52"/>
                </a:rPr>
                <a:t>Мах объем поручительства*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EAFE7696-323B-5B43-49C0-C7CFD958ACDD}"/>
                </a:ext>
              </a:extLst>
            </p:cNvPr>
            <p:cNvSpPr txBox="1"/>
            <p:nvPr/>
          </p:nvSpPr>
          <p:spPr>
            <a:xfrm>
              <a:off x="8251039" y="3848122"/>
              <a:ext cx="1413742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1000" dirty="0">
                  <a:solidFill>
                    <a:schemeClr val="bg1"/>
                  </a:solidFill>
                  <a:latin typeface="Akrobat ExtraBold" panose="00000900000000000000" pitchFamily="2" charset="-52"/>
                </a:rPr>
                <a:t>Размер вознаграждения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17209D8-4BB4-6DA2-0587-95954F8CC04D}"/>
              </a:ext>
            </a:extLst>
          </p:cNvPr>
          <p:cNvSpPr txBox="1"/>
          <p:nvPr/>
        </p:nvSpPr>
        <p:spPr>
          <a:xfrm>
            <a:off x="336212" y="6171099"/>
            <a:ext cx="22926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C2A29"/>
                </a:solidFill>
                <a:latin typeface="Akrobat Light" panose="00000500000000000000" pitchFamily="2" charset="-52"/>
              </a:rPr>
              <a:t>https://pgf-perm.ru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F38601C3-1A87-BC86-243E-FFC15DB646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8280276"/>
              </p:ext>
            </p:extLst>
          </p:nvPr>
        </p:nvGraphicFramePr>
        <p:xfrm>
          <a:off x="5873373" y="1160405"/>
          <a:ext cx="3135100" cy="2557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94676280-B3BE-266D-9C0A-16C04D3BEB1A}"/>
              </a:ext>
            </a:extLst>
          </p:cNvPr>
          <p:cNvSpPr txBox="1"/>
          <p:nvPr/>
        </p:nvSpPr>
        <p:spPr>
          <a:xfrm>
            <a:off x="5448471" y="887338"/>
            <a:ext cx="3135100" cy="348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dirty="0">
                <a:solidFill>
                  <a:srgbClr val="2C2A29"/>
                </a:solidFill>
                <a:latin typeface="Akrobat SemiBold" panose="00000700000000000000" pitchFamily="2" charset="-52"/>
              </a:rPr>
              <a:t>Кредит/заем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DAB11AE-00EB-090C-ECD7-3EDE348D140A}"/>
              </a:ext>
            </a:extLst>
          </p:cNvPr>
          <p:cNvSpPr txBox="1"/>
          <p:nvPr/>
        </p:nvSpPr>
        <p:spPr>
          <a:xfrm>
            <a:off x="5362585" y="1948580"/>
            <a:ext cx="719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rgbClr val="D65555"/>
                </a:solidFill>
                <a:latin typeface="Akrobat ExtraBold" panose="00000900000000000000" pitchFamily="2" charset="-52"/>
              </a:rPr>
              <a:t>30%*</a:t>
            </a:r>
          </a:p>
          <a:p>
            <a:pPr algn="r"/>
            <a:r>
              <a:rPr lang="ru-RU" sz="1600" dirty="0">
                <a:solidFill>
                  <a:srgbClr val="2C2A29"/>
                </a:solidFill>
                <a:latin typeface="Akrobat SemiBold" panose="00000700000000000000" pitchFamily="2" charset="-52"/>
              </a:rPr>
              <a:t>залог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88E359-0450-6925-EB56-56A71451A61F}"/>
              </a:ext>
            </a:extLst>
          </p:cNvPr>
          <p:cNvSpPr txBox="1"/>
          <p:nvPr/>
        </p:nvSpPr>
        <p:spPr>
          <a:xfrm>
            <a:off x="9020873" y="1948580"/>
            <a:ext cx="2147476" cy="890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altLang="ru-RU" sz="1600" dirty="0">
                <a:solidFill>
                  <a:srgbClr val="2C2A29"/>
                </a:solidFill>
                <a:latin typeface="Akrobat SemiBold" panose="00000700000000000000" pitchFamily="2" charset="-52"/>
              </a:rPr>
              <a:t>Гарантийная поддержка:</a:t>
            </a:r>
          </a:p>
          <a:p>
            <a:pPr marL="216000" indent="-216000">
              <a:lnSpc>
                <a:spcPct val="90000"/>
              </a:lnSpc>
              <a:spcAft>
                <a:spcPts val="200"/>
              </a:spcAft>
              <a:buClr>
                <a:srgbClr val="C59368"/>
              </a:buClr>
              <a:buFont typeface="Arial" panose="020B0604020202020204" pitchFamily="34" charset="0"/>
              <a:buChar char="•"/>
            </a:pPr>
            <a:r>
              <a:rPr lang="ru-RU" altLang="ru-RU" sz="1600" dirty="0">
                <a:solidFill>
                  <a:srgbClr val="2C2A29"/>
                </a:solidFill>
                <a:latin typeface="Akrobat" panose="00000600000000000000" pitchFamily="2" charset="-52"/>
              </a:rPr>
              <a:t>Поручительство</a:t>
            </a:r>
          </a:p>
          <a:p>
            <a:pPr marL="216000" indent="-216000">
              <a:lnSpc>
                <a:spcPct val="90000"/>
              </a:lnSpc>
              <a:spcAft>
                <a:spcPts val="200"/>
              </a:spcAft>
              <a:buClr>
                <a:srgbClr val="C59368"/>
              </a:buClr>
              <a:buFont typeface="Arial" panose="020B0604020202020204" pitchFamily="34" charset="0"/>
              <a:buChar char="•"/>
            </a:pPr>
            <a:r>
              <a:rPr lang="ru-RU" altLang="ru-RU" sz="1600" dirty="0">
                <a:solidFill>
                  <a:srgbClr val="2C2A29"/>
                </a:solidFill>
                <a:latin typeface="Akrobat" panose="00000600000000000000" pitchFamily="2" charset="-52"/>
              </a:rPr>
              <a:t>Гарантия</a:t>
            </a: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9D53B366-8653-C849-AADF-1B3565CF07F6}"/>
              </a:ext>
            </a:extLst>
          </p:cNvPr>
          <p:cNvSpPr/>
          <p:nvPr/>
        </p:nvSpPr>
        <p:spPr>
          <a:xfrm>
            <a:off x="6797149" y="1784809"/>
            <a:ext cx="1415401" cy="14154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/>
          </a:p>
        </p:txBody>
      </p:sp>
      <p:grpSp>
        <p:nvGrpSpPr>
          <p:cNvPr id="119" name="Группа 118">
            <a:extLst>
              <a:ext uri="{FF2B5EF4-FFF2-40B4-BE49-F238E27FC236}">
                <a16:creationId xmlns:a16="http://schemas.microsoft.com/office/drawing/2014/main" id="{CD65E20A-D783-60D9-F1A5-019D5F91A3D7}"/>
              </a:ext>
            </a:extLst>
          </p:cNvPr>
          <p:cNvGrpSpPr/>
          <p:nvPr/>
        </p:nvGrpSpPr>
        <p:grpSpPr>
          <a:xfrm>
            <a:off x="457149" y="4369255"/>
            <a:ext cx="4685012" cy="1496230"/>
            <a:chOff x="457149" y="4293055"/>
            <a:chExt cx="4685012" cy="1496230"/>
          </a:xfrm>
        </p:grpSpPr>
        <p:cxnSp>
          <p:nvCxnSpPr>
            <p:cNvPr id="2" name="Прямая соединительная линия 1">
              <a:extLst>
                <a:ext uri="{FF2B5EF4-FFF2-40B4-BE49-F238E27FC236}">
                  <a16:creationId xmlns:a16="http://schemas.microsoft.com/office/drawing/2014/main" id="{611F955A-E99F-BF57-381D-3E4B86E5C0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7149" y="4339170"/>
              <a:ext cx="0" cy="1404000"/>
            </a:xfrm>
            <a:prstGeom prst="line">
              <a:avLst/>
            </a:prstGeom>
            <a:ln w="38100">
              <a:solidFill>
                <a:srgbClr val="C59368">
                  <a:alpha val="6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0" name="Группа 109">
              <a:extLst>
                <a:ext uri="{FF2B5EF4-FFF2-40B4-BE49-F238E27FC236}">
                  <a16:creationId xmlns:a16="http://schemas.microsoft.com/office/drawing/2014/main" id="{2C1F3463-D36D-5A30-1643-1AB35B7154D5}"/>
                </a:ext>
              </a:extLst>
            </p:cNvPr>
            <p:cNvGrpSpPr/>
            <p:nvPr/>
          </p:nvGrpSpPr>
          <p:grpSpPr>
            <a:xfrm>
              <a:off x="482549" y="4293055"/>
              <a:ext cx="4659612" cy="1496230"/>
              <a:chOff x="482549" y="4293055"/>
              <a:chExt cx="4659612" cy="1496230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F99F551-CE86-4895-F17F-B6F452BF66DF}"/>
                  </a:ext>
                </a:extLst>
              </p:cNvPr>
              <p:cNvSpPr txBox="1"/>
              <p:nvPr/>
            </p:nvSpPr>
            <p:spPr>
              <a:xfrm>
                <a:off x="482549" y="4293055"/>
                <a:ext cx="4659612" cy="3484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ru-RU" altLang="ru-RU" dirty="0">
                    <a:solidFill>
                      <a:srgbClr val="2C2A29"/>
                    </a:solidFill>
                    <a:latin typeface="Akrobat SemiBold" panose="00000700000000000000" pitchFamily="2" charset="-52"/>
                  </a:rPr>
                  <a:t>Партнёры: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99B49DA-4E8D-D85E-004A-67C7576A6E69}"/>
                  </a:ext>
                </a:extLst>
              </p:cNvPr>
              <p:cNvSpPr txBox="1"/>
              <p:nvPr/>
            </p:nvSpPr>
            <p:spPr>
              <a:xfrm>
                <a:off x="482551" y="4727519"/>
                <a:ext cx="4355227" cy="10617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16000" indent="-216000">
                  <a:lnSpc>
                    <a:spcPct val="90000"/>
                  </a:lnSpc>
                  <a:spcAft>
                    <a:spcPts val="200"/>
                  </a:spcAft>
                  <a:buClr>
                    <a:srgbClr val="2C2A29"/>
                  </a:buClr>
                  <a:buFont typeface="Arial" panose="020B0604020202020204" pitchFamily="34" charset="0"/>
                  <a:buChar char="•"/>
                </a:pPr>
                <a:r>
                  <a:rPr lang="ru-RU" altLang="ru-RU" sz="1600" dirty="0">
                    <a:solidFill>
                      <a:srgbClr val="2C2A29"/>
                    </a:solidFill>
                    <a:latin typeface="Akrobat" panose="00000600000000000000" pitchFamily="2" charset="-52"/>
                  </a:rPr>
                  <a:t>Банки – 22 шт.</a:t>
                </a:r>
              </a:p>
              <a:p>
                <a:pPr marL="216000" indent="-216000">
                  <a:lnSpc>
                    <a:spcPct val="90000"/>
                  </a:lnSpc>
                  <a:spcAft>
                    <a:spcPts val="200"/>
                  </a:spcAft>
                  <a:buClr>
                    <a:srgbClr val="2C2A29"/>
                  </a:buClr>
                  <a:buFont typeface="Arial" panose="020B0604020202020204" pitchFamily="34" charset="0"/>
                  <a:buChar char="•"/>
                </a:pPr>
                <a:r>
                  <a:rPr lang="ru-RU" altLang="ru-RU" sz="1600" dirty="0">
                    <a:solidFill>
                      <a:srgbClr val="2C2A29"/>
                    </a:solidFill>
                    <a:latin typeface="Akrobat" panose="00000600000000000000" pitchFamily="2" charset="-52"/>
                  </a:rPr>
                  <a:t>Фонды (ФРП, ФРМГ, ФРП ПК) – 2 шт.</a:t>
                </a:r>
              </a:p>
              <a:p>
                <a:pPr marL="216000" indent="-216000">
                  <a:lnSpc>
                    <a:spcPct val="90000"/>
                  </a:lnSpc>
                  <a:spcAft>
                    <a:spcPts val="200"/>
                  </a:spcAft>
                  <a:buClr>
                    <a:srgbClr val="2C2A29"/>
                  </a:buClr>
                  <a:buFont typeface="Arial" panose="020B0604020202020204" pitchFamily="34" charset="0"/>
                  <a:buChar char="•"/>
                </a:pPr>
                <a:r>
                  <a:rPr lang="ru-RU" altLang="ru-RU" sz="1600" dirty="0">
                    <a:solidFill>
                      <a:srgbClr val="2C2A29"/>
                    </a:solidFill>
                    <a:latin typeface="Akrobat" panose="00000600000000000000" pitchFamily="2" charset="-52"/>
                  </a:rPr>
                  <a:t>Микрофинансовая компания – 1 шт. </a:t>
                </a:r>
              </a:p>
              <a:p>
                <a:pPr marL="216000" indent="-216000">
                  <a:lnSpc>
                    <a:spcPct val="90000"/>
                  </a:lnSpc>
                  <a:spcAft>
                    <a:spcPts val="200"/>
                  </a:spcAft>
                  <a:buClr>
                    <a:srgbClr val="2C2A29"/>
                  </a:buClr>
                  <a:buFont typeface="Arial" panose="020B0604020202020204" pitchFamily="34" charset="0"/>
                  <a:buChar char="•"/>
                </a:pPr>
                <a:r>
                  <a:rPr lang="ru-RU" altLang="ru-RU" sz="1600" dirty="0">
                    <a:solidFill>
                      <a:srgbClr val="2C2A29"/>
                    </a:solidFill>
                    <a:latin typeface="Akrobat" panose="00000600000000000000" pitchFamily="2" charset="-52"/>
                  </a:rPr>
                  <a:t>Лизинговая компания – 1 шт.</a:t>
                </a:r>
              </a:p>
            </p:txBody>
          </p:sp>
        </p:grpSp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5E6E2D64-4228-5760-F786-3F7ED4DBD5F5}"/>
              </a:ext>
            </a:extLst>
          </p:cNvPr>
          <p:cNvGrpSpPr/>
          <p:nvPr/>
        </p:nvGrpSpPr>
        <p:grpSpPr>
          <a:xfrm>
            <a:off x="6906827" y="2066297"/>
            <a:ext cx="1196044" cy="852425"/>
            <a:chOff x="7110413" y="2018805"/>
            <a:chExt cx="1196044" cy="852425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C4EA6EB3-B708-4059-1807-117AEEEA5114}"/>
                </a:ext>
              </a:extLst>
            </p:cNvPr>
            <p:cNvSpPr txBox="1"/>
            <p:nvPr/>
          </p:nvSpPr>
          <p:spPr>
            <a:xfrm>
              <a:off x="7110413" y="2018805"/>
              <a:ext cx="119604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800" dirty="0">
                  <a:solidFill>
                    <a:srgbClr val="C59368"/>
                  </a:solidFill>
                  <a:latin typeface="Akrobat ExtraBold" panose="00000900000000000000" pitchFamily="2" charset="-52"/>
                </a:rPr>
                <a:t>До 70%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E5C97CBB-49AF-9CFD-F7C8-A1837E53E782}"/>
                </a:ext>
              </a:extLst>
            </p:cNvPr>
            <p:cNvSpPr txBox="1"/>
            <p:nvPr/>
          </p:nvSpPr>
          <p:spPr>
            <a:xfrm>
              <a:off x="7158695" y="2443228"/>
              <a:ext cx="1099480" cy="4280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altLang="ru-RU" sz="1200" dirty="0">
                  <a:solidFill>
                    <a:srgbClr val="2C2A29"/>
                  </a:solidFill>
                  <a:latin typeface="Akrobat SemiBold" panose="00000700000000000000" pitchFamily="2" charset="-52"/>
                </a:rPr>
                <a:t>от суммы </a:t>
              </a:r>
              <a:br>
                <a:rPr lang="ru-RU" altLang="ru-RU" sz="1200" dirty="0">
                  <a:solidFill>
                    <a:srgbClr val="2C2A29"/>
                  </a:solidFill>
                  <a:latin typeface="Akrobat SemiBold" panose="00000700000000000000" pitchFamily="2" charset="-52"/>
                </a:rPr>
              </a:br>
              <a:r>
                <a:rPr lang="ru-RU" altLang="ru-RU" sz="1200" dirty="0">
                  <a:solidFill>
                    <a:srgbClr val="2C2A29"/>
                  </a:solidFill>
                  <a:latin typeface="Akrobat SemiBold" panose="00000700000000000000" pitchFamily="2" charset="-52"/>
                </a:rPr>
                <a:t>кредита/займа</a:t>
              </a:r>
              <a:endParaRPr lang="ru-RU" sz="1200" dirty="0"/>
            </a:p>
          </p:txBody>
        </p:sp>
      </p:grpSp>
      <p:grpSp>
        <p:nvGrpSpPr>
          <p:cNvPr id="117" name="Группа 116">
            <a:extLst>
              <a:ext uri="{FF2B5EF4-FFF2-40B4-BE49-F238E27FC236}">
                <a16:creationId xmlns:a16="http://schemas.microsoft.com/office/drawing/2014/main" id="{282CEB61-4BC4-3E21-E7D2-2F94BF5CE28A}"/>
              </a:ext>
            </a:extLst>
          </p:cNvPr>
          <p:cNvGrpSpPr/>
          <p:nvPr/>
        </p:nvGrpSpPr>
        <p:grpSpPr>
          <a:xfrm>
            <a:off x="457149" y="3209894"/>
            <a:ext cx="4685012" cy="734168"/>
            <a:chOff x="457149" y="3112104"/>
            <a:chExt cx="4685012" cy="734168"/>
          </a:xfrm>
        </p:grpSpPr>
        <p:grpSp>
          <p:nvGrpSpPr>
            <p:cNvPr id="111" name="Группа 110">
              <a:extLst>
                <a:ext uri="{FF2B5EF4-FFF2-40B4-BE49-F238E27FC236}">
                  <a16:creationId xmlns:a16="http://schemas.microsoft.com/office/drawing/2014/main" id="{06FDA272-151A-4BFC-7EAA-60BC6AB0D975}"/>
                </a:ext>
              </a:extLst>
            </p:cNvPr>
            <p:cNvGrpSpPr/>
            <p:nvPr/>
          </p:nvGrpSpPr>
          <p:grpSpPr>
            <a:xfrm>
              <a:off x="482549" y="3112104"/>
              <a:ext cx="4659612" cy="734168"/>
              <a:chOff x="482549" y="3112104"/>
              <a:chExt cx="4659612" cy="734168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D9F2304-0A18-7313-7540-5CAAF90688E3}"/>
                  </a:ext>
                </a:extLst>
              </p:cNvPr>
              <p:cNvSpPr txBox="1"/>
              <p:nvPr/>
            </p:nvSpPr>
            <p:spPr>
              <a:xfrm>
                <a:off x="482549" y="3112104"/>
                <a:ext cx="4659612" cy="3484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ru-RU" altLang="ru-RU" dirty="0">
                    <a:solidFill>
                      <a:srgbClr val="2C2A29"/>
                    </a:solidFill>
                    <a:latin typeface="Akrobat SemiBold" panose="00000700000000000000" pitchFamily="2" charset="-52"/>
                  </a:rPr>
                  <a:t>Для СМСП и «Самозанятых» граждан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B85290C-6B64-6D30-977E-D52E8CB93AA9}"/>
                  </a:ext>
                </a:extLst>
              </p:cNvPr>
              <p:cNvSpPr txBox="1"/>
              <p:nvPr/>
            </p:nvSpPr>
            <p:spPr>
              <a:xfrm>
                <a:off x="482551" y="3526248"/>
                <a:ext cx="4355227" cy="3200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ru-RU" altLang="ru-RU" sz="1600" dirty="0">
                    <a:solidFill>
                      <a:srgbClr val="2C2A29"/>
                    </a:solidFill>
                    <a:latin typeface="Akrobat" panose="00000600000000000000" pitchFamily="2" charset="-52"/>
                  </a:rPr>
                  <a:t>ведущих деятельность от 0 месяцев</a:t>
                </a:r>
              </a:p>
            </p:txBody>
          </p:sp>
        </p:grpSp>
        <p:cxnSp>
          <p:nvCxnSpPr>
            <p:cNvPr id="91" name="Прямая соединительная линия 90">
              <a:extLst>
                <a:ext uri="{FF2B5EF4-FFF2-40B4-BE49-F238E27FC236}">
                  <a16:creationId xmlns:a16="http://schemas.microsoft.com/office/drawing/2014/main" id="{47BD160A-83E0-30CF-CE15-F40E644C93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7149" y="3118773"/>
              <a:ext cx="0" cy="708372"/>
            </a:xfrm>
            <a:prstGeom prst="line">
              <a:avLst/>
            </a:prstGeom>
            <a:ln w="38100">
              <a:solidFill>
                <a:srgbClr val="C59368">
                  <a:alpha val="6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Группа 114">
            <a:extLst>
              <a:ext uri="{FF2B5EF4-FFF2-40B4-BE49-F238E27FC236}">
                <a16:creationId xmlns:a16="http://schemas.microsoft.com/office/drawing/2014/main" id="{D929F7A7-046C-EDEF-3741-C2F43AE956AE}"/>
              </a:ext>
            </a:extLst>
          </p:cNvPr>
          <p:cNvGrpSpPr/>
          <p:nvPr/>
        </p:nvGrpSpPr>
        <p:grpSpPr>
          <a:xfrm>
            <a:off x="457149" y="1589538"/>
            <a:ext cx="4685012" cy="1195162"/>
            <a:chOff x="457149" y="1490478"/>
            <a:chExt cx="4685012" cy="1195162"/>
          </a:xfrm>
        </p:grpSpPr>
        <p:grpSp>
          <p:nvGrpSpPr>
            <p:cNvPr id="112" name="Группа 111">
              <a:extLst>
                <a:ext uri="{FF2B5EF4-FFF2-40B4-BE49-F238E27FC236}">
                  <a16:creationId xmlns:a16="http://schemas.microsoft.com/office/drawing/2014/main" id="{5873664D-E20C-C3F5-2F32-17BBD5DCA8C8}"/>
                </a:ext>
              </a:extLst>
            </p:cNvPr>
            <p:cNvGrpSpPr/>
            <p:nvPr/>
          </p:nvGrpSpPr>
          <p:grpSpPr>
            <a:xfrm>
              <a:off x="482549" y="1490478"/>
              <a:ext cx="4659612" cy="1195162"/>
              <a:chOff x="482549" y="1490478"/>
              <a:chExt cx="4659612" cy="1195162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C1C0B8E-4604-FFE9-3C1E-48837150E022}"/>
                  </a:ext>
                </a:extLst>
              </p:cNvPr>
              <p:cNvSpPr txBox="1"/>
              <p:nvPr/>
            </p:nvSpPr>
            <p:spPr>
              <a:xfrm>
                <a:off x="482549" y="1490478"/>
                <a:ext cx="4659612" cy="5977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ru-RU" altLang="ru-RU" dirty="0">
                    <a:solidFill>
                      <a:srgbClr val="2C2A29"/>
                    </a:solidFill>
                    <a:latin typeface="Akrobat SemiBold" panose="00000700000000000000" pitchFamily="2" charset="-52"/>
                  </a:rPr>
                  <a:t>Поручительство Региональной гарантийной организации (АО «Корпорация развития МСП ПК») </a:t>
                </a:r>
                <a:endParaRPr lang="ru-RU" dirty="0">
                  <a:solidFill>
                    <a:srgbClr val="2C2A29"/>
                  </a:solidFill>
                  <a:latin typeface="Akrobat SemiBold" panose="00000700000000000000" pitchFamily="2" charset="-52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BADD03C-AD65-8E2F-B827-415E121D1798}"/>
                  </a:ext>
                </a:extLst>
              </p:cNvPr>
              <p:cNvSpPr txBox="1"/>
              <p:nvPr/>
            </p:nvSpPr>
            <p:spPr>
              <a:xfrm>
                <a:off x="482551" y="2144017"/>
                <a:ext cx="4355227" cy="5416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ru-RU" altLang="ru-RU" sz="1600" dirty="0">
                    <a:solidFill>
                      <a:srgbClr val="2C2A29"/>
                    </a:solidFill>
                    <a:latin typeface="Akrobat" panose="00000600000000000000" pitchFamily="2" charset="-52"/>
                  </a:rPr>
                  <a:t>альтернатива залогу при получении заемного финансирования в финансовых организациях </a:t>
                </a:r>
                <a:endParaRPr lang="ru-RU" sz="1600" dirty="0">
                  <a:solidFill>
                    <a:srgbClr val="2C2A29"/>
                  </a:solidFill>
                  <a:latin typeface="Akrobat" panose="00000600000000000000" pitchFamily="2" charset="-52"/>
                </a:endParaRPr>
              </a:p>
            </p:txBody>
          </p:sp>
        </p:grpSp>
        <p:cxnSp>
          <p:nvCxnSpPr>
            <p:cNvPr id="95" name="Прямая соединительная линия 94">
              <a:extLst>
                <a:ext uri="{FF2B5EF4-FFF2-40B4-BE49-F238E27FC236}">
                  <a16:creationId xmlns:a16="http://schemas.microsoft.com/office/drawing/2014/main" id="{3483E84F-B37C-9C0A-E6E4-404EF81DED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7149" y="1510582"/>
              <a:ext cx="0" cy="1154955"/>
            </a:xfrm>
            <a:prstGeom prst="line">
              <a:avLst/>
            </a:prstGeom>
            <a:ln w="38100">
              <a:solidFill>
                <a:srgbClr val="C59368">
                  <a:alpha val="6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" name="Прямоугольник 105">
            <a:hlinkClick r:id="rId5"/>
            <a:extLst>
              <a:ext uri="{FF2B5EF4-FFF2-40B4-BE49-F238E27FC236}">
                <a16:creationId xmlns:a16="http://schemas.microsoft.com/office/drawing/2014/main" id="{A79C697F-F848-3DB6-0714-0F8D635ECD8E}"/>
              </a:ext>
            </a:extLst>
          </p:cNvPr>
          <p:cNvSpPr/>
          <p:nvPr/>
        </p:nvSpPr>
        <p:spPr>
          <a:xfrm>
            <a:off x="442913" y="6171099"/>
            <a:ext cx="1741487" cy="32979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B7888A-DF72-480C-7C46-A4BEBD0EAEA3}"/>
              </a:ext>
            </a:extLst>
          </p:cNvPr>
          <p:cNvSpPr txBox="1"/>
          <p:nvPr/>
        </p:nvSpPr>
        <p:spPr>
          <a:xfrm>
            <a:off x="5438665" y="6230206"/>
            <a:ext cx="51006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D65555"/>
                </a:solidFill>
                <a:latin typeface="Akrobat SemiBold" panose="00000700000000000000" pitchFamily="2" charset="-52"/>
              </a:rPr>
              <a:t>* До 15 млн без залога</a:t>
            </a:r>
          </a:p>
        </p:txBody>
      </p:sp>
      <p:pic>
        <p:nvPicPr>
          <p:cNvPr id="9" name="object 21">
            <a:extLst>
              <a:ext uri="{FF2B5EF4-FFF2-40B4-BE49-F238E27FC236}">
                <a16:creationId xmlns:a16="http://schemas.microsoft.com/office/drawing/2014/main" id="{12094E82-23F9-44D4-2301-52E898A2B610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800317" y="419058"/>
            <a:ext cx="875730" cy="29565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388A9EC-E7E5-E4DE-465C-1C014E0988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577" y="407554"/>
            <a:ext cx="1662998" cy="31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864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D4DF3AA-0298-3B32-E348-7B738755CDF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365" y="0"/>
            <a:ext cx="4776372" cy="6858000"/>
          </a:xfrm>
          <a:prstGeom prst="rect">
            <a:avLst/>
          </a:prstGeom>
        </p:spPr>
      </p:pic>
      <p:sp>
        <p:nvSpPr>
          <p:cNvPr id="4" name="Прямоугольник 5">
            <a:extLst>
              <a:ext uri="{FF2B5EF4-FFF2-40B4-BE49-F238E27FC236}">
                <a16:creationId xmlns:a16="http://schemas.microsoft.com/office/drawing/2014/main" id="{3E3270E6-3E82-D5A5-D3EF-E91673B38A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791" y="1191867"/>
            <a:ext cx="5916577" cy="433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Akrobat SemiBold" panose="00000700000000000000" pitchFamily="2" charset="-52"/>
                <a:ea typeface="+mn-ea"/>
                <a:cs typeface="+mn-cs"/>
              </a:rPr>
              <a:t>Независимая гарантия предоставляется для:</a:t>
            </a:r>
          </a:p>
        </p:txBody>
      </p:sp>
      <p:sp>
        <p:nvSpPr>
          <p:cNvPr id="3" name="Прямоугольник 5">
            <a:extLst>
              <a:ext uri="{FF2B5EF4-FFF2-40B4-BE49-F238E27FC236}">
                <a16:creationId xmlns:a16="http://schemas.microsoft.com/office/drawing/2014/main" id="{5CF212B5-E7A8-3079-54B2-895C4CA58A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6686" y="1152591"/>
            <a:ext cx="3420465" cy="433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400" dirty="0">
                <a:solidFill>
                  <a:srgbClr val="2C2A29"/>
                </a:solidFill>
                <a:latin typeface="Akrobat SemiBold" panose="00000700000000000000" pitchFamily="2" charset="-52"/>
              </a:rPr>
              <a:t>Преимущества: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2419945-2AF3-498C-1A81-7797C8700D23}"/>
              </a:ext>
            </a:extLst>
          </p:cNvPr>
          <p:cNvSpPr txBox="1"/>
          <p:nvPr/>
        </p:nvSpPr>
        <p:spPr bwMode="auto">
          <a:xfrm>
            <a:off x="338931" y="3963791"/>
            <a:ext cx="918841" cy="3200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srgbClr val="2C2A29"/>
                </a:solidFill>
                <a:latin typeface="Akrobat" panose="00000600000000000000" pitchFamily="2" charset="-52"/>
              </a:rPr>
              <a:t>комиссия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2C2A29"/>
              </a:solidFill>
              <a:effectLst/>
              <a:uLnTx/>
              <a:uFillTx/>
              <a:latin typeface="Akrobat" panose="00000600000000000000" pitchFamily="2" charset="-52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B80809E-5FB4-5C58-DFE1-92B8A47A3E39}"/>
              </a:ext>
            </a:extLst>
          </p:cNvPr>
          <p:cNvSpPr txBox="1"/>
          <p:nvPr/>
        </p:nvSpPr>
        <p:spPr bwMode="auto">
          <a:xfrm>
            <a:off x="357981" y="3431836"/>
            <a:ext cx="1529586" cy="376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70000"/>
                  </a:prstClr>
                </a:solidFill>
                <a:effectLst/>
                <a:uLnTx/>
                <a:uFillTx/>
                <a:latin typeface="Akrobat ExtraBold" panose="00000900000000000000" pitchFamily="2" charset="-52"/>
                <a:ea typeface="+mn-ea"/>
                <a:cs typeface="+mn-cs"/>
              </a:rPr>
              <a:t>1.5 % годовых</a:t>
            </a:r>
          </a:p>
        </p:txBody>
      </p: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id="{533F265D-81C8-F907-B857-84DBB15B2DE0}"/>
              </a:ext>
            </a:extLst>
          </p:cNvPr>
          <p:cNvCxnSpPr>
            <a:cxnSpLocks/>
          </p:cNvCxnSpPr>
          <p:nvPr/>
        </p:nvCxnSpPr>
        <p:spPr>
          <a:xfrm flipH="1">
            <a:off x="436400" y="3886295"/>
            <a:ext cx="1374645" cy="0"/>
          </a:xfrm>
          <a:prstGeom prst="line">
            <a:avLst/>
          </a:prstGeom>
          <a:ln w="28575">
            <a:solidFill>
              <a:srgbClr val="D5B193">
                <a:alpha val="8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80C1D66-FBFC-89BD-362D-00C3362FDADF}"/>
              </a:ext>
            </a:extLst>
          </p:cNvPr>
          <p:cNvSpPr txBox="1"/>
          <p:nvPr/>
        </p:nvSpPr>
        <p:spPr>
          <a:xfrm>
            <a:off x="996917" y="1929546"/>
            <a:ext cx="1772406" cy="7632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Akrobat" panose="00000600000000000000" pitchFamily="2" charset="-52"/>
                <a:ea typeface="+mn-ea"/>
                <a:cs typeface="+mn-cs"/>
              </a:rPr>
              <a:t>Обеспечения заявки на участие 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Akrobat" panose="00000600000000000000" pitchFamily="2" charset="-52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Akrobat" panose="00000600000000000000" pitchFamily="2" charset="-52"/>
                <a:ea typeface="+mn-ea"/>
                <a:cs typeface="+mn-cs"/>
              </a:rPr>
              <a:t>в закупке</a:t>
            </a:r>
          </a:p>
        </p:txBody>
      </p:sp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F38E09F3-1EAB-B685-6C65-223834D2D2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91" y="2022000"/>
            <a:ext cx="578315" cy="5783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A0D032F-F3DA-DCA4-D59C-6DCC8A493D9A}"/>
              </a:ext>
            </a:extLst>
          </p:cNvPr>
          <p:cNvSpPr txBox="1"/>
          <p:nvPr/>
        </p:nvSpPr>
        <p:spPr>
          <a:xfrm>
            <a:off x="3761836" y="1929546"/>
            <a:ext cx="1204717" cy="7632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Akrobat" panose="00000600000000000000" pitchFamily="2" charset="-52"/>
                <a:ea typeface="+mn-ea"/>
                <a:cs typeface="+mn-cs"/>
              </a:rPr>
              <a:t>Обеспечения исполнения контракта</a:t>
            </a:r>
          </a:p>
        </p:txBody>
      </p:sp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C0C1240F-9654-A914-DF46-7C92092607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762" y="2022000"/>
            <a:ext cx="578315" cy="5783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DCBB032-0E36-4E9E-EF5B-2B960D9019F4}"/>
              </a:ext>
            </a:extLst>
          </p:cNvPr>
          <p:cNvSpPr txBox="1"/>
          <p:nvPr/>
        </p:nvSpPr>
        <p:spPr>
          <a:xfrm>
            <a:off x="5947671" y="1929546"/>
            <a:ext cx="1288803" cy="7632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Akrobat" panose="00000600000000000000" pitchFamily="2" charset="-52"/>
                <a:ea typeface="+mn-ea"/>
                <a:cs typeface="+mn-cs"/>
              </a:rPr>
              <a:t>Обеспечения 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Akrobat" panose="00000600000000000000" pitchFamily="2" charset="-52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Akrobat" panose="00000600000000000000" pitchFamily="2" charset="-52"/>
                <a:ea typeface="+mn-ea"/>
                <a:cs typeface="+mn-cs"/>
              </a:rPr>
              <a:t>гарантийных обязательств</a:t>
            </a:r>
          </a:p>
        </p:txBody>
      </p:sp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F76DC825-5623-C6E6-1779-3AAC48CED3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991" y="2022000"/>
            <a:ext cx="578315" cy="578315"/>
          </a:xfrm>
          <a:prstGeom prst="rect">
            <a:avLst/>
          </a:prstGeom>
        </p:spPr>
      </p:pic>
      <p:pic>
        <p:nvPicPr>
          <p:cNvPr id="5" name="object 21">
            <a:extLst>
              <a:ext uri="{FF2B5EF4-FFF2-40B4-BE49-F238E27FC236}">
                <a16:creationId xmlns:a16="http://schemas.microsoft.com/office/drawing/2014/main" id="{48F8617E-BF54-D863-0092-CCCBD2546F65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800317" y="419058"/>
            <a:ext cx="875730" cy="29565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FB3807E-DC55-32BB-C589-8A8E708FD1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577" y="407554"/>
            <a:ext cx="1662998" cy="316108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1C0C8432-5EEC-709A-D4CA-505EA2082B03}"/>
              </a:ext>
            </a:extLst>
          </p:cNvPr>
          <p:cNvSpPr txBox="1"/>
          <p:nvPr/>
        </p:nvSpPr>
        <p:spPr bwMode="auto">
          <a:xfrm>
            <a:off x="338931" y="5705917"/>
            <a:ext cx="1997663" cy="54162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srgbClr val="2C2A29"/>
                </a:solidFill>
                <a:latin typeface="Akrobat" panose="00000600000000000000" pitchFamily="2" charset="-52"/>
              </a:rPr>
              <a:t>максимальный размер </a:t>
            </a:r>
            <a:br>
              <a:rPr lang="ru-RU" sz="1600" dirty="0">
                <a:solidFill>
                  <a:srgbClr val="2C2A29"/>
                </a:solidFill>
                <a:latin typeface="Akrobat" panose="00000600000000000000" pitchFamily="2" charset="-52"/>
              </a:rPr>
            </a:br>
            <a:r>
              <a:rPr lang="ru-RU" sz="1600" dirty="0">
                <a:solidFill>
                  <a:srgbClr val="2C2A29"/>
                </a:solidFill>
                <a:latin typeface="Akrobat" panose="00000600000000000000" pitchFamily="2" charset="-52"/>
              </a:rPr>
              <a:t>контракта 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05888D29-FE5A-4594-9C3F-E97D87B737A8}"/>
              </a:ext>
            </a:extLst>
          </p:cNvPr>
          <p:cNvSpPr txBox="1"/>
          <p:nvPr/>
        </p:nvSpPr>
        <p:spPr bwMode="auto">
          <a:xfrm>
            <a:off x="357982" y="4899642"/>
            <a:ext cx="1870354" cy="6539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70000"/>
                  </a:prstClr>
                </a:solidFill>
                <a:effectLst/>
                <a:uLnTx/>
                <a:uFillTx/>
                <a:latin typeface="Akrobat ExtraBold" panose="00000900000000000000" pitchFamily="2" charset="-52"/>
                <a:ea typeface="+mn-ea"/>
                <a:cs typeface="+mn-cs"/>
              </a:rPr>
              <a:t>20 млн. руб. </a:t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70000"/>
                  </a:prstClr>
                </a:solidFill>
                <a:effectLst/>
                <a:uLnTx/>
                <a:uFillTx/>
                <a:latin typeface="Akrobat ExtraBold" panose="00000900000000000000" pitchFamily="2" charset="-52"/>
                <a:ea typeface="+mn-ea"/>
                <a:cs typeface="+mn-cs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70000"/>
                  </a:prstClr>
                </a:solidFill>
                <a:effectLst/>
                <a:uLnTx/>
                <a:uFillTx/>
                <a:latin typeface="Akrobat ExtraBold" panose="00000900000000000000" pitchFamily="2" charset="-52"/>
                <a:ea typeface="+mn-ea"/>
                <a:cs typeface="+mn-cs"/>
              </a:rPr>
              <a:t>в рамках 44- ФЗ</a:t>
            </a:r>
          </a:p>
        </p:txBody>
      </p:sp>
      <p:cxnSp>
        <p:nvCxnSpPr>
          <p:cNvPr id="81" name="Прямая соединительная линия 80">
            <a:extLst>
              <a:ext uri="{FF2B5EF4-FFF2-40B4-BE49-F238E27FC236}">
                <a16:creationId xmlns:a16="http://schemas.microsoft.com/office/drawing/2014/main" id="{AC53515F-A4B1-AFC5-2419-62BFEFF59D19}"/>
              </a:ext>
            </a:extLst>
          </p:cNvPr>
          <p:cNvCxnSpPr>
            <a:cxnSpLocks/>
          </p:cNvCxnSpPr>
          <p:nvPr/>
        </p:nvCxnSpPr>
        <p:spPr>
          <a:xfrm flipH="1">
            <a:off x="436400" y="5629760"/>
            <a:ext cx="1667608" cy="0"/>
          </a:xfrm>
          <a:prstGeom prst="line">
            <a:avLst/>
          </a:prstGeom>
          <a:ln w="28575">
            <a:solidFill>
              <a:srgbClr val="D5B193">
                <a:alpha val="8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7C62C223-91C3-5AE1-C4FD-A5668159E959}"/>
              </a:ext>
            </a:extLst>
          </p:cNvPr>
          <p:cNvSpPr txBox="1"/>
          <p:nvPr/>
        </p:nvSpPr>
        <p:spPr bwMode="auto">
          <a:xfrm>
            <a:off x="2298042" y="3963791"/>
            <a:ext cx="1107996" cy="3200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srgbClr val="2C2A29"/>
                </a:solidFill>
                <a:latin typeface="Akrobat" panose="00000600000000000000" pitchFamily="2" charset="-52"/>
              </a:rPr>
              <a:t>отсутствуют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4216C9A0-0FED-274A-AD3F-79C746CC9FF2}"/>
              </a:ext>
            </a:extLst>
          </p:cNvPr>
          <p:cNvSpPr txBox="1"/>
          <p:nvPr/>
        </p:nvSpPr>
        <p:spPr bwMode="auto">
          <a:xfrm>
            <a:off x="2317092" y="3431836"/>
            <a:ext cx="841897" cy="376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70000"/>
                  </a:prstClr>
                </a:solidFill>
                <a:effectLst/>
                <a:uLnTx/>
                <a:uFillTx/>
                <a:latin typeface="Akrobat ExtraBold" panose="00000900000000000000" pitchFamily="2" charset="-52"/>
                <a:ea typeface="+mn-ea"/>
                <a:cs typeface="+mn-cs"/>
              </a:rPr>
              <a:t>Сборы</a:t>
            </a:r>
          </a:p>
        </p:txBody>
      </p:sp>
      <p:cxnSp>
        <p:nvCxnSpPr>
          <p:cNvPr id="111" name="Прямая соединительная линия 110">
            <a:extLst>
              <a:ext uri="{FF2B5EF4-FFF2-40B4-BE49-F238E27FC236}">
                <a16:creationId xmlns:a16="http://schemas.microsoft.com/office/drawing/2014/main" id="{5BA94A33-C2CB-09AD-585A-ED422EBDB0C7}"/>
              </a:ext>
            </a:extLst>
          </p:cNvPr>
          <p:cNvCxnSpPr>
            <a:cxnSpLocks/>
          </p:cNvCxnSpPr>
          <p:nvPr/>
        </p:nvCxnSpPr>
        <p:spPr>
          <a:xfrm flipH="1">
            <a:off x="2395511" y="3886295"/>
            <a:ext cx="763478" cy="0"/>
          </a:xfrm>
          <a:prstGeom prst="line">
            <a:avLst/>
          </a:prstGeom>
          <a:ln w="28575">
            <a:solidFill>
              <a:srgbClr val="D5B193">
                <a:alpha val="8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18993819-BC75-3B23-4653-AAD203F81F04}"/>
              </a:ext>
            </a:extLst>
          </p:cNvPr>
          <p:cNvSpPr txBox="1"/>
          <p:nvPr/>
        </p:nvSpPr>
        <p:spPr bwMode="auto">
          <a:xfrm>
            <a:off x="2826335" y="5705917"/>
            <a:ext cx="1997663" cy="54162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srgbClr val="2C2A29"/>
                </a:solidFill>
                <a:latin typeface="Akrobat" panose="00000600000000000000" pitchFamily="2" charset="-52"/>
              </a:rPr>
              <a:t>максимальный размер </a:t>
            </a:r>
            <a:br>
              <a:rPr lang="ru-RU" sz="1600" dirty="0">
                <a:solidFill>
                  <a:srgbClr val="2C2A29"/>
                </a:solidFill>
                <a:latin typeface="Akrobat" panose="00000600000000000000" pitchFamily="2" charset="-52"/>
              </a:rPr>
            </a:br>
            <a:r>
              <a:rPr lang="ru-RU" sz="1600" dirty="0">
                <a:solidFill>
                  <a:srgbClr val="2C2A29"/>
                </a:solidFill>
                <a:latin typeface="Akrobat" panose="00000600000000000000" pitchFamily="2" charset="-52"/>
              </a:rPr>
              <a:t>контракта 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27009CAF-B591-B223-B3C8-FF1AAA0A91F0}"/>
              </a:ext>
            </a:extLst>
          </p:cNvPr>
          <p:cNvSpPr txBox="1"/>
          <p:nvPr/>
        </p:nvSpPr>
        <p:spPr bwMode="auto">
          <a:xfrm>
            <a:off x="2845386" y="4899642"/>
            <a:ext cx="1870354" cy="6539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70000"/>
                  </a:prstClr>
                </a:solidFill>
                <a:effectLst/>
                <a:uLnTx/>
                <a:uFillTx/>
                <a:latin typeface="Akrobat ExtraBold" panose="00000900000000000000" pitchFamily="2" charset="-52"/>
                <a:ea typeface="+mn-ea"/>
                <a:cs typeface="+mn-cs"/>
              </a:rPr>
              <a:t>Без ограничений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70000"/>
                  </a:prstClr>
                </a:solidFill>
                <a:effectLst/>
                <a:uLnTx/>
                <a:uFillTx/>
                <a:latin typeface="Akrobat ExtraBold" panose="00000900000000000000" pitchFamily="2" charset="-52"/>
                <a:ea typeface="+mn-ea"/>
                <a:cs typeface="+mn-cs"/>
              </a:rPr>
              <a:t>в рамках 223-ФЗ</a:t>
            </a:r>
          </a:p>
        </p:txBody>
      </p:sp>
      <p:cxnSp>
        <p:nvCxnSpPr>
          <p:cNvPr id="115" name="Прямая соединительная линия 114">
            <a:extLst>
              <a:ext uri="{FF2B5EF4-FFF2-40B4-BE49-F238E27FC236}">
                <a16:creationId xmlns:a16="http://schemas.microsoft.com/office/drawing/2014/main" id="{2D64CEA2-CD6E-FD40-0A95-B086EA28F305}"/>
              </a:ext>
            </a:extLst>
          </p:cNvPr>
          <p:cNvCxnSpPr>
            <a:cxnSpLocks/>
          </p:cNvCxnSpPr>
          <p:nvPr/>
        </p:nvCxnSpPr>
        <p:spPr>
          <a:xfrm flipH="1">
            <a:off x="2923804" y="5629760"/>
            <a:ext cx="1674829" cy="0"/>
          </a:xfrm>
          <a:prstGeom prst="line">
            <a:avLst/>
          </a:prstGeom>
          <a:ln w="28575">
            <a:solidFill>
              <a:srgbClr val="D5B193">
                <a:alpha val="8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9610E6D6-D73D-C7AC-391F-7058A44E9FBE}"/>
              </a:ext>
            </a:extLst>
          </p:cNvPr>
          <p:cNvSpPr txBox="1"/>
          <p:nvPr/>
        </p:nvSpPr>
        <p:spPr bwMode="auto">
          <a:xfrm>
            <a:off x="3816513" y="3963791"/>
            <a:ext cx="1792478" cy="3200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srgbClr val="2C2A29"/>
                </a:solidFill>
                <a:latin typeface="Akrobat" panose="00000600000000000000" pitchFamily="2" charset="-52"/>
              </a:rPr>
              <a:t>максимальный срок 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BA06F075-F876-85CC-81AC-9E6DA76A9ADE}"/>
              </a:ext>
            </a:extLst>
          </p:cNvPr>
          <p:cNvSpPr txBox="1"/>
          <p:nvPr/>
        </p:nvSpPr>
        <p:spPr bwMode="auto">
          <a:xfrm>
            <a:off x="3835563" y="3431836"/>
            <a:ext cx="1609736" cy="376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70000"/>
                  </a:prstClr>
                </a:solidFill>
                <a:effectLst/>
                <a:uLnTx/>
                <a:uFillTx/>
                <a:latin typeface="Akrobat ExtraBold" panose="00000900000000000000" pitchFamily="2" charset="-52"/>
                <a:ea typeface="+mn-ea"/>
                <a:cs typeface="+mn-cs"/>
              </a:rPr>
              <a:t>до 60 месяцев</a:t>
            </a:r>
          </a:p>
        </p:txBody>
      </p:sp>
      <p:cxnSp>
        <p:nvCxnSpPr>
          <p:cNvPr id="119" name="Прямая соединительная линия 118">
            <a:extLst>
              <a:ext uri="{FF2B5EF4-FFF2-40B4-BE49-F238E27FC236}">
                <a16:creationId xmlns:a16="http://schemas.microsoft.com/office/drawing/2014/main" id="{EF14AAF1-7668-A3F1-72CA-750B59941BE1}"/>
              </a:ext>
            </a:extLst>
          </p:cNvPr>
          <p:cNvCxnSpPr>
            <a:cxnSpLocks/>
          </p:cNvCxnSpPr>
          <p:nvPr/>
        </p:nvCxnSpPr>
        <p:spPr>
          <a:xfrm flipH="1">
            <a:off x="3913982" y="3886295"/>
            <a:ext cx="1497227" cy="0"/>
          </a:xfrm>
          <a:prstGeom prst="line">
            <a:avLst/>
          </a:prstGeom>
          <a:ln w="28575">
            <a:solidFill>
              <a:srgbClr val="D5B193">
                <a:alpha val="8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>
            <a:extLst>
              <a:ext uri="{FF2B5EF4-FFF2-40B4-BE49-F238E27FC236}">
                <a16:creationId xmlns:a16="http://schemas.microsoft.com/office/drawing/2014/main" id="{83CD13BA-A1F2-692D-810A-D23D02CE08FD}"/>
              </a:ext>
            </a:extLst>
          </p:cNvPr>
          <p:cNvSpPr txBox="1"/>
          <p:nvPr/>
        </p:nvSpPr>
        <p:spPr bwMode="auto">
          <a:xfrm>
            <a:off x="6019465" y="3963791"/>
            <a:ext cx="1398140" cy="54162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srgbClr val="2C2A29"/>
                </a:solidFill>
                <a:latin typeface="Akrobat" panose="00000600000000000000" pitchFamily="2" charset="-52"/>
              </a:rPr>
              <a:t>без залога, </a:t>
            </a:r>
            <a:br>
              <a:rPr lang="ru-RU" sz="1600" dirty="0">
                <a:solidFill>
                  <a:srgbClr val="2C2A29"/>
                </a:solidFill>
                <a:latin typeface="Akrobat" panose="00000600000000000000" pitchFamily="2" charset="-52"/>
              </a:rPr>
            </a:br>
            <a:r>
              <a:rPr lang="ru-RU" sz="1600" dirty="0">
                <a:solidFill>
                  <a:srgbClr val="2C2A29"/>
                </a:solidFill>
                <a:latin typeface="Akrobat" panose="00000600000000000000" pitchFamily="2" charset="-52"/>
              </a:rPr>
              <a:t>поручительство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A3774968-EC2D-E0F5-58C0-A7291A8D1969}"/>
              </a:ext>
            </a:extLst>
          </p:cNvPr>
          <p:cNvSpPr txBox="1"/>
          <p:nvPr/>
        </p:nvSpPr>
        <p:spPr bwMode="auto">
          <a:xfrm>
            <a:off x="6038515" y="3431836"/>
            <a:ext cx="1494320" cy="376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70000"/>
                  </a:prstClr>
                </a:solidFill>
                <a:effectLst/>
                <a:uLnTx/>
                <a:uFillTx/>
                <a:latin typeface="Akrobat ExtraBold" panose="00000900000000000000" pitchFamily="2" charset="-52"/>
                <a:ea typeface="+mn-ea"/>
                <a:cs typeface="+mn-cs"/>
              </a:rPr>
              <a:t>Обеспечение</a:t>
            </a:r>
          </a:p>
        </p:txBody>
      </p:sp>
      <p:cxnSp>
        <p:nvCxnSpPr>
          <p:cNvPr id="123" name="Прямая соединительная линия 122">
            <a:extLst>
              <a:ext uri="{FF2B5EF4-FFF2-40B4-BE49-F238E27FC236}">
                <a16:creationId xmlns:a16="http://schemas.microsoft.com/office/drawing/2014/main" id="{43AE7277-ACA5-0C41-713D-34F8A149298F}"/>
              </a:ext>
            </a:extLst>
          </p:cNvPr>
          <p:cNvCxnSpPr>
            <a:cxnSpLocks/>
          </p:cNvCxnSpPr>
          <p:nvPr/>
        </p:nvCxnSpPr>
        <p:spPr>
          <a:xfrm flipH="1">
            <a:off x="6116934" y="3886295"/>
            <a:ext cx="1300671" cy="0"/>
          </a:xfrm>
          <a:prstGeom prst="line">
            <a:avLst/>
          </a:prstGeom>
          <a:ln w="28575">
            <a:solidFill>
              <a:srgbClr val="D5B193">
                <a:alpha val="8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>
            <a:extLst>
              <a:ext uri="{FF2B5EF4-FFF2-40B4-BE49-F238E27FC236}">
                <a16:creationId xmlns:a16="http://schemas.microsoft.com/office/drawing/2014/main" id="{0879887C-3478-0962-EA25-7F3B66DE1357}"/>
              </a:ext>
            </a:extLst>
          </p:cNvPr>
          <p:cNvSpPr txBox="1"/>
          <p:nvPr/>
        </p:nvSpPr>
        <p:spPr bwMode="auto">
          <a:xfrm>
            <a:off x="5313740" y="5484318"/>
            <a:ext cx="2284600" cy="76322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srgbClr val="2C2A29"/>
                </a:solidFill>
                <a:latin typeface="Akrobat" panose="00000600000000000000" pitchFamily="2" charset="-52"/>
              </a:rPr>
              <a:t>Максимальный размер </a:t>
            </a:r>
            <a:br>
              <a:rPr lang="ru-RU" sz="1600" dirty="0">
                <a:solidFill>
                  <a:srgbClr val="2C2A29"/>
                </a:solidFill>
                <a:latin typeface="Akrobat" panose="00000600000000000000" pitchFamily="2" charset="-52"/>
              </a:rPr>
            </a:br>
            <a:r>
              <a:rPr lang="ru-RU" sz="1600" dirty="0">
                <a:solidFill>
                  <a:srgbClr val="2C2A29"/>
                </a:solidFill>
                <a:latin typeface="Akrobat" panose="00000600000000000000" pitchFamily="2" charset="-52"/>
              </a:rPr>
              <a:t>гарантии (но не более 70% </a:t>
            </a:r>
            <a:br>
              <a:rPr lang="ru-RU" sz="1600" dirty="0">
                <a:solidFill>
                  <a:srgbClr val="2C2A29"/>
                </a:solidFill>
                <a:latin typeface="Akrobat" panose="00000600000000000000" pitchFamily="2" charset="-52"/>
              </a:rPr>
            </a:br>
            <a:r>
              <a:rPr lang="ru-RU" sz="1600" dirty="0">
                <a:solidFill>
                  <a:srgbClr val="2C2A29"/>
                </a:solidFill>
                <a:latin typeface="Akrobat" panose="00000600000000000000" pitchFamily="2" charset="-52"/>
              </a:rPr>
              <a:t>от размера контракта)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5BF769C0-5D92-47F2-672E-444D67D13DE2}"/>
              </a:ext>
            </a:extLst>
          </p:cNvPr>
          <p:cNvSpPr txBox="1"/>
          <p:nvPr/>
        </p:nvSpPr>
        <p:spPr bwMode="auto">
          <a:xfrm>
            <a:off x="4985848" y="4732410"/>
            <a:ext cx="2781531" cy="597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70000"/>
                  </a:prstClr>
                </a:solidFill>
                <a:effectLst/>
                <a:uLnTx/>
                <a:uFillTx/>
                <a:latin typeface="Akrobat ExtraBold" panose="00000900000000000000" pitchFamily="2" charset="-52"/>
                <a:ea typeface="+mn-ea"/>
                <a:cs typeface="+mn-cs"/>
              </a:rPr>
              <a:t>14 млн руб. в рамках 44-ФЗ;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prstClr val="black">
                    <a:alpha val="70000"/>
                  </a:prstClr>
                </a:solidFill>
                <a:latin typeface="Akrobat ExtraBold" panose="00000900000000000000" pitchFamily="2" charset="-52"/>
              </a:rPr>
              <a:t>30 млн. руб. в рамках 223-ФЗ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alpha val="70000"/>
                </a:prstClr>
              </a:solidFill>
              <a:effectLst/>
              <a:uLnTx/>
              <a:uFillTx/>
              <a:latin typeface="Akrobat ExtraBold" panose="00000900000000000000" pitchFamily="2" charset="-52"/>
              <a:ea typeface="+mn-ea"/>
              <a:cs typeface="+mn-cs"/>
            </a:endParaRPr>
          </a:p>
        </p:txBody>
      </p:sp>
      <p:cxnSp>
        <p:nvCxnSpPr>
          <p:cNvPr id="131" name="Прямая соединительная линия 130">
            <a:extLst>
              <a:ext uri="{FF2B5EF4-FFF2-40B4-BE49-F238E27FC236}">
                <a16:creationId xmlns:a16="http://schemas.microsoft.com/office/drawing/2014/main" id="{8EB8E880-C20B-C114-36E6-973A2F699C1A}"/>
              </a:ext>
            </a:extLst>
          </p:cNvPr>
          <p:cNvCxnSpPr>
            <a:cxnSpLocks/>
          </p:cNvCxnSpPr>
          <p:nvPr/>
        </p:nvCxnSpPr>
        <p:spPr>
          <a:xfrm flipH="1">
            <a:off x="5411209" y="5380461"/>
            <a:ext cx="1708682" cy="0"/>
          </a:xfrm>
          <a:prstGeom prst="line">
            <a:avLst/>
          </a:prstGeom>
          <a:ln w="28575">
            <a:solidFill>
              <a:srgbClr val="D5B193">
                <a:alpha val="8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889F3E36-3556-868E-A24C-58B60645C7D6}"/>
              </a:ext>
            </a:extLst>
          </p:cNvPr>
          <p:cNvSpPr/>
          <p:nvPr/>
        </p:nvSpPr>
        <p:spPr>
          <a:xfrm>
            <a:off x="8004384" y="1783197"/>
            <a:ext cx="3708191" cy="7754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4E8EA8-2593-1B9D-AD70-6A232F1305B4}"/>
              </a:ext>
            </a:extLst>
          </p:cNvPr>
          <p:cNvSpPr txBox="1"/>
          <p:nvPr/>
        </p:nvSpPr>
        <p:spPr>
          <a:xfrm>
            <a:off x="8644812" y="1850090"/>
            <a:ext cx="2807586" cy="433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400" dirty="0">
                <a:solidFill>
                  <a:srgbClr val="EF8488"/>
                </a:solidFill>
                <a:latin typeface="Akrobat ExtraBold" panose="00000900000000000000" pitchFamily="2" charset="-52"/>
              </a:rPr>
              <a:t>Отсутствие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F9B1F1-EB27-B3EF-6A41-0FC3A01AAF4F}"/>
              </a:ext>
            </a:extLst>
          </p:cNvPr>
          <p:cNvSpPr txBox="1"/>
          <p:nvPr/>
        </p:nvSpPr>
        <p:spPr>
          <a:xfrm>
            <a:off x="8644812" y="2209143"/>
            <a:ext cx="2980892" cy="320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1600" dirty="0">
                <a:solidFill>
                  <a:srgbClr val="2C2A29"/>
                </a:solidFill>
                <a:latin typeface="Akrobat" panose="00000600000000000000" pitchFamily="2" charset="-52"/>
              </a:rPr>
              <a:t>дополнительных скрытых расходов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526B783C-4E9A-E602-DC97-6F10E72C7CA4}"/>
              </a:ext>
            </a:extLst>
          </p:cNvPr>
          <p:cNvSpPr txBox="1"/>
          <p:nvPr/>
        </p:nvSpPr>
        <p:spPr>
          <a:xfrm>
            <a:off x="8069261" y="1827294"/>
            <a:ext cx="439554" cy="775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4800" dirty="0">
                <a:solidFill>
                  <a:srgbClr val="EF8488">
                    <a:alpha val="55000"/>
                  </a:srgbClr>
                </a:solidFill>
                <a:latin typeface="Akrobat ExtraBold" panose="00000900000000000000" pitchFamily="2" charset="-52"/>
              </a:rPr>
              <a:t>1</a:t>
            </a:r>
          </a:p>
        </p:txBody>
      </p:sp>
      <p:sp>
        <p:nvSpPr>
          <p:cNvPr id="142" name="Прямоугольник 141">
            <a:extLst>
              <a:ext uri="{FF2B5EF4-FFF2-40B4-BE49-F238E27FC236}">
                <a16:creationId xmlns:a16="http://schemas.microsoft.com/office/drawing/2014/main" id="{4F603724-7E86-0800-926E-F946B92C5A6C}"/>
              </a:ext>
            </a:extLst>
          </p:cNvPr>
          <p:cNvSpPr/>
          <p:nvPr/>
        </p:nvSpPr>
        <p:spPr>
          <a:xfrm>
            <a:off x="8004384" y="2766268"/>
            <a:ext cx="3708191" cy="7754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345BA9D8-3272-15D0-1C4A-C943B60FEAFA}"/>
              </a:ext>
            </a:extLst>
          </p:cNvPr>
          <p:cNvSpPr txBox="1"/>
          <p:nvPr/>
        </p:nvSpPr>
        <p:spPr>
          <a:xfrm>
            <a:off x="8644812" y="2981149"/>
            <a:ext cx="2807586" cy="433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400" dirty="0">
                <a:solidFill>
                  <a:srgbClr val="EF8488"/>
                </a:solidFill>
                <a:latin typeface="Akrobat ExtraBold" panose="00000900000000000000" pitchFamily="2" charset="-52"/>
              </a:rPr>
              <a:t>Без залога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626357A5-9483-A12D-5C19-28143C95E44C}"/>
              </a:ext>
            </a:extLst>
          </p:cNvPr>
          <p:cNvSpPr txBox="1"/>
          <p:nvPr/>
        </p:nvSpPr>
        <p:spPr>
          <a:xfrm>
            <a:off x="8069261" y="2810365"/>
            <a:ext cx="439554" cy="775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4800" dirty="0">
                <a:solidFill>
                  <a:srgbClr val="EF8488">
                    <a:alpha val="55000"/>
                  </a:srgbClr>
                </a:solidFill>
                <a:latin typeface="Akrobat ExtraBold" panose="00000900000000000000" pitchFamily="2" charset="-52"/>
              </a:rPr>
              <a:t>2</a:t>
            </a:r>
          </a:p>
        </p:txBody>
      </p:sp>
      <p:grpSp>
        <p:nvGrpSpPr>
          <p:cNvPr id="163" name="Группа 162">
            <a:extLst>
              <a:ext uri="{FF2B5EF4-FFF2-40B4-BE49-F238E27FC236}">
                <a16:creationId xmlns:a16="http://schemas.microsoft.com/office/drawing/2014/main" id="{A3115846-F530-F9C9-0CA5-46342795854F}"/>
              </a:ext>
            </a:extLst>
          </p:cNvPr>
          <p:cNvGrpSpPr/>
          <p:nvPr/>
        </p:nvGrpSpPr>
        <p:grpSpPr>
          <a:xfrm>
            <a:off x="8004384" y="3749339"/>
            <a:ext cx="3708191" cy="775469"/>
            <a:chOff x="8004384" y="3629414"/>
            <a:chExt cx="3708191" cy="775469"/>
          </a:xfrm>
        </p:grpSpPr>
        <p:sp>
          <p:nvSpPr>
            <p:cNvPr id="149" name="Прямоугольник 148">
              <a:extLst>
                <a:ext uri="{FF2B5EF4-FFF2-40B4-BE49-F238E27FC236}">
                  <a16:creationId xmlns:a16="http://schemas.microsoft.com/office/drawing/2014/main" id="{ED47A83F-FC20-2B77-BA26-9C56A05D1BF9}"/>
                </a:ext>
              </a:extLst>
            </p:cNvPr>
            <p:cNvSpPr/>
            <p:nvPr/>
          </p:nvSpPr>
          <p:spPr>
            <a:xfrm>
              <a:off x="8004384" y="3629414"/>
              <a:ext cx="3708191" cy="7754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3D25C778-B2BD-18AA-BCB9-FAE695F3E33E}"/>
                </a:ext>
              </a:extLst>
            </p:cNvPr>
            <p:cNvSpPr txBox="1"/>
            <p:nvPr/>
          </p:nvSpPr>
          <p:spPr>
            <a:xfrm>
              <a:off x="8644812" y="3696307"/>
              <a:ext cx="2807586" cy="433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ru-RU" sz="2400" dirty="0">
                  <a:solidFill>
                    <a:srgbClr val="EF8488"/>
                  </a:solidFill>
                  <a:latin typeface="Akrobat ExtraBold" panose="00000900000000000000" pitchFamily="2" charset="-52"/>
                </a:rPr>
                <a:t>2 дня</a:t>
              </a: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6163F9FC-8B27-43F3-39D7-32A80E2B965B}"/>
                </a:ext>
              </a:extLst>
            </p:cNvPr>
            <p:cNvSpPr txBox="1"/>
            <p:nvPr/>
          </p:nvSpPr>
          <p:spPr>
            <a:xfrm>
              <a:off x="8644812" y="4055360"/>
              <a:ext cx="2980892" cy="320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ru-RU" sz="1600" dirty="0">
                  <a:solidFill>
                    <a:srgbClr val="2C2A29"/>
                  </a:solidFill>
                  <a:latin typeface="Akrobat" panose="00000600000000000000" pitchFamily="2" charset="-52"/>
                </a:rPr>
                <a:t>рассмотрение заявки</a:t>
              </a:r>
            </a:p>
          </p:txBody>
        </p:sp>
      </p:grpSp>
      <p:sp>
        <p:nvSpPr>
          <p:cNvPr id="152" name="TextBox 151">
            <a:extLst>
              <a:ext uri="{FF2B5EF4-FFF2-40B4-BE49-F238E27FC236}">
                <a16:creationId xmlns:a16="http://schemas.microsoft.com/office/drawing/2014/main" id="{BB50C1B6-09BD-CE0B-A33E-7CB32C123072}"/>
              </a:ext>
            </a:extLst>
          </p:cNvPr>
          <p:cNvSpPr txBox="1"/>
          <p:nvPr/>
        </p:nvSpPr>
        <p:spPr>
          <a:xfrm>
            <a:off x="8069261" y="3749339"/>
            <a:ext cx="439554" cy="775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4800" dirty="0">
                <a:solidFill>
                  <a:srgbClr val="EF8488">
                    <a:alpha val="55000"/>
                  </a:srgbClr>
                </a:solidFill>
                <a:latin typeface="Akrobat ExtraBold" panose="00000900000000000000" pitchFamily="2" charset="-52"/>
              </a:rPr>
              <a:t>3</a:t>
            </a:r>
          </a:p>
        </p:txBody>
      </p:sp>
      <p:sp>
        <p:nvSpPr>
          <p:cNvPr id="153" name="Прямоугольник 152">
            <a:extLst>
              <a:ext uri="{FF2B5EF4-FFF2-40B4-BE49-F238E27FC236}">
                <a16:creationId xmlns:a16="http://schemas.microsoft.com/office/drawing/2014/main" id="{79353739-8334-03F0-5458-C56BD0D029F0}"/>
              </a:ext>
            </a:extLst>
          </p:cNvPr>
          <p:cNvSpPr/>
          <p:nvPr/>
        </p:nvSpPr>
        <p:spPr>
          <a:xfrm>
            <a:off x="8004384" y="4688313"/>
            <a:ext cx="3708191" cy="7754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CAE2C8D8-E520-5FD5-8376-FABEC35BD4DF}"/>
              </a:ext>
            </a:extLst>
          </p:cNvPr>
          <p:cNvSpPr txBox="1"/>
          <p:nvPr/>
        </p:nvSpPr>
        <p:spPr>
          <a:xfrm>
            <a:off x="8644812" y="4755206"/>
            <a:ext cx="2807586" cy="433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400" dirty="0">
                <a:solidFill>
                  <a:srgbClr val="EF8488"/>
                </a:solidFill>
                <a:latin typeface="Akrobat ExtraBold" panose="00000900000000000000" pitchFamily="2" charset="-52"/>
              </a:rPr>
              <a:t>6 месяцев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A57BDB5-F1BD-24F6-3F7B-BB280CB9EBE5}"/>
              </a:ext>
            </a:extLst>
          </p:cNvPr>
          <p:cNvSpPr txBox="1"/>
          <p:nvPr/>
        </p:nvSpPr>
        <p:spPr>
          <a:xfrm>
            <a:off x="8644812" y="5114259"/>
            <a:ext cx="2980892" cy="320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1600" dirty="0">
                <a:solidFill>
                  <a:srgbClr val="2C2A29"/>
                </a:solidFill>
                <a:latin typeface="Akrobat" panose="00000600000000000000" pitchFamily="2" charset="-52"/>
              </a:rPr>
              <a:t>установление лимита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A5F6233E-E2D8-C3AE-8045-70B7FA052E7F}"/>
              </a:ext>
            </a:extLst>
          </p:cNvPr>
          <p:cNvSpPr txBox="1"/>
          <p:nvPr/>
        </p:nvSpPr>
        <p:spPr>
          <a:xfrm>
            <a:off x="8069261" y="4732410"/>
            <a:ext cx="439554" cy="775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4800" dirty="0">
                <a:solidFill>
                  <a:srgbClr val="EF8488">
                    <a:alpha val="55000"/>
                  </a:srgbClr>
                </a:solidFill>
                <a:latin typeface="Akrobat ExtraBold" panose="00000900000000000000" pitchFamily="2" charset="-52"/>
              </a:rPr>
              <a:t>4</a:t>
            </a:r>
          </a:p>
        </p:txBody>
      </p:sp>
      <p:sp>
        <p:nvSpPr>
          <p:cNvPr id="157" name="Прямоугольник 156">
            <a:extLst>
              <a:ext uri="{FF2B5EF4-FFF2-40B4-BE49-F238E27FC236}">
                <a16:creationId xmlns:a16="http://schemas.microsoft.com/office/drawing/2014/main" id="{CD6506ED-9A95-3906-FD5D-3B6A69186FA2}"/>
              </a:ext>
            </a:extLst>
          </p:cNvPr>
          <p:cNvSpPr/>
          <p:nvPr/>
        </p:nvSpPr>
        <p:spPr>
          <a:xfrm>
            <a:off x="8004384" y="5671385"/>
            <a:ext cx="3708191" cy="7754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226EA0D6-1B0C-794E-BDED-6563EFCEE342}"/>
              </a:ext>
            </a:extLst>
          </p:cNvPr>
          <p:cNvSpPr txBox="1"/>
          <p:nvPr/>
        </p:nvSpPr>
        <p:spPr>
          <a:xfrm>
            <a:off x="8644812" y="5738278"/>
            <a:ext cx="3132640" cy="433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400" dirty="0">
                <a:solidFill>
                  <a:srgbClr val="EF8488"/>
                </a:solidFill>
                <a:latin typeface="Akrobat ExtraBold" panose="00000900000000000000" pitchFamily="2" charset="-52"/>
              </a:rPr>
              <a:t>Упрощенная процедура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6BF10BFF-F3AA-D0FC-FE9E-4E854E0CFA57}"/>
              </a:ext>
            </a:extLst>
          </p:cNvPr>
          <p:cNvSpPr txBox="1"/>
          <p:nvPr/>
        </p:nvSpPr>
        <p:spPr>
          <a:xfrm>
            <a:off x="8644812" y="6097331"/>
            <a:ext cx="2980892" cy="320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1600" dirty="0">
                <a:solidFill>
                  <a:srgbClr val="2C2A29"/>
                </a:solidFill>
                <a:latin typeface="Akrobat" panose="00000600000000000000" pitchFamily="2" charset="-52"/>
              </a:rPr>
              <a:t>при повторном обращении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43EE3ABA-8B14-D100-6EA8-E655DC9F30C4}"/>
              </a:ext>
            </a:extLst>
          </p:cNvPr>
          <p:cNvSpPr txBox="1"/>
          <p:nvPr/>
        </p:nvSpPr>
        <p:spPr>
          <a:xfrm>
            <a:off x="8069261" y="5715482"/>
            <a:ext cx="439554" cy="775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4800" dirty="0">
                <a:solidFill>
                  <a:srgbClr val="EF8488">
                    <a:alpha val="55000"/>
                  </a:srgbClr>
                </a:solidFill>
                <a:latin typeface="Akrobat ExtraBold" panose="00000900000000000000" pitchFamily="2" charset="-52"/>
              </a:rPr>
              <a:t>5</a:t>
            </a:r>
          </a:p>
        </p:txBody>
      </p:sp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id="{299D71D4-8C25-793F-AE00-981569D4E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481" y="314861"/>
            <a:ext cx="5100669" cy="76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sz="2400" dirty="0">
                <a:solidFill>
                  <a:srgbClr val="C59368"/>
                </a:solidFill>
                <a:latin typeface="Akrobat ExtraBold" panose="00000900000000000000" pitchFamily="2" charset="-52"/>
              </a:rPr>
              <a:t>Гарантийная поддержка </a:t>
            </a:r>
            <a:br>
              <a:rPr lang="ru-RU" altLang="ru-RU" sz="2400" dirty="0">
                <a:solidFill>
                  <a:srgbClr val="C59368"/>
                </a:solidFill>
                <a:latin typeface="Akrobat ExtraBold" panose="00000900000000000000" pitchFamily="2" charset="-52"/>
              </a:rPr>
            </a:br>
            <a:r>
              <a:rPr lang="ru-RU" altLang="ru-RU" sz="2400" dirty="0">
                <a:solidFill>
                  <a:srgbClr val="C59368"/>
                </a:solidFill>
                <a:latin typeface="Akrobat ExtraBold" panose="00000900000000000000" pitchFamily="2" charset="-52"/>
              </a:rPr>
              <a:t>субъектов МСП </a:t>
            </a:r>
          </a:p>
        </p:txBody>
      </p:sp>
    </p:spTree>
    <p:extLst>
      <p:ext uri="{BB962C8B-B14F-4D97-AF65-F5344CB8AC3E}">
        <p14:creationId xmlns:p14="http://schemas.microsoft.com/office/powerpoint/2010/main" val="2470523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3996CC28-DA5D-CD2D-BE8E-FF63F2ADE4FC}"/>
              </a:ext>
            </a:extLst>
          </p:cNvPr>
          <p:cNvGrpSpPr/>
          <p:nvPr/>
        </p:nvGrpSpPr>
        <p:grpSpPr>
          <a:xfrm>
            <a:off x="3047965" y="-884048"/>
            <a:ext cx="5841813" cy="7798267"/>
            <a:chOff x="-1911095" y="1376450"/>
            <a:chExt cx="5841813" cy="7798267"/>
          </a:xfrm>
        </p:grpSpPr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FBDFAEBA-388E-281A-861A-458706D8DB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653076">
              <a:off x="-1911095" y="1376450"/>
              <a:ext cx="2295623" cy="3296095"/>
            </a:xfrm>
            <a:prstGeom prst="rect">
              <a:avLst/>
            </a:prstGeom>
          </p:spPr>
        </p:pic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ED0F4F33-F0FD-5A73-5B70-829E914F3C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53076">
              <a:off x="1635095" y="5878622"/>
              <a:ext cx="2295623" cy="3296095"/>
            </a:xfrm>
            <a:prstGeom prst="rect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81418955-8282-C87D-5BA7-DF376BD6A9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53076">
              <a:off x="407559" y="3030408"/>
              <a:ext cx="2295623" cy="3296095"/>
            </a:xfrm>
            <a:prstGeom prst="rect">
              <a:avLst/>
            </a:prstGeom>
          </p:spPr>
        </p:pic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58ABCB2C-3C8B-93D6-7483-1F1C9ACF414C}"/>
              </a:ext>
            </a:extLst>
          </p:cNvPr>
          <p:cNvGrpSpPr/>
          <p:nvPr/>
        </p:nvGrpSpPr>
        <p:grpSpPr>
          <a:xfrm>
            <a:off x="6801168" y="-884048"/>
            <a:ext cx="5841813" cy="7798267"/>
            <a:chOff x="-1911095" y="1376450"/>
            <a:chExt cx="5841813" cy="7798267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F072468C-6D79-7F8F-D439-CB128EAE5E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653076">
              <a:off x="-1911095" y="1376450"/>
              <a:ext cx="2295623" cy="3296095"/>
            </a:xfrm>
            <a:prstGeom prst="rect">
              <a:avLst/>
            </a:prstGeom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ED5F489E-5431-5972-DECF-87CF382B2B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53076">
              <a:off x="1635095" y="5878622"/>
              <a:ext cx="2295623" cy="3296095"/>
            </a:xfrm>
            <a:prstGeom prst="rect">
              <a:avLst/>
            </a:prstGeom>
          </p:spPr>
        </p:pic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1EB05757-1039-03E0-12AD-F327E58558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53076">
              <a:off x="407559" y="3030408"/>
              <a:ext cx="2295623" cy="3296095"/>
            </a:xfrm>
            <a:prstGeom prst="rect">
              <a:avLst/>
            </a:prstGeom>
          </p:spPr>
        </p:pic>
      </p:grp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58EF2F38-98ED-DB19-3867-9A91489E4A92}"/>
              </a:ext>
            </a:extLst>
          </p:cNvPr>
          <p:cNvSpPr txBox="1">
            <a:spLocks/>
          </p:cNvSpPr>
          <p:nvPr/>
        </p:nvSpPr>
        <p:spPr bwMode="auto">
          <a:xfrm>
            <a:off x="185738" y="133258"/>
            <a:ext cx="10515600" cy="547779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rgbClr val="282828"/>
                </a:solidFill>
                <a:latin typeface="Akrobat ExtraBold" panose="00000900000000000000" pitchFamily="2" charset="-52"/>
                <a:ea typeface="+mn-ea"/>
                <a:cs typeface="+mn-cs"/>
              </a:rPr>
              <a:t>Центр поддержки инвестиционного кредитования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989CB6E4-077C-8D64-AD99-181A30953E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173" y="722312"/>
            <a:ext cx="3789557" cy="433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sz="2400" dirty="0">
                <a:solidFill>
                  <a:srgbClr val="282828"/>
                </a:solidFill>
                <a:latin typeface="Akrobat SemiBold" panose="00000700000000000000" pitchFamily="2" charset="-52"/>
              </a:rPr>
              <a:t>Направления работы центра</a:t>
            </a: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1BFE4C97-3EF4-174C-68D7-BEB35443FE7A}"/>
              </a:ext>
            </a:extLst>
          </p:cNvPr>
          <p:cNvSpPr/>
          <p:nvPr/>
        </p:nvSpPr>
        <p:spPr>
          <a:xfrm>
            <a:off x="296941" y="1726437"/>
            <a:ext cx="2697164" cy="4409251"/>
          </a:xfrm>
          <a:prstGeom prst="roundRect">
            <a:avLst>
              <a:gd name="adj" fmla="val 2871"/>
            </a:avLst>
          </a:prstGeom>
          <a:solidFill>
            <a:srgbClr val="FFFFFF"/>
          </a:solidFill>
          <a:ln>
            <a:noFill/>
          </a:ln>
          <a:effectLst>
            <a:outerShdw blurRad="228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8B9817-626B-D987-A36D-CCF6AFBCED0C}"/>
              </a:ext>
            </a:extLst>
          </p:cNvPr>
          <p:cNvSpPr txBox="1"/>
          <p:nvPr/>
        </p:nvSpPr>
        <p:spPr>
          <a:xfrm>
            <a:off x="458947" y="2838645"/>
            <a:ext cx="25049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krobat SemiBold" panose="00000700000000000000" pitchFamily="2" charset="-52"/>
              </a:rPr>
              <a:t>Консультирование </a:t>
            </a:r>
            <a:br>
              <a:rPr lang="ru-RU" sz="2000" dirty="0">
                <a:latin typeface="Akrobat SemiBold" panose="00000700000000000000" pitchFamily="2" charset="-52"/>
              </a:rPr>
            </a:br>
            <a:r>
              <a:rPr lang="ru-RU" sz="2000" dirty="0">
                <a:latin typeface="Akrobat SemiBold" panose="00000700000000000000" pitchFamily="2" charset="-52"/>
              </a:rPr>
              <a:t>по бизнес-плану </a:t>
            </a:r>
            <a:br>
              <a:rPr lang="ru-RU" sz="2000" dirty="0">
                <a:latin typeface="Akrobat SemiBold" panose="00000700000000000000" pitchFamily="2" charset="-52"/>
              </a:rPr>
            </a:br>
            <a:r>
              <a:rPr lang="ru-RU" sz="2000" dirty="0">
                <a:latin typeface="Akrobat SemiBold" panose="00000700000000000000" pitchFamily="2" charset="-52"/>
              </a:rPr>
              <a:t>и финансовой </a:t>
            </a:r>
            <a:br>
              <a:rPr lang="ru-RU" sz="2000" dirty="0">
                <a:latin typeface="Akrobat SemiBold" panose="00000700000000000000" pitchFamily="2" charset="-52"/>
              </a:rPr>
            </a:br>
            <a:r>
              <a:rPr lang="ru-RU" sz="2000" dirty="0">
                <a:latin typeface="Akrobat SemiBold" panose="00000700000000000000" pitchFamily="2" charset="-52"/>
              </a:rPr>
              <a:t>модели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FBA173-EC85-2723-A8F8-726D8C8ED3B4}"/>
              </a:ext>
            </a:extLst>
          </p:cNvPr>
          <p:cNvSpPr txBox="1"/>
          <p:nvPr/>
        </p:nvSpPr>
        <p:spPr>
          <a:xfrm>
            <a:off x="458947" y="4521739"/>
            <a:ext cx="23731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krobat" panose="00000600000000000000" pitchFamily="2" charset="-52"/>
              </a:rPr>
              <a:t>Разработка рекомендаций </a:t>
            </a:r>
            <a:br>
              <a:rPr lang="ru-RU" sz="1200" dirty="0">
                <a:latin typeface="Akrobat" panose="00000600000000000000" pitchFamily="2" charset="-52"/>
              </a:rPr>
            </a:br>
            <a:r>
              <a:rPr lang="ru-RU" sz="1200" dirty="0">
                <a:latin typeface="Akrobat" panose="00000600000000000000" pitchFamily="2" charset="-52"/>
              </a:rPr>
              <a:t>по отражению ключевой информации в бизнес-плане проекта, подготовке обоснований и подтверждений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AA322C77-F9B5-1922-8F79-3D8E9448062E}"/>
              </a:ext>
            </a:extLst>
          </p:cNvPr>
          <p:cNvSpPr/>
          <p:nvPr/>
        </p:nvSpPr>
        <p:spPr>
          <a:xfrm>
            <a:off x="3263926" y="1726437"/>
            <a:ext cx="2697164" cy="4409251"/>
          </a:xfrm>
          <a:prstGeom prst="roundRect">
            <a:avLst>
              <a:gd name="adj" fmla="val 2871"/>
            </a:avLst>
          </a:prstGeom>
          <a:solidFill>
            <a:srgbClr val="FFFFFF"/>
          </a:solidFill>
          <a:ln>
            <a:noFill/>
          </a:ln>
          <a:effectLst>
            <a:outerShdw blurRad="228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8C4BC08-C856-959B-C54F-6C1E4A4C5CEE}"/>
              </a:ext>
            </a:extLst>
          </p:cNvPr>
          <p:cNvSpPr txBox="1"/>
          <p:nvPr/>
        </p:nvSpPr>
        <p:spPr>
          <a:xfrm>
            <a:off x="3425932" y="2838645"/>
            <a:ext cx="25049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krobat SemiBold" panose="00000700000000000000" pitchFamily="2" charset="-52"/>
              </a:rPr>
              <a:t>Помощь </a:t>
            </a:r>
            <a:br>
              <a:rPr lang="ru-RU" sz="2000" dirty="0">
                <a:latin typeface="Akrobat SemiBold" panose="00000700000000000000" pitchFamily="2" charset="-52"/>
              </a:rPr>
            </a:br>
            <a:r>
              <a:rPr lang="ru-RU" sz="2000" dirty="0">
                <a:latin typeface="Akrobat SemiBold" panose="00000700000000000000" pitchFamily="2" charset="-52"/>
              </a:rPr>
              <a:t>в структурировании</a:t>
            </a:r>
          </a:p>
          <a:p>
            <a:r>
              <a:rPr lang="ru-RU" sz="2000" dirty="0">
                <a:latin typeface="Akrobat SemiBold" panose="00000700000000000000" pitchFamily="2" charset="-52"/>
              </a:rPr>
              <a:t>инвестпроектов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75B413F-8F1D-D471-70CE-5DCCE4FF570B}"/>
              </a:ext>
            </a:extLst>
          </p:cNvPr>
          <p:cNvSpPr txBox="1"/>
          <p:nvPr/>
        </p:nvSpPr>
        <p:spPr>
          <a:xfrm>
            <a:off x="3425932" y="4521739"/>
            <a:ext cx="23731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krobat" panose="00000600000000000000" pitchFamily="2" charset="-52"/>
              </a:rPr>
              <a:t>Анализ целей и содержания проекта на основе предоставленной документации, помощь </a:t>
            </a:r>
            <a:br>
              <a:rPr lang="ru-RU" sz="1200" dirty="0">
                <a:latin typeface="Akrobat" panose="00000600000000000000" pitchFamily="2" charset="-52"/>
              </a:rPr>
            </a:br>
            <a:r>
              <a:rPr lang="ru-RU" sz="1200" dirty="0">
                <a:latin typeface="Akrobat" panose="00000600000000000000" pitchFamily="2" charset="-52"/>
              </a:rPr>
              <a:t>в формировании структуры документации, выявлении рисков </a:t>
            </a:r>
            <a:br>
              <a:rPr lang="ru-RU" sz="1200" dirty="0">
                <a:latin typeface="Akrobat" panose="00000600000000000000" pitchFamily="2" charset="-52"/>
              </a:rPr>
            </a:br>
            <a:r>
              <a:rPr lang="ru-RU" sz="1200" dirty="0">
                <a:latin typeface="Akrobat" panose="00000600000000000000" pitchFamily="2" charset="-52"/>
              </a:rPr>
              <a:t>и способов их нивелирования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60208DF4-CDEF-AEE5-D4FA-4E80312FA534}"/>
              </a:ext>
            </a:extLst>
          </p:cNvPr>
          <p:cNvSpPr/>
          <p:nvPr/>
        </p:nvSpPr>
        <p:spPr>
          <a:xfrm>
            <a:off x="6230911" y="1726437"/>
            <a:ext cx="2697164" cy="4409251"/>
          </a:xfrm>
          <a:prstGeom prst="roundRect">
            <a:avLst>
              <a:gd name="adj" fmla="val 2871"/>
            </a:avLst>
          </a:prstGeom>
          <a:solidFill>
            <a:srgbClr val="FFFFFF"/>
          </a:solidFill>
          <a:ln>
            <a:noFill/>
          </a:ln>
          <a:effectLst>
            <a:outerShdw blurRad="228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37C0C3-8C90-D504-6B85-3F3159843567}"/>
              </a:ext>
            </a:extLst>
          </p:cNvPr>
          <p:cNvSpPr txBox="1"/>
          <p:nvPr/>
        </p:nvSpPr>
        <p:spPr>
          <a:xfrm>
            <a:off x="6392917" y="2838645"/>
            <a:ext cx="2504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krobat SemiBold" panose="00000700000000000000" pitchFamily="2" charset="-52"/>
              </a:rPr>
              <a:t>Сопровождение </a:t>
            </a:r>
            <a:br>
              <a:rPr lang="ru-RU" sz="2000" dirty="0">
                <a:latin typeface="Akrobat SemiBold" panose="00000700000000000000" pitchFamily="2" charset="-52"/>
              </a:rPr>
            </a:br>
            <a:r>
              <a:rPr lang="ru-RU" sz="2000" dirty="0">
                <a:latin typeface="Akrobat SemiBold" panose="00000700000000000000" pitchFamily="2" charset="-52"/>
              </a:rPr>
              <a:t>в банках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426DFF8-B2B9-37FB-4D81-258281F8E1EB}"/>
              </a:ext>
            </a:extLst>
          </p:cNvPr>
          <p:cNvSpPr txBox="1"/>
          <p:nvPr/>
        </p:nvSpPr>
        <p:spPr>
          <a:xfrm>
            <a:off x="6392917" y="4521739"/>
            <a:ext cx="23731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krobat" panose="00000600000000000000" pitchFamily="2" charset="-52"/>
              </a:rPr>
              <a:t>Обсуждение проекта с потенциальными кредиторами, выявление вопросов к проекту, выработка и согласование единых условий сделки</a:t>
            </a: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29D30958-31D1-F686-1B7D-DCF3DB2168E4}"/>
              </a:ext>
            </a:extLst>
          </p:cNvPr>
          <p:cNvSpPr/>
          <p:nvPr/>
        </p:nvSpPr>
        <p:spPr>
          <a:xfrm>
            <a:off x="9197895" y="1726437"/>
            <a:ext cx="2697164" cy="4409251"/>
          </a:xfrm>
          <a:prstGeom prst="roundRect">
            <a:avLst>
              <a:gd name="adj" fmla="val 2871"/>
            </a:avLst>
          </a:prstGeom>
          <a:solidFill>
            <a:srgbClr val="FFFFFF"/>
          </a:solidFill>
          <a:ln>
            <a:noFill/>
          </a:ln>
          <a:effectLst>
            <a:outerShdw blurRad="228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A596744-AA24-6C90-5973-FB40E3A16F71}"/>
              </a:ext>
            </a:extLst>
          </p:cNvPr>
          <p:cNvSpPr txBox="1"/>
          <p:nvPr/>
        </p:nvSpPr>
        <p:spPr>
          <a:xfrm>
            <a:off x="9359901" y="2838645"/>
            <a:ext cx="2504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krobat SemiBold" panose="00000700000000000000" pitchFamily="2" charset="-52"/>
              </a:rPr>
              <a:t>Гарантийная</a:t>
            </a:r>
            <a:br>
              <a:rPr lang="ru-RU" sz="2000" dirty="0">
                <a:latin typeface="Akrobat SemiBold" panose="00000700000000000000" pitchFamily="2" charset="-52"/>
              </a:rPr>
            </a:br>
            <a:r>
              <a:rPr lang="ru-RU" sz="2000" dirty="0">
                <a:latin typeface="Akrobat SemiBold" panose="00000700000000000000" pitchFamily="2" charset="-52"/>
              </a:rPr>
              <a:t>поддержка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0EE4B10-7DF1-2648-8B56-9A5C1134C4FB}"/>
              </a:ext>
            </a:extLst>
          </p:cNvPr>
          <p:cNvSpPr txBox="1"/>
          <p:nvPr/>
        </p:nvSpPr>
        <p:spPr>
          <a:xfrm>
            <a:off x="9359901" y="4521739"/>
            <a:ext cx="23731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krobat" panose="00000600000000000000" pitchFamily="2" charset="-52"/>
              </a:rPr>
              <a:t>Рассмотрение проекта для предоставления гарантии Корпорации МСП и/или поручительства РГО по кредиту</a:t>
            </a:r>
          </a:p>
        </p:txBody>
      </p: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F80E27A6-1F13-7B7A-BC58-B921CC44B8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05" y="1949119"/>
            <a:ext cx="707887" cy="707887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BA7F2FF6-BF29-F845-C027-594B9B72AC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710" y="1956133"/>
            <a:ext cx="707887" cy="707887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8ED34524-CFE4-B344-F688-FF1CC1B536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579" y="1960534"/>
            <a:ext cx="671258" cy="671258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2864D998-1D8C-87EA-FFA4-D76A93F7E5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985" y="1934113"/>
            <a:ext cx="705593" cy="70559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F53823B-7F98-F4A2-A8B7-1F5419FEF9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35682" y="229596"/>
            <a:ext cx="1656281" cy="314831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AE0B3DD-304C-4B6E-72D2-5085C6EFE9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8295" y="806571"/>
            <a:ext cx="3789557" cy="433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sz="2400" dirty="0">
                <a:solidFill>
                  <a:srgbClr val="282828"/>
                </a:solidFill>
                <a:latin typeface="Akrobat SemiBold" panose="00000700000000000000" pitchFamily="2" charset="-52"/>
              </a:rPr>
              <a:t>Платформа </a:t>
            </a:r>
            <a:r>
              <a:rPr lang="ru-RU" altLang="ru-RU" sz="2400" b="1" dirty="0">
                <a:solidFill>
                  <a:srgbClr val="282828"/>
                </a:solidFill>
                <a:latin typeface="Akrobat SemiBold" panose="00000700000000000000" pitchFamily="2" charset="-52"/>
              </a:rPr>
              <a:t>МСП.РФ</a:t>
            </a:r>
          </a:p>
        </p:txBody>
      </p:sp>
    </p:spTree>
    <p:extLst>
      <p:ext uri="{BB962C8B-B14F-4D97-AF65-F5344CB8AC3E}">
        <p14:creationId xmlns:p14="http://schemas.microsoft.com/office/powerpoint/2010/main" val="1088835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746DAB-B843-892F-B6B3-8F0EE1CD08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13"/>
          <a:stretch/>
        </p:blipFill>
        <p:spPr>
          <a:xfrm>
            <a:off x="0" y="2230119"/>
            <a:ext cx="12192000" cy="465673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EC1CB4-8ADD-67EC-A7D1-9E4E03C18B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999" y="1526813"/>
            <a:ext cx="2781466" cy="6076164"/>
          </a:xfrm>
          <a:prstGeom prst="rect">
            <a:avLst/>
          </a:prstGeom>
        </p:spPr>
      </p:pic>
      <p:pic>
        <p:nvPicPr>
          <p:cNvPr id="12" name="object 22">
            <a:extLst>
              <a:ext uri="{FF2B5EF4-FFF2-40B4-BE49-F238E27FC236}">
                <a16:creationId xmlns:a16="http://schemas.microsoft.com/office/drawing/2014/main" id="{EEED4C63-2080-A402-FCF7-250DC6A13DF6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72543" y="232153"/>
            <a:ext cx="626442" cy="465710"/>
          </a:xfrm>
          <a:prstGeom prst="rect">
            <a:avLst/>
          </a:prstGeom>
        </p:spPr>
      </p:pic>
      <p:grpSp>
        <p:nvGrpSpPr>
          <p:cNvPr id="13" name="Рисунок 1478">
            <a:extLst>
              <a:ext uri="{FF2B5EF4-FFF2-40B4-BE49-F238E27FC236}">
                <a16:creationId xmlns:a16="http://schemas.microsoft.com/office/drawing/2014/main" id="{5D003780-8222-B689-849E-277BCF8CFD86}"/>
              </a:ext>
            </a:extLst>
          </p:cNvPr>
          <p:cNvGrpSpPr/>
          <p:nvPr/>
        </p:nvGrpSpPr>
        <p:grpSpPr>
          <a:xfrm>
            <a:off x="9510324" y="228784"/>
            <a:ext cx="2381639" cy="452317"/>
            <a:chOff x="905144" y="5374091"/>
            <a:chExt cx="1714500" cy="325615"/>
          </a:xfrm>
        </p:grpSpPr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D5F2EA8F-3DA5-390A-D381-8F219508D254}"/>
                </a:ext>
              </a:extLst>
            </p:cNvPr>
            <p:cNvSpPr/>
            <p:nvPr/>
          </p:nvSpPr>
          <p:spPr>
            <a:xfrm>
              <a:off x="1281651" y="5456076"/>
              <a:ext cx="58284" cy="63838"/>
            </a:xfrm>
            <a:custGeom>
              <a:avLst/>
              <a:gdLst>
                <a:gd name="connsiteX0" fmla="*/ 14660 w 58284"/>
                <a:gd name="connsiteY0" fmla="*/ 38135 h 63838"/>
                <a:gd name="connsiteX1" fmla="*/ 24896 w 58284"/>
                <a:gd name="connsiteY1" fmla="*/ 38135 h 63838"/>
                <a:gd name="connsiteX2" fmla="*/ 41494 w 58284"/>
                <a:gd name="connsiteY2" fmla="*/ 63838 h 63838"/>
                <a:gd name="connsiteX3" fmla="*/ 58284 w 58284"/>
                <a:gd name="connsiteY3" fmla="*/ 63838 h 63838"/>
                <a:gd name="connsiteX4" fmla="*/ 36747 w 58284"/>
                <a:gd name="connsiteY4" fmla="*/ 30838 h 63838"/>
                <a:gd name="connsiteX5" fmla="*/ 57639 w 58284"/>
                <a:gd name="connsiteY5" fmla="*/ 0 h 63838"/>
                <a:gd name="connsiteX6" fmla="*/ 42042 w 58284"/>
                <a:gd name="connsiteY6" fmla="*/ 0 h 63838"/>
                <a:gd name="connsiteX7" fmla="*/ 25252 w 58284"/>
                <a:gd name="connsiteY7" fmla="*/ 25800 h 63838"/>
                <a:gd name="connsiteX8" fmla="*/ 14660 w 58284"/>
                <a:gd name="connsiteY8" fmla="*/ 25800 h 63838"/>
                <a:gd name="connsiteX9" fmla="*/ 14660 w 58284"/>
                <a:gd name="connsiteY9" fmla="*/ 0 h 63838"/>
                <a:gd name="connsiteX10" fmla="*/ 0 w 58284"/>
                <a:gd name="connsiteY10" fmla="*/ 0 h 63838"/>
                <a:gd name="connsiteX11" fmla="*/ 0 w 58284"/>
                <a:gd name="connsiteY11" fmla="*/ 63838 h 63838"/>
                <a:gd name="connsiteX12" fmla="*/ 14660 w 58284"/>
                <a:gd name="connsiteY12" fmla="*/ 63838 h 63838"/>
                <a:gd name="connsiteX13" fmla="*/ 14660 w 58284"/>
                <a:gd name="connsiteY13" fmla="*/ 38135 h 63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8284" h="63838">
                  <a:moveTo>
                    <a:pt x="14660" y="38135"/>
                  </a:moveTo>
                  <a:lnTo>
                    <a:pt x="24896" y="38135"/>
                  </a:lnTo>
                  <a:lnTo>
                    <a:pt x="41494" y="63838"/>
                  </a:lnTo>
                  <a:lnTo>
                    <a:pt x="58284" y="63838"/>
                  </a:lnTo>
                  <a:lnTo>
                    <a:pt x="36747" y="30838"/>
                  </a:lnTo>
                  <a:lnTo>
                    <a:pt x="57639" y="0"/>
                  </a:lnTo>
                  <a:lnTo>
                    <a:pt x="42042" y="0"/>
                  </a:lnTo>
                  <a:lnTo>
                    <a:pt x="25252" y="25800"/>
                  </a:lnTo>
                  <a:lnTo>
                    <a:pt x="14660" y="25800"/>
                  </a:lnTo>
                  <a:lnTo>
                    <a:pt x="14660" y="0"/>
                  </a:lnTo>
                  <a:lnTo>
                    <a:pt x="0" y="0"/>
                  </a:lnTo>
                  <a:lnTo>
                    <a:pt x="0" y="63838"/>
                  </a:lnTo>
                  <a:lnTo>
                    <a:pt x="14660" y="63838"/>
                  </a:lnTo>
                  <a:lnTo>
                    <a:pt x="14660" y="3813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C17586EB-EDB3-0E02-0D5B-D4E1CAE58FA7}"/>
                </a:ext>
              </a:extLst>
            </p:cNvPr>
            <p:cNvSpPr/>
            <p:nvPr/>
          </p:nvSpPr>
          <p:spPr>
            <a:xfrm>
              <a:off x="1340810" y="5470122"/>
              <a:ext cx="54115" cy="50535"/>
            </a:xfrm>
            <a:custGeom>
              <a:avLst/>
              <a:gdLst>
                <a:gd name="connsiteX0" fmla="*/ 50629 w 54115"/>
                <a:gd name="connsiteY0" fmla="*/ 38329 h 50535"/>
                <a:gd name="connsiteX1" fmla="*/ 54115 w 54115"/>
                <a:gd name="connsiteY1" fmla="*/ 25283 h 50535"/>
                <a:gd name="connsiteX2" fmla="*/ 50629 w 54115"/>
                <a:gd name="connsiteY2" fmla="*/ 12238 h 50535"/>
                <a:gd name="connsiteX3" fmla="*/ 40942 w 54115"/>
                <a:gd name="connsiteY3" fmla="*/ 3261 h 50535"/>
                <a:gd name="connsiteX4" fmla="*/ 27058 w 54115"/>
                <a:gd name="connsiteY4" fmla="*/ 0 h 50535"/>
                <a:gd name="connsiteX5" fmla="*/ 13172 w 54115"/>
                <a:gd name="connsiteY5" fmla="*/ 3261 h 50535"/>
                <a:gd name="connsiteX6" fmla="*/ 3485 w 54115"/>
                <a:gd name="connsiteY6" fmla="*/ 12238 h 50535"/>
                <a:gd name="connsiteX7" fmla="*/ 0 w 54115"/>
                <a:gd name="connsiteY7" fmla="*/ 25283 h 50535"/>
                <a:gd name="connsiteX8" fmla="*/ 3485 w 54115"/>
                <a:gd name="connsiteY8" fmla="*/ 38329 h 50535"/>
                <a:gd name="connsiteX9" fmla="*/ 13172 w 54115"/>
                <a:gd name="connsiteY9" fmla="*/ 47305 h 50535"/>
                <a:gd name="connsiteX10" fmla="*/ 27058 w 54115"/>
                <a:gd name="connsiteY10" fmla="*/ 50536 h 50535"/>
                <a:gd name="connsiteX11" fmla="*/ 40942 w 54115"/>
                <a:gd name="connsiteY11" fmla="*/ 47305 h 50535"/>
                <a:gd name="connsiteX12" fmla="*/ 50629 w 54115"/>
                <a:gd name="connsiteY12" fmla="*/ 38329 h 50535"/>
                <a:gd name="connsiteX13" fmla="*/ 36196 w 54115"/>
                <a:gd name="connsiteY13" fmla="*/ 35100 h 50535"/>
                <a:gd name="connsiteX14" fmla="*/ 27186 w 54115"/>
                <a:gd name="connsiteY14" fmla="*/ 38760 h 50535"/>
                <a:gd name="connsiteX15" fmla="*/ 18177 w 54115"/>
                <a:gd name="connsiteY15" fmla="*/ 35100 h 50535"/>
                <a:gd name="connsiteX16" fmla="*/ 14626 w 54115"/>
                <a:gd name="connsiteY16" fmla="*/ 25202 h 50535"/>
                <a:gd name="connsiteX17" fmla="*/ 18177 w 54115"/>
                <a:gd name="connsiteY17" fmla="*/ 15306 h 50535"/>
                <a:gd name="connsiteX18" fmla="*/ 27186 w 54115"/>
                <a:gd name="connsiteY18" fmla="*/ 11645 h 50535"/>
                <a:gd name="connsiteX19" fmla="*/ 36196 w 54115"/>
                <a:gd name="connsiteY19" fmla="*/ 15306 h 50535"/>
                <a:gd name="connsiteX20" fmla="*/ 39682 w 54115"/>
                <a:gd name="connsiteY20" fmla="*/ 25202 h 50535"/>
                <a:gd name="connsiteX21" fmla="*/ 36196 w 54115"/>
                <a:gd name="connsiteY21" fmla="*/ 35100 h 50535"/>
                <a:gd name="connsiteX22" fmla="*/ 36196 w 54115"/>
                <a:gd name="connsiteY22" fmla="*/ 35100 h 50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4115" h="50535">
                  <a:moveTo>
                    <a:pt x="50629" y="38329"/>
                  </a:moveTo>
                  <a:cubicBezTo>
                    <a:pt x="52913" y="34360"/>
                    <a:pt x="54115" y="29862"/>
                    <a:pt x="54115" y="25283"/>
                  </a:cubicBezTo>
                  <a:cubicBezTo>
                    <a:pt x="54115" y="20704"/>
                    <a:pt x="52913" y="16206"/>
                    <a:pt x="50629" y="12238"/>
                  </a:cubicBezTo>
                  <a:cubicBezTo>
                    <a:pt x="48305" y="8397"/>
                    <a:pt x="44948" y="5286"/>
                    <a:pt x="40942" y="3261"/>
                  </a:cubicBezTo>
                  <a:cubicBezTo>
                    <a:pt x="36627" y="1116"/>
                    <a:pt x="31875" y="0"/>
                    <a:pt x="27058" y="0"/>
                  </a:cubicBezTo>
                  <a:cubicBezTo>
                    <a:pt x="22239" y="0"/>
                    <a:pt x="17487" y="1116"/>
                    <a:pt x="13172" y="3261"/>
                  </a:cubicBezTo>
                  <a:cubicBezTo>
                    <a:pt x="9165" y="5285"/>
                    <a:pt x="5808" y="8396"/>
                    <a:pt x="3485" y="12238"/>
                  </a:cubicBezTo>
                  <a:cubicBezTo>
                    <a:pt x="1201" y="16206"/>
                    <a:pt x="0" y="20704"/>
                    <a:pt x="0" y="25283"/>
                  </a:cubicBezTo>
                  <a:cubicBezTo>
                    <a:pt x="0" y="29862"/>
                    <a:pt x="1201" y="34360"/>
                    <a:pt x="3485" y="38329"/>
                  </a:cubicBezTo>
                  <a:cubicBezTo>
                    <a:pt x="5816" y="42163"/>
                    <a:pt x="9171" y="45272"/>
                    <a:pt x="13172" y="47305"/>
                  </a:cubicBezTo>
                  <a:cubicBezTo>
                    <a:pt x="17493" y="49431"/>
                    <a:pt x="22243" y="50536"/>
                    <a:pt x="27058" y="50536"/>
                  </a:cubicBezTo>
                  <a:cubicBezTo>
                    <a:pt x="31872" y="50536"/>
                    <a:pt x="36622" y="49431"/>
                    <a:pt x="40942" y="47305"/>
                  </a:cubicBezTo>
                  <a:cubicBezTo>
                    <a:pt x="44942" y="45269"/>
                    <a:pt x="48296" y="42161"/>
                    <a:pt x="50629" y="38329"/>
                  </a:cubicBezTo>
                  <a:close/>
                  <a:moveTo>
                    <a:pt x="36196" y="35100"/>
                  </a:moveTo>
                  <a:cubicBezTo>
                    <a:pt x="33784" y="37447"/>
                    <a:pt x="30551" y="38760"/>
                    <a:pt x="27186" y="38760"/>
                  </a:cubicBezTo>
                  <a:cubicBezTo>
                    <a:pt x="23821" y="38760"/>
                    <a:pt x="20589" y="37447"/>
                    <a:pt x="18177" y="35100"/>
                  </a:cubicBezTo>
                  <a:cubicBezTo>
                    <a:pt x="15881" y="32313"/>
                    <a:pt x="14626" y="28814"/>
                    <a:pt x="14626" y="25202"/>
                  </a:cubicBezTo>
                  <a:cubicBezTo>
                    <a:pt x="14626" y="21591"/>
                    <a:pt x="15881" y="18093"/>
                    <a:pt x="18177" y="15306"/>
                  </a:cubicBezTo>
                  <a:cubicBezTo>
                    <a:pt x="20589" y="12958"/>
                    <a:pt x="23821" y="11645"/>
                    <a:pt x="27186" y="11645"/>
                  </a:cubicBezTo>
                  <a:cubicBezTo>
                    <a:pt x="30551" y="11645"/>
                    <a:pt x="33784" y="12958"/>
                    <a:pt x="36196" y="15306"/>
                  </a:cubicBezTo>
                  <a:cubicBezTo>
                    <a:pt x="38451" y="18111"/>
                    <a:pt x="39682" y="21603"/>
                    <a:pt x="39682" y="25202"/>
                  </a:cubicBezTo>
                  <a:cubicBezTo>
                    <a:pt x="39682" y="28803"/>
                    <a:pt x="38451" y="32295"/>
                    <a:pt x="36196" y="35100"/>
                  </a:cubicBezTo>
                  <a:lnTo>
                    <a:pt x="36196" y="3510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6978B984-F342-0993-2FD2-92B15D5FCDC8}"/>
                </a:ext>
              </a:extLst>
            </p:cNvPr>
            <p:cNvSpPr/>
            <p:nvPr/>
          </p:nvSpPr>
          <p:spPr>
            <a:xfrm>
              <a:off x="1404583" y="5469927"/>
              <a:ext cx="53451" cy="67620"/>
            </a:xfrm>
            <a:custGeom>
              <a:avLst/>
              <a:gdLst>
                <a:gd name="connsiteX0" fmla="*/ 14240 w 53451"/>
                <a:gd name="connsiteY0" fmla="*/ 44823 h 67620"/>
                <a:gd name="connsiteX1" fmla="*/ 20967 w 53451"/>
                <a:gd name="connsiteY1" fmla="*/ 49403 h 67620"/>
                <a:gd name="connsiteX2" fmla="*/ 28997 w 53451"/>
                <a:gd name="connsiteY2" fmla="*/ 50733 h 67620"/>
                <a:gd name="connsiteX3" fmla="*/ 41460 w 53451"/>
                <a:gd name="connsiteY3" fmla="*/ 47504 h 67620"/>
                <a:gd name="connsiteX4" fmla="*/ 50243 w 53451"/>
                <a:gd name="connsiteY4" fmla="*/ 38656 h 67620"/>
                <a:gd name="connsiteX5" fmla="*/ 53451 w 53451"/>
                <a:gd name="connsiteY5" fmla="*/ 25385 h 67620"/>
                <a:gd name="connsiteX6" fmla="*/ 50243 w 53451"/>
                <a:gd name="connsiteY6" fmla="*/ 12114 h 67620"/>
                <a:gd name="connsiteX7" fmla="*/ 41460 w 53451"/>
                <a:gd name="connsiteY7" fmla="*/ 3266 h 67620"/>
                <a:gd name="connsiteX8" fmla="*/ 28997 w 53451"/>
                <a:gd name="connsiteY8" fmla="*/ 37 h 67620"/>
                <a:gd name="connsiteX9" fmla="*/ 20540 w 53451"/>
                <a:gd name="connsiteY9" fmla="*/ 1465 h 67620"/>
                <a:gd name="connsiteX10" fmla="*/ 13594 w 53451"/>
                <a:gd name="connsiteY10" fmla="*/ 6495 h 67620"/>
                <a:gd name="connsiteX11" fmla="*/ 13594 w 53451"/>
                <a:gd name="connsiteY11" fmla="*/ 844 h 67620"/>
                <a:gd name="connsiteX12" fmla="*/ 0 w 53451"/>
                <a:gd name="connsiteY12" fmla="*/ 844 h 67620"/>
                <a:gd name="connsiteX13" fmla="*/ 0 w 53451"/>
                <a:gd name="connsiteY13" fmla="*/ 67620 h 67620"/>
                <a:gd name="connsiteX14" fmla="*/ 14240 w 53451"/>
                <a:gd name="connsiteY14" fmla="*/ 67620 h 67620"/>
                <a:gd name="connsiteX15" fmla="*/ 14240 w 53451"/>
                <a:gd name="connsiteY15" fmla="*/ 44823 h 67620"/>
                <a:gd name="connsiteX16" fmla="*/ 17469 w 53451"/>
                <a:gd name="connsiteY16" fmla="*/ 15568 h 67620"/>
                <a:gd name="connsiteX17" fmla="*/ 26446 w 53451"/>
                <a:gd name="connsiteY17" fmla="*/ 11939 h 67620"/>
                <a:gd name="connsiteX18" fmla="*/ 35423 w 53451"/>
                <a:gd name="connsiteY18" fmla="*/ 15568 h 67620"/>
                <a:gd name="connsiteX19" fmla="*/ 38946 w 53451"/>
                <a:gd name="connsiteY19" fmla="*/ 25466 h 67620"/>
                <a:gd name="connsiteX20" fmla="*/ 35423 w 53451"/>
                <a:gd name="connsiteY20" fmla="*/ 35362 h 67620"/>
                <a:gd name="connsiteX21" fmla="*/ 26446 w 53451"/>
                <a:gd name="connsiteY21" fmla="*/ 39069 h 67620"/>
                <a:gd name="connsiteX22" fmla="*/ 17469 w 53451"/>
                <a:gd name="connsiteY22" fmla="*/ 35362 h 67620"/>
                <a:gd name="connsiteX23" fmla="*/ 13946 w 53451"/>
                <a:gd name="connsiteY23" fmla="*/ 25466 h 67620"/>
                <a:gd name="connsiteX24" fmla="*/ 17469 w 53451"/>
                <a:gd name="connsiteY24" fmla="*/ 15568 h 67620"/>
                <a:gd name="connsiteX25" fmla="*/ 17469 w 53451"/>
                <a:gd name="connsiteY25" fmla="*/ 15568 h 6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3451" h="67620">
                  <a:moveTo>
                    <a:pt x="14240" y="44823"/>
                  </a:moveTo>
                  <a:cubicBezTo>
                    <a:pt x="16124" y="46820"/>
                    <a:pt x="18419" y="48383"/>
                    <a:pt x="20967" y="49403"/>
                  </a:cubicBezTo>
                  <a:cubicBezTo>
                    <a:pt x="23516" y="50423"/>
                    <a:pt x="26256" y="50877"/>
                    <a:pt x="28997" y="50733"/>
                  </a:cubicBezTo>
                  <a:cubicBezTo>
                    <a:pt x="33361" y="50759"/>
                    <a:pt x="37658" y="49646"/>
                    <a:pt x="41460" y="47504"/>
                  </a:cubicBezTo>
                  <a:cubicBezTo>
                    <a:pt x="45160" y="45436"/>
                    <a:pt x="48203" y="42371"/>
                    <a:pt x="50243" y="38656"/>
                  </a:cubicBezTo>
                  <a:cubicBezTo>
                    <a:pt x="52351" y="34550"/>
                    <a:pt x="53451" y="30001"/>
                    <a:pt x="53451" y="25385"/>
                  </a:cubicBezTo>
                  <a:cubicBezTo>
                    <a:pt x="53451" y="20769"/>
                    <a:pt x="52351" y="16220"/>
                    <a:pt x="50243" y="12114"/>
                  </a:cubicBezTo>
                  <a:cubicBezTo>
                    <a:pt x="48203" y="8399"/>
                    <a:pt x="45160" y="5334"/>
                    <a:pt x="41460" y="3266"/>
                  </a:cubicBezTo>
                  <a:cubicBezTo>
                    <a:pt x="37658" y="1124"/>
                    <a:pt x="33361" y="10"/>
                    <a:pt x="28997" y="37"/>
                  </a:cubicBezTo>
                  <a:cubicBezTo>
                    <a:pt x="26105" y="-144"/>
                    <a:pt x="23211" y="344"/>
                    <a:pt x="20540" y="1465"/>
                  </a:cubicBezTo>
                  <a:cubicBezTo>
                    <a:pt x="17869" y="2585"/>
                    <a:pt x="15491" y="4306"/>
                    <a:pt x="13594" y="6495"/>
                  </a:cubicBezTo>
                  <a:lnTo>
                    <a:pt x="13594" y="844"/>
                  </a:lnTo>
                  <a:lnTo>
                    <a:pt x="0" y="844"/>
                  </a:lnTo>
                  <a:lnTo>
                    <a:pt x="0" y="67620"/>
                  </a:lnTo>
                  <a:lnTo>
                    <a:pt x="14240" y="67620"/>
                  </a:lnTo>
                  <a:lnTo>
                    <a:pt x="14240" y="44823"/>
                  </a:lnTo>
                  <a:close/>
                  <a:moveTo>
                    <a:pt x="17469" y="15568"/>
                  </a:moveTo>
                  <a:cubicBezTo>
                    <a:pt x="19878" y="13240"/>
                    <a:pt x="23096" y="11939"/>
                    <a:pt x="26446" y="11939"/>
                  </a:cubicBezTo>
                  <a:cubicBezTo>
                    <a:pt x="29795" y="11939"/>
                    <a:pt x="33014" y="13240"/>
                    <a:pt x="35423" y="15568"/>
                  </a:cubicBezTo>
                  <a:cubicBezTo>
                    <a:pt x="37702" y="18364"/>
                    <a:pt x="38946" y="21860"/>
                    <a:pt x="38946" y="25466"/>
                  </a:cubicBezTo>
                  <a:cubicBezTo>
                    <a:pt x="38946" y="29072"/>
                    <a:pt x="37702" y="32568"/>
                    <a:pt x="35423" y="35362"/>
                  </a:cubicBezTo>
                  <a:cubicBezTo>
                    <a:pt x="33038" y="37737"/>
                    <a:pt x="29810" y="39069"/>
                    <a:pt x="26446" y="39069"/>
                  </a:cubicBezTo>
                  <a:cubicBezTo>
                    <a:pt x="23081" y="39069"/>
                    <a:pt x="19853" y="37737"/>
                    <a:pt x="17469" y="35362"/>
                  </a:cubicBezTo>
                  <a:cubicBezTo>
                    <a:pt x="15189" y="32568"/>
                    <a:pt x="13946" y="29072"/>
                    <a:pt x="13946" y="25466"/>
                  </a:cubicBezTo>
                  <a:cubicBezTo>
                    <a:pt x="13946" y="21860"/>
                    <a:pt x="15189" y="18364"/>
                    <a:pt x="17469" y="15568"/>
                  </a:cubicBezTo>
                  <a:lnTo>
                    <a:pt x="17469" y="1556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2570587F-2EBF-C45F-76B1-33F9D41CF632}"/>
                </a:ext>
              </a:extLst>
            </p:cNvPr>
            <p:cNvSpPr/>
            <p:nvPr/>
          </p:nvSpPr>
          <p:spPr>
            <a:xfrm>
              <a:off x="1467965" y="5470866"/>
              <a:ext cx="48788" cy="49049"/>
            </a:xfrm>
            <a:custGeom>
              <a:avLst/>
              <a:gdLst>
                <a:gd name="connsiteX0" fmla="*/ 34586 w 48788"/>
                <a:gd name="connsiteY0" fmla="*/ 49049 h 49049"/>
                <a:gd name="connsiteX1" fmla="*/ 48788 w 48788"/>
                <a:gd name="connsiteY1" fmla="*/ 49049 h 49049"/>
                <a:gd name="connsiteX2" fmla="*/ 48788 w 48788"/>
                <a:gd name="connsiteY2" fmla="*/ 0 h 49049"/>
                <a:gd name="connsiteX3" fmla="*/ 0 w 48788"/>
                <a:gd name="connsiteY3" fmla="*/ 0 h 49049"/>
                <a:gd name="connsiteX4" fmla="*/ 0 w 48788"/>
                <a:gd name="connsiteY4" fmla="*/ 49049 h 49049"/>
                <a:gd name="connsiteX5" fmla="*/ 14146 w 48788"/>
                <a:gd name="connsiteY5" fmla="*/ 49049 h 49049"/>
                <a:gd name="connsiteX6" fmla="*/ 14146 w 48788"/>
                <a:gd name="connsiteY6" fmla="*/ 11657 h 49049"/>
                <a:gd name="connsiteX7" fmla="*/ 34586 w 48788"/>
                <a:gd name="connsiteY7" fmla="*/ 11657 h 49049"/>
                <a:gd name="connsiteX8" fmla="*/ 34586 w 48788"/>
                <a:gd name="connsiteY8" fmla="*/ 49049 h 4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788" h="49049">
                  <a:moveTo>
                    <a:pt x="34586" y="49049"/>
                  </a:moveTo>
                  <a:lnTo>
                    <a:pt x="48788" y="49049"/>
                  </a:lnTo>
                  <a:lnTo>
                    <a:pt x="48788" y="0"/>
                  </a:lnTo>
                  <a:lnTo>
                    <a:pt x="0" y="0"/>
                  </a:lnTo>
                  <a:lnTo>
                    <a:pt x="0" y="49049"/>
                  </a:lnTo>
                  <a:lnTo>
                    <a:pt x="14146" y="49049"/>
                  </a:lnTo>
                  <a:lnTo>
                    <a:pt x="14146" y="11657"/>
                  </a:lnTo>
                  <a:lnTo>
                    <a:pt x="34586" y="11657"/>
                  </a:lnTo>
                  <a:lnTo>
                    <a:pt x="34586" y="4904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D6630F00-719F-CF1A-C2FE-2D52DB797705}"/>
                </a:ext>
              </a:extLst>
            </p:cNvPr>
            <p:cNvSpPr/>
            <p:nvPr/>
          </p:nvSpPr>
          <p:spPr>
            <a:xfrm>
              <a:off x="1526383" y="5470150"/>
              <a:ext cx="54054" cy="50512"/>
            </a:xfrm>
            <a:custGeom>
              <a:avLst/>
              <a:gdLst>
                <a:gd name="connsiteX0" fmla="*/ 13144 w 54054"/>
                <a:gd name="connsiteY0" fmla="*/ 47277 h 50512"/>
                <a:gd name="connsiteX1" fmla="*/ 27061 w 54054"/>
                <a:gd name="connsiteY1" fmla="*/ 50507 h 50512"/>
                <a:gd name="connsiteX2" fmla="*/ 40910 w 54054"/>
                <a:gd name="connsiteY2" fmla="*/ 47277 h 50512"/>
                <a:gd name="connsiteX3" fmla="*/ 50597 w 54054"/>
                <a:gd name="connsiteY3" fmla="*/ 38301 h 50512"/>
                <a:gd name="connsiteX4" fmla="*/ 54054 w 54054"/>
                <a:gd name="connsiteY4" fmla="*/ 25256 h 50512"/>
                <a:gd name="connsiteX5" fmla="*/ 50597 w 54054"/>
                <a:gd name="connsiteY5" fmla="*/ 12210 h 50512"/>
                <a:gd name="connsiteX6" fmla="*/ 40910 w 54054"/>
                <a:gd name="connsiteY6" fmla="*/ 3234 h 50512"/>
                <a:gd name="connsiteX7" fmla="*/ 27061 w 54054"/>
                <a:gd name="connsiteY7" fmla="*/ 5 h 50512"/>
                <a:gd name="connsiteX8" fmla="*/ 13144 w 54054"/>
                <a:gd name="connsiteY8" fmla="*/ 3234 h 50512"/>
                <a:gd name="connsiteX9" fmla="*/ 3458 w 54054"/>
                <a:gd name="connsiteY9" fmla="*/ 12210 h 50512"/>
                <a:gd name="connsiteX10" fmla="*/ 0 w 54054"/>
                <a:gd name="connsiteY10" fmla="*/ 25256 h 50512"/>
                <a:gd name="connsiteX11" fmla="*/ 3458 w 54054"/>
                <a:gd name="connsiteY11" fmla="*/ 38301 h 50512"/>
                <a:gd name="connsiteX12" fmla="*/ 13144 w 54054"/>
                <a:gd name="connsiteY12" fmla="*/ 47277 h 50512"/>
                <a:gd name="connsiteX13" fmla="*/ 13144 w 54054"/>
                <a:gd name="connsiteY13" fmla="*/ 47277 h 50512"/>
                <a:gd name="connsiteX14" fmla="*/ 18012 w 54054"/>
                <a:gd name="connsiteY14" fmla="*/ 15343 h 50512"/>
                <a:gd name="connsiteX15" fmla="*/ 22146 w 54054"/>
                <a:gd name="connsiteY15" fmla="*/ 12542 h 50512"/>
                <a:gd name="connsiteX16" fmla="*/ 27061 w 54054"/>
                <a:gd name="connsiteY16" fmla="*/ 11662 h 50512"/>
                <a:gd name="connsiteX17" fmla="*/ 31937 w 54054"/>
                <a:gd name="connsiteY17" fmla="*/ 12544 h 50512"/>
                <a:gd name="connsiteX18" fmla="*/ 36033 w 54054"/>
                <a:gd name="connsiteY18" fmla="*/ 15343 h 50512"/>
                <a:gd name="connsiteX19" fmla="*/ 39557 w 54054"/>
                <a:gd name="connsiteY19" fmla="*/ 25239 h 50512"/>
                <a:gd name="connsiteX20" fmla="*/ 36033 w 54054"/>
                <a:gd name="connsiteY20" fmla="*/ 35137 h 50512"/>
                <a:gd name="connsiteX21" fmla="*/ 31947 w 54054"/>
                <a:gd name="connsiteY21" fmla="*/ 37961 h 50512"/>
                <a:gd name="connsiteX22" fmla="*/ 27061 w 54054"/>
                <a:gd name="connsiteY22" fmla="*/ 38850 h 50512"/>
                <a:gd name="connsiteX23" fmla="*/ 22136 w 54054"/>
                <a:gd name="connsiteY23" fmla="*/ 37963 h 50512"/>
                <a:gd name="connsiteX24" fmla="*/ 18012 w 54054"/>
                <a:gd name="connsiteY24" fmla="*/ 35137 h 50512"/>
                <a:gd name="connsiteX25" fmla="*/ 14468 w 54054"/>
                <a:gd name="connsiteY25" fmla="*/ 25239 h 50512"/>
                <a:gd name="connsiteX26" fmla="*/ 18012 w 54054"/>
                <a:gd name="connsiteY26" fmla="*/ 15343 h 50512"/>
                <a:gd name="connsiteX27" fmla="*/ 18012 w 54054"/>
                <a:gd name="connsiteY27" fmla="*/ 15343 h 50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4054" h="50512">
                  <a:moveTo>
                    <a:pt x="13144" y="47277"/>
                  </a:moveTo>
                  <a:cubicBezTo>
                    <a:pt x="17440" y="49482"/>
                    <a:pt x="22222" y="50592"/>
                    <a:pt x="27061" y="50507"/>
                  </a:cubicBezTo>
                  <a:cubicBezTo>
                    <a:pt x="31871" y="50595"/>
                    <a:pt x="36633" y="49485"/>
                    <a:pt x="40910" y="47277"/>
                  </a:cubicBezTo>
                  <a:cubicBezTo>
                    <a:pt x="44901" y="45230"/>
                    <a:pt x="48254" y="42124"/>
                    <a:pt x="50597" y="38301"/>
                  </a:cubicBezTo>
                  <a:cubicBezTo>
                    <a:pt x="52864" y="34326"/>
                    <a:pt x="54054" y="29830"/>
                    <a:pt x="54054" y="25256"/>
                  </a:cubicBezTo>
                  <a:cubicBezTo>
                    <a:pt x="54054" y="20681"/>
                    <a:pt x="52864" y="16185"/>
                    <a:pt x="50597" y="12210"/>
                  </a:cubicBezTo>
                  <a:cubicBezTo>
                    <a:pt x="48263" y="8379"/>
                    <a:pt x="44910" y="5272"/>
                    <a:pt x="40910" y="3234"/>
                  </a:cubicBezTo>
                  <a:cubicBezTo>
                    <a:pt x="36633" y="1026"/>
                    <a:pt x="31871" y="-83"/>
                    <a:pt x="27061" y="5"/>
                  </a:cubicBezTo>
                  <a:cubicBezTo>
                    <a:pt x="22222" y="-79"/>
                    <a:pt x="17440" y="1030"/>
                    <a:pt x="13144" y="3234"/>
                  </a:cubicBezTo>
                  <a:cubicBezTo>
                    <a:pt x="9134" y="5258"/>
                    <a:pt x="5772" y="8369"/>
                    <a:pt x="3458" y="12210"/>
                  </a:cubicBezTo>
                  <a:cubicBezTo>
                    <a:pt x="1191" y="16185"/>
                    <a:pt x="0" y="20681"/>
                    <a:pt x="0" y="25256"/>
                  </a:cubicBezTo>
                  <a:cubicBezTo>
                    <a:pt x="0" y="29830"/>
                    <a:pt x="1191" y="34326"/>
                    <a:pt x="3458" y="38301"/>
                  </a:cubicBezTo>
                  <a:cubicBezTo>
                    <a:pt x="5782" y="42136"/>
                    <a:pt x="9134" y="45245"/>
                    <a:pt x="13144" y="47277"/>
                  </a:cubicBezTo>
                  <a:lnTo>
                    <a:pt x="13144" y="47277"/>
                  </a:lnTo>
                  <a:close/>
                  <a:moveTo>
                    <a:pt x="18012" y="15343"/>
                  </a:moveTo>
                  <a:cubicBezTo>
                    <a:pt x="19183" y="14130"/>
                    <a:pt x="20593" y="13176"/>
                    <a:pt x="22146" y="12542"/>
                  </a:cubicBezTo>
                  <a:cubicBezTo>
                    <a:pt x="23708" y="11908"/>
                    <a:pt x="25375" y="11608"/>
                    <a:pt x="27061" y="11662"/>
                  </a:cubicBezTo>
                  <a:cubicBezTo>
                    <a:pt x="28727" y="11609"/>
                    <a:pt x="30394" y="11910"/>
                    <a:pt x="31937" y="12544"/>
                  </a:cubicBezTo>
                  <a:cubicBezTo>
                    <a:pt x="33490" y="13178"/>
                    <a:pt x="34881" y="14132"/>
                    <a:pt x="36033" y="15343"/>
                  </a:cubicBezTo>
                  <a:cubicBezTo>
                    <a:pt x="38310" y="18138"/>
                    <a:pt x="39557" y="21633"/>
                    <a:pt x="39557" y="25239"/>
                  </a:cubicBezTo>
                  <a:cubicBezTo>
                    <a:pt x="39557" y="28846"/>
                    <a:pt x="38310" y="32342"/>
                    <a:pt x="36033" y="35137"/>
                  </a:cubicBezTo>
                  <a:cubicBezTo>
                    <a:pt x="34890" y="36358"/>
                    <a:pt x="33490" y="37321"/>
                    <a:pt x="31947" y="37961"/>
                  </a:cubicBezTo>
                  <a:cubicBezTo>
                    <a:pt x="30394" y="38601"/>
                    <a:pt x="28727" y="38905"/>
                    <a:pt x="27061" y="38850"/>
                  </a:cubicBezTo>
                  <a:cubicBezTo>
                    <a:pt x="25375" y="38906"/>
                    <a:pt x="23698" y="38603"/>
                    <a:pt x="22136" y="37963"/>
                  </a:cubicBezTo>
                  <a:cubicBezTo>
                    <a:pt x="20584" y="37323"/>
                    <a:pt x="19174" y="36360"/>
                    <a:pt x="18012" y="35137"/>
                  </a:cubicBezTo>
                  <a:cubicBezTo>
                    <a:pt x="15716" y="32350"/>
                    <a:pt x="14468" y="28850"/>
                    <a:pt x="14468" y="25239"/>
                  </a:cubicBezTo>
                  <a:cubicBezTo>
                    <a:pt x="14468" y="21628"/>
                    <a:pt x="15716" y="18130"/>
                    <a:pt x="18012" y="15343"/>
                  </a:cubicBezTo>
                  <a:lnTo>
                    <a:pt x="18012" y="1534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21ED6045-8D94-A834-2761-1F10CBFA6245}"/>
                </a:ext>
              </a:extLst>
            </p:cNvPr>
            <p:cNvSpPr/>
            <p:nvPr/>
          </p:nvSpPr>
          <p:spPr>
            <a:xfrm>
              <a:off x="1589991" y="5470020"/>
              <a:ext cx="53482" cy="67620"/>
            </a:xfrm>
            <a:custGeom>
              <a:avLst/>
              <a:gdLst>
                <a:gd name="connsiteX0" fmla="*/ 50282 w 53482"/>
                <a:gd name="connsiteY0" fmla="*/ 12114 h 67620"/>
                <a:gd name="connsiteX1" fmla="*/ 41462 w 53482"/>
                <a:gd name="connsiteY1" fmla="*/ 3266 h 67620"/>
                <a:gd name="connsiteX2" fmla="*/ 29032 w 53482"/>
                <a:gd name="connsiteY2" fmla="*/ 37 h 67620"/>
                <a:gd name="connsiteX3" fmla="*/ 20564 w 53482"/>
                <a:gd name="connsiteY3" fmla="*/ 1464 h 67620"/>
                <a:gd name="connsiteX4" fmla="*/ 13602 w 53482"/>
                <a:gd name="connsiteY4" fmla="*/ 6495 h 67620"/>
                <a:gd name="connsiteX5" fmla="*/ 13602 w 53482"/>
                <a:gd name="connsiteY5" fmla="*/ 844 h 67620"/>
                <a:gd name="connsiteX6" fmla="*/ 0 w 53482"/>
                <a:gd name="connsiteY6" fmla="*/ 844 h 67620"/>
                <a:gd name="connsiteX7" fmla="*/ 0 w 53482"/>
                <a:gd name="connsiteY7" fmla="*/ 67621 h 67620"/>
                <a:gd name="connsiteX8" fmla="*/ 14240 w 53482"/>
                <a:gd name="connsiteY8" fmla="*/ 67621 h 67620"/>
                <a:gd name="connsiteX9" fmla="*/ 14240 w 53482"/>
                <a:gd name="connsiteY9" fmla="*/ 44727 h 67620"/>
                <a:gd name="connsiteX10" fmla="*/ 20993 w 53482"/>
                <a:gd name="connsiteY10" fmla="*/ 49304 h 67620"/>
                <a:gd name="connsiteX11" fmla="*/ 29032 w 53482"/>
                <a:gd name="connsiteY11" fmla="*/ 50636 h 67620"/>
                <a:gd name="connsiteX12" fmla="*/ 41462 w 53482"/>
                <a:gd name="connsiteY12" fmla="*/ 47407 h 67620"/>
                <a:gd name="connsiteX13" fmla="*/ 50282 w 53482"/>
                <a:gd name="connsiteY13" fmla="*/ 38559 h 67620"/>
                <a:gd name="connsiteX14" fmla="*/ 53483 w 53482"/>
                <a:gd name="connsiteY14" fmla="*/ 25288 h 67620"/>
                <a:gd name="connsiteX15" fmla="*/ 50282 w 53482"/>
                <a:gd name="connsiteY15" fmla="*/ 12017 h 67620"/>
                <a:gd name="connsiteX16" fmla="*/ 50282 w 53482"/>
                <a:gd name="connsiteY16" fmla="*/ 12114 h 67620"/>
                <a:gd name="connsiteX17" fmla="*/ 35557 w 53482"/>
                <a:gd name="connsiteY17" fmla="*/ 35265 h 67620"/>
                <a:gd name="connsiteX18" fmla="*/ 26565 w 53482"/>
                <a:gd name="connsiteY18" fmla="*/ 38975 h 67620"/>
                <a:gd name="connsiteX19" fmla="*/ 17574 w 53482"/>
                <a:gd name="connsiteY19" fmla="*/ 35265 h 67620"/>
                <a:gd name="connsiteX20" fmla="*/ 14049 w 53482"/>
                <a:gd name="connsiteY20" fmla="*/ 25369 h 67620"/>
                <a:gd name="connsiteX21" fmla="*/ 17574 w 53482"/>
                <a:gd name="connsiteY21" fmla="*/ 15471 h 67620"/>
                <a:gd name="connsiteX22" fmla="*/ 26565 w 53482"/>
                <a:gd name="connsiteY22" fmla="*/ 11826 h 67620"/>
                <a:gd name="connsiteX23" fmla="*/ 35557 w 53482"/>
                <a:gd name="connsiteY23" fmla="*/ 15471 h 67620"/>
                <a:gd name="connsiteX24" fmla="*/ 39043 w 53482"/>
                <a:gd name="connsiteY24" fmla="*/ 25369 h 67620"/>
                <a:gd name="connsiteX25" fmla="*/ 35557 w 53482"/>
                <a:gd name="connsiteY25" fmla="*/ 35265 h 6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3482" h="67620">
                  <a:moveTo>
                    <a:pt x="50282" y="12114"/>
                  </a:moveTo>
                  <a:cubicBezTo>
                    <a:pt x="48235" y="8394"/>
                    <a:pt x="45177" y="5328"/>
                    <a:pt x="41462" y="3266"/>
                  </a:cubicBezTo>
                  <a:cubicBezTo>
                    <a:pt x="37671" y="1125"/>
                    <a:pt x="33385" y="11"/>
                    <a:pt x="29032" y="37"/>
                  </a:cubicBezTo>
                  <a:cubicBezTo>
                    <a:pt x="26137" y="-145"/>
                    <a:pt x="23241" y="344"/>
                    <a:pt x="20564" y="1464"/>
                  </a:cubicBezTo>
                  <a:cubicBezTo>
                    <a:pt x="17888" y="2584"/>
                    <a:pt x="15507" y="4305"/>
                    <a:pt x="13602" y="6495"/>
                  </a:cubicBezTo>
                  <a:lnTo>
                    <a:pt x="13602" y="844"/>
                  </a:lnTo>
                  <a:lnTo>
                    <a:pt x="0" y="844"/>
                  </a:lnTo>
                  <a:lnTo>
                    <a:pt x="0" y="67621"/>
                  </a:lnTo>
                  <a:lnTo>
                    <a:pt x="14240" y="67621"/>
                  </a:lnTo>
                  <a:lnTo>
                    <a:pt x="14240" y="44727"/>
                  </a:lnTo>
                  <a:cubicBezTo>
                    <a:pt x="16135" y="46722"/>
                    <a:pt x="18440" y="48284"/>
                    <a:pt x="20993" y="49304"/>
                  </a:cubicBezTo>
                  <a:cubicBezTo>
                    <a:pt x="23546" y="50324"/>
                    <a:pt x="26289" y="50779"/>
                    <a:pt x="29032" y="50636"/>
                  </a:cubicBezTo>
                  <a:cubicBezTo>
                    <a:pt x="33385" y="50663"/>
                    <a:pt x="37671" y="49549"/>
                    <a:pt x="41462" y="47407"/>
                  </a:cubicBezTo>
                  <a:cubicBezTo>
                    <a:pt x="45177" y="45345"/>
                    <a:pt x="48235" y="42278"/>
                    <a:pt x="50282" y="38559"/>
                  </a:cubicBezTo>
                  <a:cubicBezTo>
                    <a:pt x="52388" y="34453"/>
                    <a:pt x="53483" y="29904"/>
                    <a:pt x="53483" y="25288"/>
                  </a:cubicBezTo>
                  <a:cubicBezTo>
                    <a:pt x="53483" y="20672"/>
                    <a:pt x="52388" y="16123"/>
                    <a:pt x="50282" y="12017"/>
                  </a:cubicBezTo>
                  <a:lnTo>
                    <a:pt x="50282" y="12114"/>
                  </a:lnTo>
                  <a:close/>
                  <a:moveTo>
                    <a:pt x="35557" y="35265"/>
                  </a:moveTo>
                  <a:cubicBezTo>
                    <a:pt x="33166" y="37642"/>
                    <a:pt x="29937" y="38975"/>
                    <a:pt x="26565" y="38975"/>
                  </a:cubicBezTo>
                  <a:cubicBezTo>
                    <a:pt x="23193" y="38975"/>
                    <a:pt x="19964" y="37642"/>
                    <a:pt x="17574" y="35265"/>
                  </a:cubicBezTo>
                  <a:cubicBezTo>
                    <a:pt x="15288" y="32471"/>
                    <a:pt x="14049" y="28975"/>
                    <a:pt x="14049" y="25369"/>
                  </a:cubicBezTo>
                  <a:cubicBezTo>
                    <a:pt x="14049" y="21763"/>
                    <a:pt x="15288" y="18267"/>
                    <a:pt x="17574" y="15471"/>
                  </a:cubicBezTo>
                  <a:cubicBezTo>
                    <a:pt x="19983" y="13134"/>
                    <a:pt x="23203" y="11826"/>
                    <a:pt x="26565" y="11826"/>
                  </a:cubicBezTo>
                  <a:cubicBezTo>
                    <a:pt x="29918" y="11826"/>
                    <a:pt x="33147" y="13134"/>
                    <a:pt x="35557" y="15471"/>
                  </a:cubicBezTo>
                  <a:cubicBezTo>
                    <a:pt x="37814" y="18277"/>
                    <a:pt x="39043" y="21768"/>
                    <a:pt x="39043" y="25369"/>
                  </a:cubicBezTo>
                  <a:cubicBezTo>
                    <a:pt x="39043" y="28968"/>
                    <a:pt x="37814" y="32460"/>
                    <a:pt x="35557" y="3526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id="{8EB9C34C-BFEB-D6B5-07B0-6B7FE605DC07}"/>
                </a:ext>
              </a:extLst>
            </p:cNvPr>
            <p:cNvSpPr/>
            <p:nvPr/>
          </p:nvSpPr>
          <p:spPr>
            <a:xfrm>
              <a:off x="1648620" y="5470076"/>
              <a:ext cx="46667" cy="50683"/>
            </a:xfrm>
            <a:custGeom>
              <a:avLst/>
              <a:gdLst>
                <a:gd name="connsiteX0" fmla="*/ 23000 w 46667"/>
                <a:gd name="connsiteY0" fmla="*/ 46 h 50683"/>
                <a:gd name="connsiteX1" fmla="*/ 11475 w 46667"/>
                <a:gd name="connsiteY1" fmla="*/ 1628 h 50683"/>
                <a:gd name="connsiteX2" fmla="*/ 1788 w 46667"/>
                <a:gd name="connsiteY2" fmla="*/ 5987 h 50683"/>
                <a:gd name="connsiteX3" fmla="*/ 6893 w 46667"/>
                <a:gd name="connsiteY3" fmla="*/ 15933 h 50683"/>
                <a:gd name="connsiteX4" fmla="*/ 13351 w 46667"/>
                <a:gd name="connsiteY4" fmla="*/ 12704 h 50683"/>
                <a:gd name="connsiteX5" fmla="*/ 21066 w 46667"/>
                <a:gd name="connsiteY5" fmla="*/ 11477 h 50683"/>
                <a:gd name="connsiteX6" fmla="*/ 29553 w 46667"/>
                <a:gd name="connsiteY6" fmla="*/ 13963 h 50683"/>
                <a:gd name="connsiteX7" fmla="*/ 31754 w 46667"/>
                <a:gd name="connsiteY7" fmla="*/ 17237 h 50683"/>
                <a:gd name="connsiteX8" fmla="*/ 32363 w 46667"/>
                <a:gd name="connsiteY8" fmla="*/ 21131 h 50683"/>
                <a:gd name="connsiteX9" fmla="*/ 21066 w 46667"/>
                <a:gd name="connsiteY9" fmla="*/ 21131 h 50683"/>
                <a:gd name="connsiteX10" fmla="*/ 5141 w 46667"/>
                <a:gd name="connsiteY10" fmla="*/ 25071 h 50683"/>
                <a:gd name="connsiteX11" fmla="*/ 1264 w 46667"/>
                <a:gd name="connsiteY11" fmla="*/ 29820 h 50683"/>
                <a:gd name="connsiteX12" fmla="*/ 7 w 46667"/>
                <a:gd name="connsiteY12" fmla="*/ 35824 h 50683"/>
                <a:gd name="connsiteX13" fmla="*/ 2178 w 46667"/>
                <a:gd name="connsiteY13" fmla="*/ 43476 h 50683"/>
                <a:gd name="connsiteX14" fmla="*/ 8636 w 46667"/>
                <a:gd name="connsiteY14" fmla="*/ 48772 h 50683"/>
                <a:gd name="connsiteX15" fmla="*/ 18323 w 46667"/>
                <a:gd name="connsiteY15" fmla="*/ 50677 h 50683"/>
                <a:gd name="connsiteX16" fmla="*/ 33306 w 46667"/>
                <a:gd name="connsiteY16" fmla="*/ 43831 h 50683"/>
                <a:gd name="connsiteX17" fmla="*/ 33306 w 46667"/>
                <a:gd name="connsiteY17" fmla="*/ 49966 h 50683"/>
                <a:gd name="connsiteX18" fmla="*/ 46603 w 46667"/>
                <a:gd name="connsiteY18" fmla="*/ 49966 h 50683"/>
                <a:gd name="connsiteX19" fmla="*/ 46603 w 46667"/>
                <a:gd name="connsiteY19" fmla="*/ 21971 h 50683"/>
                <a:gd name="connsiteX20" fmla="*/ 45365 w 46667"/>
                <a:gd name="connsiteY20" fmla="*/ 13112 h 50683"/>
                <a:gd name="connsiteX21" fmla="*/ 40507 w 46667"/>
                <a:gd name="connsiteY21" fmla="*/ 5600 h 50683"/>
                <a:gd name="connsiteX22" fmla="*/ 23000 w 46667"/>
                <a:gd name="connsiteY22" fmla="*/ 46 h 50683"/>
                <a:gd name="connsiteX23" fmla="*/ 32401 w 46667"/>
                <a:gd name="connsiteY23" fmla="*/ 34370 h 50683"/>
                <a:gd name="connsiteX24" fmla="*/ 28391 w 46667"/>
                <a:gd name="connsiteY24" fmla="*/ 39311 h 50683"/>
                <a:gd name="connsiteX25" fmla="*/ 21933 w 46667"/>
                <a:gd name="connsiteY25" fmla="*/ 41022 h 50683"/>
                <a:gd name="connsiteX26" fmla="*/ 16028 w 46667"/>
                <a:gd name="connsiteY26" fmla="*/ 39408 h 50683"/>
                <a:gd name="connsiteX27" fmla="*/ 14418 w 46667"/>
                <a:gd name="connsiteY27" fmla="*/ 37513 h 50683"/>
                <a:gd name="connsiteX28" fmla="*/ 13894 w 46667"/>
                <a:gd name="connsiteY28" fmla="*/ 35081 h 50683"/>
                <a:gd name="connsiteX29" fmla="*/ 22648 w 46667"/>
                <a:gd name="connsiteY29" fmla="*/ 29333 h 50683"/>
                <a:gd name="connsiteX30" fmla="*/ 32335 w 46667"/>
                <a:gd name="connsiteY30" fmla="*/ 29333 h 50683"/>
                <a:gd name="connsiteX31" fmla="*/ 32401 w 46667"/>
                <a:gd name="connsiteY31" fmla="*/ 34370 h 50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6667" h="50683">
                  <a:moveTo>
                    <a:pt x="23000" y="46"/>
                  </a:moveTo>
                  <a:cubicBezTo>
                    <a:pt x="19104" y="51"/>
                    <a:pt x="15228" y="583"/>
                    <a:pt x="11475" y="1628"/>
                  </a:cubicBezTo>
                  <a:cubicBezTo>
                    <a:pt x="8017" y="2514"/>
                    <a:pt x="4741" y="3988"/>
                    <a:pt x="1788" y="5987"/>
                  </a:cubicBezTo>
                  <a:lnTo>
                    <a:pt x="6893" y="15933"/>
                  </a:lnTo>
                  <a:cubicBezTo>
                    <a:pt x="8836" y="14482"/>
                    <a:pt x="11018" y="13389"/>
                    <a:pt x="13351" y="12704"/>
                  </a:cubicBezTo>
                  <a:cubicBezTo>
                    <a:pt x="15837" y="11883"/>
                    <a:pt x="18447" y="11468"/>
                    <a:pt x="21066" y="11477"/>
                  </a:cubicBezTo>
                  <a:cubicBezTo>
                    <a:pt x="24105" y="11254"/>
                    <a:pt x="27115" y="12137"/>
                    <a:pt x="29553" y="13963"/>
                  </a:cubicBezTo>
                  <a:cubicBezTo>
                    <a:pt x="30515" y="14881"/>
                    <a:pt x="31268" y="15998"/>
                    <a:pt x="31754" y="17237"/>
                  </a:cubicBezTo>
                  <a:cubicBezTo>
                    <a:pt x="32239" y="18475"/>
                    <a:pt x="32449" y="19804"/>
                    <a:pt x="32363" y="21131"/>
                  </a:cubicBezTo>
                  <a:lnTo>
                    <a:pt x="21066" y="21131"/>
                  </a:lnTo>
                  <a:cubicBezTo>
                    <a:pt x="15475" y="20715"/>
                    <a:pt x="9894" y="22095"/>
                    <a:pt x="5141" y="25071"/>
                  </a:cubicBezTo>
                  <a:cubicBezTo>
                    <a:pt x="3493" y="26319"/>
                    <a:pt x="2159" y="27948"/>
                    <a:pt x="1264" y="29820"/>
                  </a:cubicBezTo>
                  <a:cubicBezTo>
                    <a:pt x="369" y="31692"/>
                    <a:pt x="-60" y="33751"/>
                    <a:pt x="7" y="35824"/>
                  </a:cubicBezTo>
                  <a:cubicBezTo>
                    <a:pt x="-41" y="38533"/>
                    <a:pt x="712" y="41196"/>
                    <a:pt x="2178" y="43476"/>
                  </a:cubicBezTo>
                  <a:cubicBezTo>
                    <a:pt x="3769" y="45833"/>
                    <a:pt x="6007" y="47674"/>
                    <a:pt x="8636" y="48772"/>
                  </a:cubicBezTo>
                  <a:cubicBezTo>
                    <a:pt x="11684" y="50104"/>
                    <a:pt x="14990" y="50754"/>
                    <a:pt x="18323" y="50677"/>
                  </a:cubicBezTo>
                  <a:cubicBezTo>
                    <a:pt x="25619" y="50677"/>
                    <a:pt x="30620" y="48417"/>
                    <a:pt x="33306" y="43831"/>
                  </a:cubicBezTo>
                  <a:lnTo>
                    <a:pt x="33306" y="49966"/>
                  </a:lnTo>
                  <a:lnTo>
                    <a:pt x="46603" y="49966"/>
                  </a:lnTo>
                  <a:lnTo>
                    <a:pt x="46603" y="21971"/>
                  </a:lnTo>
                  <a:cubicBezTo>
                    <a:pt x="46841" y="18963"/>
                    <a:pt x="46413" y="15939"/>
                    <a:pt x="45365" y="13112"/>
                  </a:cubicBezTo>
                  <a:cubicBezTo>
                    <a:pt x="44308" y="10284"/>
                    <a:pt x="42650" y="7721"/>
                    <a:pt x="40507" y="5600"/>
                  </a:cubicBezTo>
                  <a:cubicBezTo>
                    <a:pt x="35554" y="1645"/>
                    <a:pt x="29325" y="-333"/>
                    <a:pt x="23000" y="46"/>
                  </a:cubicBezTo>
                  <a:close/>
                  <a:moveTo>
                    <a:pt x="32401" y="34370"/>
                  </a:moveTo>
                  <a:cubicBezTo>
                    <a:pt x="31696" y="36444"/>
                    <a:pt x="30277" y="38196"/>
                    <a:pt x="28391" y="39311"/>
                  </a:cubicBezTo>
                  <a:cubicBezTo>
                    <a:pt x="26439" y="40466"/>
                    <a:pt x="24210" y="41059"/>
                    <a:pt x="21933" y="41022"/>
                  </a:cubicBezTo>
                  <a:cubicBezTo>
                    <a:pt x="19847" y="41138"/>
                    <a:pt x="17771" y="40571"/>
                    <a:pt x="16028" y="39408"/>
                  </a:cubicBezTo>
                  <a:cubicBezTo>
                    <a:pt x="15342" y="38918"/>
                    <a:pt x="14790" y="38267"/>
                    <a:pt x="14418" y="37513"/>
                  </a:cubicBezTo>
                  <a:cubicBezTo>
                    <a:pt x="14047" y="36757"/>
                    <a:pt x="13866" y="35922"/>
                    <a:pt x="13894" y="35081"/>
                  </a:cubicBezTo>
                  <a:cubicBezTo>
                    <a:pt x="13894" y="31271"/>
                    <a:pt x="16799" y="29333"/>
                    <a:pt x="22648" y="29333"/>
                  </a:cubicBezTo>
                  <a:lnTo>
                    <a:pt x="32335" y="29333"/>
                  </a:lnTo>
                  <a:lnTo>
                    <a:pt x="32401" y="3437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" name="Полилиния: фигура 20">
              <a:extLst>
                <a:ext uri="{FF2B5EF4-FFF2-40B4-BE49-F238E27FC236}">
                  <a16:creationId xmlns:a16="http://schemas.microsoft.com/office/drawing/2014/main" id="{CB23AD39-A9E1-9A88-E460-D6DE09A9E07C}"/>
                </a:ext>
              </a:extLst>
            </p:cNvPr>
            <p:cNvSpPr/>
            <p:nvPr/>
          </p:nvSpPr>
          <p:spPr>
            <a:xfrm>
              <a:off x="1707663" y="5470866"/>
              <a:ext cx="55283" cy="59834"/>
            </a:xfrm>
            <a:custGeom>
              <a:avLst/>
              <a:gdLst>
                <a:gd name="connsiteX0" fmla="*/ 55283 w 55283"/>
                <a:gd name="connsiteY0" fmla="*/ 59834 h 59834"/>
                <a:gd name="connsiteX1" fmla="*/ 55283 w 55283"/>
                <a:gd name="connsiteY1" fmla="*/ 37392 h 59834"/>
                <a:gd name="connsiteX2" fmla="*/ 48177 w 55283"/>
                <a:gd name="connsiteY2" fmla="*/ 37392 h 59834"/>
                <a:gd name="connsiteX3" fmla="*/ 48177 w 55283"/>
                <a:gd name="connsiteY3" fmla="*/ 0 h 59834"/>
                <a:gd name="connsiteX4" fmla="*/ 33938 w 55283"/>
                <a:gd name="connsiteY4" fmla="*/ 0 h 59834"/>
                <a:gd name="connsiteX5" fmla="*/ 33938 w 55283"/>
                <a:gd name="connsiteY5" fmla="*/ 37392 h 59834"/>
                <a:gd name="connsiteX6" fmla="*/ 14145 w 55283"/>
                <a:gd name="connsiteY6" fmla="*/ 37392 h 59834"/>
                <a:gd name="connsiteX7" fmla="*/ 14145 w 55283"/>
                <a:gd name="connsiteY7" fmla="*/ 0 h 59834"/>
                <a:gd name="connsiteX8" fmla="*/ 0 w 55283"/>
                <a:gd name="connsiteY8" fmla="*/ 0 h 59834"/>
                <a:gd name="connsiteX9" fmla="*/ 0 w 55283"/>
                <a:gd name="connsiteY9" fmla="*/ 49049 h 59834"/>
                <a:gd name="connsiteX10" fmla="*/ 42043 w 55283"/>
                <a:gd name="connsiteY10" fmla="*/ 49049 h 59834"/>
                <a:gd name="connsiteX11" fmla="*/ 42043 w 55283"/>
                <a:gd name="connsiteY11" fmla="*/ 59834 h 59834"/>
                <a:gd name="connsiteX12" fmla="*/ 55283 w 55283"/>
                <a:gd name="connsiteY12" fmla="*/ 59834 h 5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283" h="59834">
                  <a:moveTo>
                    <a:pt x="55283" y="59834"/>
                  </a:moveTo>
                  <a:lnTo>
                    <a:pt x="55283" y="37392"/>
                  </a:lnTo>
                  <a:lnTo>
                    <a:pt x="48177" y="37392"/>
                  </a:lnTo>
                  <a:lnTo>
                    <a:pt x="48177" y="0"/>
                  </a:lnTo>
                  <a:lnTo>
                    <a:pt x="33938" y="0"/>
                  </a:lnTo>
                  <a:lnTo>
                    <a:pt x="33938" y="37392"/>
                  </a:lnTo>
                  <a:lnTo>
                    <a:pt x="14145" y="37392"/>
                  </a:lnTo>
                  <a:lnTo>
                    <a:pt x="14145" y="0"/>
                  </a:lnTo>
                  <a:lnTo>
                    <a:pt x="0" y="0"/>
                  </a:lnTo>
                  <a:lnTo>
                    <a:pt x="0" y="49049"/>
                  </a:lnTo>
                  <a:lnTo>
                    <a:pt x="42043" y="49049"/>
                  </a:lnTo>
                  <a:lnTo>
                    <a:pt x="42043" y="59834"/>
                  </a:lnTo>
                  <a:lnTo>
                    <a:pt x="55283" y="5983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id="{6B0DF8EF-B6B0-CD1A-39C0-CEB357886113}"/>
                </a:ext>
              </a:extLst>
            </p:cNvPr>
            <p:cNvSpPr/>
            <p:nvPr/>
          </p:nvSpPr>
          <p:spPr>
            <a:xfrm>
              <a:off x="1771890" y="5470866"/>
              <a:ext cx="51082" cy="49049"/>
            </a:xfrm>
            <a:custGeom>
              <a:avLst/>
              <a:gdLst>
                <a:gd name="connsiteX0" fmla="*/ 36938 w 51082"/>
                <a:gd name="connsiteY0" fmla="*/ 19890 h 49049"/>
                <a:gd name="connsiteX1" fmla="*/ 36938 w 51082"/>
                <a:gd name="connsiteY1" fmla="*/ 49049 h 49049"/>
                <a:gd name="connsiteX2" fmla="*/ 51083 w 51082"/>
                <a:gd name="connsiteY2" fmla="*/ 49049 h 49049"/>
                <a:gd name="connsiteX3" fmla="*/ 51083 w 51082"/>
                <a:gd name="connsiteY3" fmla="*/ 0 h 49049"/>
                <a:gd name="connsiteX4" fmla="*/ 38043 w 51082"/>
                <a:gd name="connsiteY4" fmla="*/ 0 h 49049"/>
                <a:gd name="connsiteX5" fmla="*/ 14145 w 51082"/>
                <a:gd name="connsiteY5" fmla="*/ 29190 h 49049"/>
                <a:gd name="connsiteX6" fmla="*/ 14145 w 51082"/>
                <a:gd name="connsiteY6" fmla="*/ 0 h 49049"/>
                <a:gd name="connsiteX7" fmla="*/ 0 w 51082"/>
                <a:gd name="connsiteY7" fmla="*/ 0 h 49049"/>
                <a:gd name="connsiteX8" fmla="*/ 0 w 51082"/>
                <a:gd name="connsiteY8" fmla="*/ 49049 h 49049"/>
                <a:gd name="connsiteX9" fmla="*/ 13106 w 51082"/>
                <a:gd name="connsiteY9" fmla="*/ 49049 h 49049"/>
                <a:gd name="connsiteX10" fmla="*/ 36938 w 51082"/>
                <a:gd name="connsiteY10" fmla="*/ 19890 h 4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1082" h="49049">
                  <a:moveTo>
                    <a:pt x="36938" y="19890"/>
                  </a:moveTo>
                  <a:lnTo>
                    <a:pt x="36938" y="49049"/>
                  </a:lnTo>
                  <a:lnTo>
                    <a:pt x="51083" y="49049"/>
                  </a:lnTo>
                  <a:lnTo>
                    <a:pt x="51083" y="0"/>
                  </a:lnTo>
                  <a:lnTo>
                    <a:pt x="38043" y="0"/>
                  </a:lnTo>
                  <a:lnTo>
                    <a:pt x="14145" y="29190"/>
                  </a:lnTo>
                  <a:lnTo>
                    <a:pt x="14145" y="0"/>
                  </a:lnTo>
                  <a:lnTo>
                    <a:pt x="0" y="0"/>
                  </a:lnTo>
                  <a:lnTo>
                    <a:pt x="0" y="49049"/>
                  </a:lnTo>
                  <a:lnTo>
                    <a:pt x="13106" y="49049"/>
                  </a:lnTo>
                  <a:lnTo>
                    <a:pt x="36938" y="1989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" name="Полилиния: фигура 22">
              <a:extLst>
                <a:ext uri="{FF2B5EF4-FFF2-40B4-BE49-F238E27FC236}">
                  <a16:creationId xmlns:a16="http://schemas.microsoft.com/office/drawing/2014/main" id="{D73767B6-5603-234C-C083-890AC2551F96}"/>
                </a:ext>
              </a:extLst>
            </p:cNvPr>
            <p:cNvSpPr/>
            <p:nvPr/>
          </p:nvSpPr>
          <p:spPr>
            <a:xfrm>
              <a:off x="1832621" y="5470912"/>
              <a:ext cx="47596" cy="49133"/>
            </a:xfrm>
            <a:custGeom>
              <a:avLst/>
              <a:gdLst>
                <a:gd name="connsiteX0" fmla="*/ 6972 w 47596"/>
                <a:gd name="connsiteY0" fmla="*/ 4670 h 49133"/>
                <a:gd name="connsiteX1" fmla="*/ 2181 w 47596"/>
                <a:gd name="connsiteY1" fmla="*/ 10559 h 49133"/>
                <a:gd name="connsiteX2" fmla="*/ 714 w 47596"/>
                <a:gd name="connsiteY2" fmla="*/ 18006 h 49133"/>
                <a:gd name="connsiteX3" fmla="*/ 3419 w 47596"/>
                <a:gd name="connsiteY3" fmla="*/ 27176 h 49133"/>
                <a:gd name="connsiteX4" fmla="*/ 11201 w 47596"/>
                <a:gd name="connsiteY4" fmla="*/ 32989 h 49133"/>
                <a:gd name="connsiteX5" fmla="*/ 0 w 47596"/>
                <a:gd name="connsiteY5" fmla="*/ 49133 h 49133"/>
                <a:gd name="connsiteX6" fmla="*/ 15145 w 47596"/>
                <a:gd name="connsiteY6" fmla="*/ 49133 h 49133"/>
                <a:gd name="connsiteX7" fmla="*/ 24441 w 47596"/>
                <a:gd name="connsiteY7" fmla="*/ 35088 h 49133"/>
                <a:gd name="connsiteX8" fmla="*/ 34938 w 47596"/>
                <a:gd name="connsiteY8" fmla="*/ 35088 h 49133"/>
                <a:gd name="connsiteX9" fmla="*/ 34938 w 47596"/>
                <a:gd name="connsiteY9" fmla="*/ 49133 h 49133"/>
                <a:gd name="connsiteX10" fmla="*/ 47596 w 47596"/>
                <a:gd name="connsiteY10" fmla="*/ 49133 h 49133"/>
                <a:gd name="connsiteX11" fmla="*/ 47596 w 47596"/>
                <a:gd name="connsiteY11" fmla="*/ 52 h 49133"/>
                <a:gd name="connsiteX12" fmla="*/ 24155 w 47596"/>
                <a:gd name="connsiteY12" fmla="*/ 52 h 49133"/>
                <a:gd name="connsiteX13" fmla="*/ 6972 w 47596"/>
                <a:gd name="connsiteY13" fmla="*/ 4670 h 49133"/>
                <a:gd name="connsiteX14" fmla="*/ 34938 w 47596"/>
                <a:gd name="connsiteY14" fmla="*/ 11548 h 49133"/>
                <a:gd name="connsiteX15" fmla="*/ 34938 w 47596"/>
                <a:gd name="connsiteY15" fmla="*/ 25497 h 49133"/>
                <a:gd name="connsiteX16" fmla="*/ 24251 w 47596"/>
                <a:gd name="connsiteY16" fmla="*/ 25497 h 49133"/>
                <a:gd name="connsiteX17" fmla="*/ 17469 w 47596"/>
                <a:gd name="connsiteY17" fmla="*/ 23818 h 49133"/>
                <a:gd name="connsiteX18" fmla="*/ 15707 w 47596"/>
                <a:gd name="connsiteY18" fmla="*/ 21421 h 49133"/>
                <a:gd name="connsiteX19" fmla="*/ 15211 w 47596"/>
                <a:gd name="connsiteY19" fmla="*/ 18491 h 49133"/>
                <a:gd name="connsiteX20" fmla="*/ 15707 w 47596"/>
                <a:gd name="connsiteY20" fmla="*/ 15549 h 49133"/>
                <a:gd name="connsiteX21" fmla="*/ 17536 w 47596"/>
                <a:gd name="connsiteY21" fmla="*/ 13195 h 49133"/>
                <a:gd name="connsiteX22" fmla="*/ 24441 w 47596"/>
                <a:gd name="connsiteY22" fmla="*/ 11548 h 49133"/>
                <a:gd name="connsiteX23" fmla="*/ 34938 w 47596"/>
                <a:gd name="connsiteY23" fmla="*/ 11548 h 49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7596" h="49133">
                  <a:moveTo>
                    <a:pt x="6972" y="4670"/>
                  </a:moveTo>
                  <a:cubicBezTo>
                    <a:pt x="4924" y="6212"/>
                    <a:pt x="3277" y="8234"/>
                    <a:pt x="2181" y="10559"/>
                  </a:cubicBezTo>
                  <a:cubicBezTo>
                    <a:pt x="1095" y="12883"/>
                    <a:pt x="591" y="15441"/>
                    <a:pt x="714" y="18006"/>
                  </a:cubicBezTo>
                  <a:cubicBezTo>
                    <a:pt x="610" y="21274"/>
                    <a:pt x="1562" y="24489"/>
                    <a:pt x="3419" y="27176"/>
                  </a:cubicBezTo>
                  <a:cubicBezTo>
                    <a:pt x="5391" y="29834"/>
                    <a:pt x="8096" y="31855"/>
                    <a:pt x="11201" y="32989"/>
                  </a:cubicBezTo>
                  <a:lnTo>
                    <a:pt x="0" y="49133"/>
                  </a:lnTo>
                  <a:lnTo>
                    <a:pt x="15145" y="49133"/>
                  </a:lnTo>
                  <a:lnTo>
                    <a:pt x="24441" y="35088"/>
                  </a:lnTo>
                  <a:lnTo>
                    <a:pt x="34938" y="35088"/>
                  </a:lnTo>
                  <a:lnTo>
                    <a:pt x="34938" y="49133"/>
                  </a:lnTo>
                  <a:lnTo>
                    <a:pt x="47596" y="49133"/>
                  </a:lnTo>
                  <a:lnTo>
                    <a:pt x="47596" y="52"/>
                  </a:lnTo>
                  <a:lnTo>
                    <a:pt x="24155" y="52"/>
                  </a:lnTo>
                  <a:cubicBezTo>
                    <a:pt x="18078" y="-319"/>
                    <a:pt x="12049" y="1302"/>
                    <a:pt x="6972" y="4670"/>
                  </a:cubicBezTo>
                  <a:close/>
                  <a:moveTo>
                    <a:pt x="34938" y="11548"/>
                  </a:moveTo>
                  <a:lnTo>
                    <a:pt x="34938" y="25497"/>
                  </a:lnTo>
                  <a:lnTo>
                    <a:pt x="24251" y="25497"/>
                  </a:lnTo>
                  <a:cubicBezTo>
                    <a:pt x="21869" y="25677"/>
                    <a:pt x="19488" y="25089"/>
                    <a:pt x="17469" y="23818"/>
                  </a:cubicBezTo>
                  <a:cubicBezTo>
                    <a:pt x="16707" y="23167"/>
                    <a:pt x="16097" y="22346"/>
                    <a:pt x="15707" y="21421"/>
                  </a:cubicBezTo>
                  <a:cubicBezTo>
                    <a:pt x="15316" y="20497"/>
                    <a:pt x="15145" y="19493"/>
                    <a:pt x="15211" y="18491"/>
                  </a:cubicBezTo>
                  <a:cubicBezTo>
                    <a:pt x="15126" y="17484"/>
                    <a:pt x="15297" y="16473"/>
                    <a:pt x="15707" y="15549"/>
                  </a:cubicBezTo>
                  <a:cubicBezTo>
                    <a:pt x="16107" y="14625"/>
                    <a:pt x="16735" y="13816"/>
                    <a:pt x="17536" y="13195"/>
                  </a:cubicBezTo>
                  <a:cubicBezTo>
                    <a:pt x="19621" y="11965"/>
                    <a:pt x="22031" y="11392"/>
                    <a:pt x="24441" y="11548"/>
                  </a:cubicBezTo>
                  <a:lnTo>
                    <a:pt x="34938" y="1154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" name="Полилиния: фигура 23">
              <a:extLst>
                <a:ext uri="{FF2B5EF4-FFF2-40B4-BE49-F238E27FC236}">
                  <a16:creationId xmlns:a16="http://schemas.microsoft.com/office/drawing/2014/main" id="{3D7D1B9A-93E5-482F-6D40-EF9814EC01CE}"/>
                </a:ext>
              </a:extLst>
            </p:cNvPr>
            <p:cNvSpPr/>
            <p:nvPr/>
          </p:nvSpPr>
          <p:spPr>
            <a:xfrm>
              <a:off x="1919613" y="5470020"/>
              <a:ext cx="53482" cy="67619"/>
            </a:xfrm>
            <a:custGeom>
              <a:avLst/>
              <a:gdLst>
                <a:gd name="connsiteX0" fmla="*/ 41462 w 53482"/>
                <a:gd name="connsiteY0" fmla="*/ 3265 h 67619"/>
                <a:gd name="connsiteX1" fmla="*/ 29032 w 53482"/>
                <a:gd name="connsiteY1" fmla="*/ 36 h 67619"/>
                <a:gd name="connsiteX2" fmla="*/ 20555 w 53482"/>
                <a:gd name="connsiteY2" fmla="*/ 1466 h 67619"/>
                <a:gd name="connsiteX3" fmla="*/ 13592 w 53482"/>
                <a:gd name="connsiteY3" fmla="*/ 6494 h 67619"/>
                <a:gd name="connsiteX4" fmla="*/ 13592 w 53482"/>
                <a:gd name="connsiteY4" fmla="*/ 843 h 67619"/>
                <a:gd name="connsiteX5" fmla="*/ 0 w 53482"/>
                <a:gd name="connsiteY5" fmla="*/ 843 h 67619"/>
                <a:gd name="connsiteX6" fmla="*/ 0 w 53482"/>
                <a:gd name="connsiteY6" fmla="*/ 67620 h 67619"/>
                <a:gd name="connsiteX7" fmla="*/ 14240 w 53482"/>
                <a:gd name="connsiteY7" fmla="*/ 67620 h 67619"/>
                <a:gd name="connsiteX8" fmla="*/ 14240 w 53482"/>
                <a:gd name="connsiteY8" fmla="*/ 44725 h 67619"/>
                <a:gd name="connsiteX9" fmla="*/ 20984 w 53482"/>
                <a:gd name="connsiteY9" fmla="*/ 49303 h 67619"/>
                <a:gd name="connsiteX10" fmla="*/ 29032 w 53482"/>
                <a:gd name="connsiteY10" fmla="*/ 50635 h 67619"/>
                <a:gd name="connsiteX11" fmla="*/ 41462 w 53482"/>
                <a:gd name="connsiteY11" fmla="*/ 47406 h 67619"/>
                <a:gd name="connsiteX12" fmla="*/ 50273 w 53482"/>
                <a:gd name="connsiteY12" fmla="*/ 38558 h 67619"/>
                <a:gd name="connsiteX13" fmla="*/ 53483 w 53482"/>
                <a:gd name="connsiteY13" fmla="*/ 25287 h 67619"/>
                <a:gd name="connsiteX14" fmla="*/ 50273 w 53482"/>
                <a:gd name="connsiteY14" fmla="*/ 12016 h 67619"/>
                <a:gd name="connsiteX15" fmla="*/ 41462 w 53482"/>
                <a:gd name="connsiteY15" fmla="*/ 3265 h 67619"/>
                <a:gd name="connsiteX16" fmla="*/ 41462 w 53482"/>
                <a:gd name="connsiteY16" fmla="*/ 3265 h 67619"/>
                <a:gd name="connsiteX17" fmla="*/ 35547 w 53482"/>
                <a:gd name="connsiteY17" fmla="*/ 35265 h 67619"/>
                <a:gd name="connsiteX18" fmla="*/ 26556 w 53482"/>
                <a:gd name="connsiteY18" fmla="*/ 38974 h 67619"/>
                <a:gd name="connsiteX19" fmla="*/ 17564 w 53482"/>
                <a:gd name="connsiteY19" fmla="*/ 35265 h 67619"/>
                <a:gd name="connsiteX20" fmla="*/ 14040 w 53482"/>
                <a:gd name="connsiteY20" fmla="*/ 25368 h 67619"/>
                <a:gd name="connsiteX21" fmla="*/ 17564 w 53482"/>
                <a:gd name="connsiteY21" fmla="*/ 15470 h 67619"/>
                <a:gd name="connsiteX22" fmla="*/ 26556 w 53482"/>
                <a:gd name="connsiteY22" fmla="*/ 11825 h 67619"/>
                <a:gd name="connsiteX23" fmla="*/ 35547 w 53482"/>
                <a:gd name="connsiteY23" fmla="*/ 15470 h 67619"/>
                <a:gd name="connsiteX24" fmla="*/ 39034 w 53482"/>
                <a:gd name="connsiteY24" fmla="*/ 25368 h 67619"/>
                <a:gd name="connsiteX25" fmla="*/ 35547 w 53482"/>
                <a:gd name="connsiteY25" fmla="*/ 35265 h 67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3482" h="67619">
                  <a:moveTo>
                    <a:pt x="41462" y="3265"/>
                  </a:moveTo>
                  <a:cubicBezTo>
                    <a:pt x="37671" y="1124"/>
                    <a:pt x="33385" y="10"/>
                    <a:pt x="29032" y="36"/>
                  </a:cubicBezTo>
                  <a:cubicBezTo>
                    <a:pt x="26137" y="-143"/>
                    <a:pt x="23232" y="347"/>
                    <a:pt x="20555" y="1466"/>
                  </a:cubicBezTo>
                  <a:cubicBezTo>
                    <a:pt x="17878" y="2586"/>
                    <a:pt x="15497" y="4306"/>
                    <a:pt x="13592" y="6494"/>
                  </a:cubicBezTo>
                  <a:lnTo>
                    <a:pt x="13592" y="843"/>
                  </a:lnTo>
                  <a:lnTo>
                    <a:pt x="0" y="843"/>
                  </a:lnTo>
                  <a:lnTo>
                    <a:pt x="0" y="67620"/>
                  </a:lnTo>
                  <a:lnTo>
                    <a:pt x="14240" y="67620"/>
                  </a:lnTo>
                  <a:lnTo>
                    <a:pt x="14240" y="44725"/>
                  </a:lnTo>
                  <a:cubicBezTo>
                    <a:pt x="16126" y="46721"/>
                    <a:pt x="18431" y="48283"/>
                    <a:pt x="20984" y="49303"/>
                  </a:cubicBezTo>
                  <a:cubicBezTo>
                    <a:pt x="23536" y="50323"/>
                    <a:pt x="26280" y="50778"/>
                    <a:pt x="29032" y="50635"/>
                  </a:cubicBezTo>
                  <a:cubicBezTo>
                    <a:pt x="33385" y="50661"/>
                    <a:pt x="37671" y="49548"/>
                    <a:pt x="41462" y="47406"/>
                  </a:cubicBezTo>
                  <a:cubicBezTo>
                    <a:pt x="45168" y="45344"/>
                    <a:pt x="48225" y="42277"/>
                    <a:pt x="50273" y="38558"/>
                  </a:cubicBezTo>
                  <a:cubicBezTo>
                    <a:pt x="52388" y="34452"/>
                    <a:pt x="53483" y="29903"/>
                    <a:pt x="53483" y="25287"/>
                  </a:cubicBezTo>
                  <a:cubicBezTo>
                    <a:pt x="53483" y="20671"/>
                    <a:pt x="52388" y="16122"/>
                    <a:pt x="50273" y="12016"/>
                  </a:cubicBezTo>
                  <a:cubicBezTo>
                    <a:pt x="48216" y="8332"/>
                    <a:pt x="45158" y="5301"/>
                    <a:pt x="41462" y="3265"/>
                  </a:cubicBezTo>
                  <a:lnTo>
                    <a:pt x="41462" y="3265"/>
                  </a:lnTo>
                  <a:close/>
                  <a:moveTo>
                    <a:pt x="35547" y="35265"/>
                  </a:moveTo>
                  <a:cubicBezTo>
                    <a:pt x="33157" y="37641"/>
                    <a:pt x="29928" y="38974"/>
                    <a:pt x="26556" y="38974"/>
                  </a:cubicBezTo>
                  <a:cubicBezTo>
                    <a:pt x="23184" y="38974"/>
                    <a:pt x="19955" y="37641"/>
                    <a:pt x="17564" y="35265"/>
                  </a:cubicBezTo>
                  <a:cubicBezTo>
                    <a:pt x="15288" y="32470"/>
                    <a:pt x="14040" y="28974"/>
                    <a:pt x="14040" y="25368"/>
                  </a:cubicBezTo>
                  <a:cubicBezTo>
                    <a:pt x="14040" y="21762"/>
                    <a:pt x="15288" y="18266"/>
                    <a:pt x="17564" y="15470"/>
                  </a:cubicBezTo>
                  <a:cubicBezTo>
                    <a:pt x="19974" y="13133"/>
                    <a:pt x="23203" y="11825"/>
                    <a:pt x="26556" y="11825"/>
                  </a:cubicBezTo>
                  <a:cubicBezTo>
                    <a:pt x="29918" y="11825"/>
                    <a:pt x="33138" y="13133"/>
                    <a:pt x="35547" y="15470"/>
                  </a:cubicBezTo>
                  <a:cubicBezTo>
                    <a:pt x="37805" y="18275"/>
                    <a:pt x="39034" y="21767"/>
                    <a:pt x="39034" y="25368"/>
                  </a:cubicBezTo>
                  <a:cubicBezTo>
                    <a:pt x="39034" y="28967"/>
                    <a:pt x="37805" y="32460"/>
                    <a:pt x="35547" y="3526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" name="Полилиния: фигура 24">
              <a:extLst>
                <a:ext uri="{FF2B5EF4-FFF2-40B4-BE49-F238E27FC236}">
                  <a16:creationId xmlns:a16="http://schemas.microsoft.com/office/drawing/2014/main" id="{6A3E4611-6AD6-F1FA-02C4-311C1BC8F521}"/>
                </a:ext>
              </a:extLst>
            </p:cNvPr>
            <p:cNvSpPr/>
            <p:nvPr/>
          </p:nvSpPr>
          <p:spPr>
            <a:xfrm>
              <a:off x="1978214" y="5470076"/>
              <a:ext cx="46663" cy="50680"/>
            </a:xfrm>
            <a:custGeom>
              <a:avLst/>
              <a:gdLst>
                <a:gd name="connsiteX0" fmla="*/ 23067 w 46663"/>
                <a:gd name="connsiteY0" fmla="*/ 43 h 50680"/>
                <a:gd name="connsiteX1" fmla="*/ 11503 w 46663"/>
                <a:gd name="connsiteY1" fmla="*/ 1625 h 50680"/>
                <a:gd name="connsiteX2" fmla="*/ 1817 w 46663"/>
                <a:gd name="connsiteY2" fmla="*/ 5984 h 50680"/>
                <a:gd name="connsiteX3" fmla="*/ 6912 w 46663"/>
                <a:gd name="connsiteY3" fmla="*/ 15930 h 50680"/>
                <a:gd name="connsiteX4" fmla="*/ 13370 w 46663"/>
                <a:gd name="connsiteY4" fmla="*/ 12701 h 50680"/>
                <a:gd name="connsiteX5" fmla="*/ 21095 w 46663"/>
                <a:gd name="connsiteY5" fmla="*/ 11474 h 50680"/>
                <a:gd name="connsiteX6" fmla="*/ 29582 w 46663"/>
                <a:gd name="connsiteY6" fmla="*/ 13960 h 50680"/>
                <a:gd name="connsiteX7" fmla="*/ 31782 w 46663"/>
                <a:gd name="connsiteY7" fmla="*/ 17234 h 50680"/>
                <a:gd name="connsiteX8" fmla="*/ 32392 w 46663"/>
                <a:gd name="connsiteY8" fmla="*/ 21128 h 50680"/>
                <a:gd name="connsiteX9" fmla="*/ 21057 w 46663"/>
                <a:gd name="connsiteY9" fmla="*/ 21128 h 50680"/>
                <a:gd name="connsiteX10" fmla="*/ 5141 w 46663"/>
                <a:gd name="connsiteY10" fmla="*/ 25068 h 50680"/>
                <a:gd name="connsiteX11" fmla="*/ 1264 w 46663"/>
                <a:gd name="connsiteY11" fmla="*/ 29817 h 50680"/>
                <a:gd name="connsiteX12" fmla="*/ 7 w 46663"/>
                <a:gd name="connsiteY12" fmla="*/ 35821 h 50680"/>
                <a:gd name="connsiteX13" fmla="*/ 2169 w 46663"/>
                <a:gd name="connsiteY13" fmla="*/ 43473 h 50680"/>
                <a:gd name="connsiteX14" fmla="*/ 8627 w 46663"/>
                <a:gd name="connsiteY14" fmla="*/ 48769 h 50680"/>
                <a:gd name="connsiteX15" fmla="*/ 18314 w 46663"/>
                <a:gd name="connsiteY15" fmla="*/ 50674 h 50680"/>
                <a:gd name="connsiteX16" fmla="*/ 33297 w 46663"/>
                <a:gd name="connsiteY16" fmla="*/ 43828 h 50680"/>
                <a:gd name="connsiteX17" fmla="*/ 33297 w 46663"/>
                <a:gd name="connsiteY17" fmla="*/ 49964 h 50680"/>
                <a:gd name="connsiteX18" fmla="*/ 46603 w 46663"/>
                <a:gd name="connsiteY18" fmla="*/ 49964 h 50680"/>
                <a:gd name="connsiteX19" fmla="*/ 46603 w 46663"/>
                <a:gd name="connsiteY19" fmla="*/ 21968 h 50680"/>
                <a:gd name="connsiteX20" fmla="*/ 45355 w 46663"/>
                <a:gd name="connsiteY20" fmla="*/ 13109 h 50680"/>
                <a:gd name="connsiteX21" fmla="*/ 40498 w 46663"/>
                <a:gd name="connsiteY21" fmla="*/ 5597 h 50680"/>
                <a:gd name="connsiteX22" fmla="*/ 23067 w 46663"/>
                <a:gd name="connsiteY22" fmla="*/ 43 h 50680"/>
                <a:gd name="connsiteX23" fmla="*/ 23067 w 46663"/>
                <a:gd name="connsiteY23" fmla="*/ 43 h 50680"/>
                <a:gd name="connsiteX24" fmla="*/ 32430 w 46663"/>
                <a:gd name="connsiteY24" fmla="*/ 34367 h 50680"/>
                <a:gd name="connsiteX25" fmla="*/ 28420 w 46663"/>
                <a:gd name="connsiteY25" fmla="*/ 39308 h 50680"/>
                <a:gd name="connsiteX26" fmla="*/ 21962 w 46663"/>
                <a:gd name="connsiteY26" fmla="*/ 41020 h 50680"/>
                <a:gd name="connsiteX27" fmla="*/ 16056 w 46663"/>
                <a:gd name="connsiteY27" fmla="*/ 39405 h 50680"/>
                <a:gd name="connsiteX28" fmla="*/ 14447 w 46663"/>
                <a:gd name="connsiteY28" fmla="*/ 37510 h 50680"/>
                <a:gd name="connsiteX29" fmla="*/ 13923 w 46663"/>
                <a:gd name="connsiteY29" fmla="*/ 35078 h 50680"/>
                <a:gd name="connsiteX30" fmla="*/ 22676 w 46663"/>
                <a:gd name="connsiteY30" fmla="*/ 29330 h 50680"/>
                <a:gd name="connsiteX31" fmla="*/ 32363 w 46663"/>
                <a:gd name="connsiteY31" fmla="*/ 29330 h 50680"/>
                <a:gd name="connsiteX32" fmla="*/ 32430 w 46663"/>
                <a:gd name="connsiteY32" fmla="*/ 34367 h 5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6663" h="50680">
                  <a:moveTo>
                    <a:pt x="23067" y="43"/>
                  </a:moveTo>
                  <a:cubicBezTo>
                    <a:pt x="19152" y="45"/>
                    <a:pt x="15266" y="577"/>
                    <a:pt x="11503" y="1625"/>
                  </a:cubicBezTo>
                  <a:cubicBezTo>
                    <a:pt x="8046" y="2511"/>
                    <a:pt x="4769" y="3985"/>
                    <a:pt x="1817" y="5984"/>
                  </a:cubicBezTo>
                  <a:lnTo>
                    <a:pt x="6912" y="15930"/>
                  </a:lnTo>
                  <a:cubicBezTo>
                    <a:pt x="8865" y="14479"/>
                    <a:pt x="11046" y="13386"/>
                    <a:pt x="13370" y="12701"/>
                  </a:cubicBezTo>
                  <a:cubicBezTo>
                    <a:pt x="15866" y="11880"/>
                    <a:pt x="18466" y="11465"/>
                    <a:pt x="21095" y="11474"/>
                  </a:cubicBezTo>
                  <a:cubicBezTo>
                    <a:pt x="24134" y="11251"/>
                    <a:pt x="27143" y="12134"/>
                    <a:pt x="29582" y="13960"/>
                  </a:cubicBezTo>
                  <a:cubicBezTo>
                    <a:pt x="30544" y="14878"/>
                    <a:pt x="31296" y="15995"/>
                    <a:pt x="31782" y="17234"/>
                  </a:cubicBezTo>
                  <a:cubicBezTo>
                    <a:pt x="32268" y="18472"/>
                    <a:pt x="32477" y="19801"/>
                    <a:pt x="32392" y="21128"/>
                  </a:cubicBezTo>
                  <a:lnTo>
                    <a:pt x="21057" y="21128"/>
                  </a:lnTo>
                  <a:cubicBezTo>
                    <a:pt x="15466" y="20712"/>
                    <a:pt x="9894" y="22092"/>
                    <a:pt x="5141" y="25068"/>
                  </a:cubicBezTo>
                  <a:cubicBezTo>
                    <a:pt x="3483" y="26316"/>
                    <a:pt x="2150" y="27946"/>
                    <a:pt x="1264" y="29817"/>
                  </a:cubicBezTo>
                  <a:cubicBezTo>
                    <a:pt x="369" y="31689"/>
                    <a:pt x="-60" y="33748"/>
                    <a:pt x="7" y="35821"/>
                  </a:cubicBezTo>
                  <a:cubicBezTo>
                    <a:pt x="-41" y="38530"/>
                    <a:pt x="712" y="41193"/>
                    <a:pt x="2169" y="43473"/>
                  </a:cubicBezTo>
                  <a:cubicBezTo>
                    <a:pt x="3760" y="45830"/>
                    <a:pt x="6008" y="47671"/>
                    <a:pt x="8627" y="48769"/>
                  </a:cubicBezTo>
                  <a:cubicBezTo>
                    <a:pt x="11684" y="50101"/>
                    <a:pt x="14990" y="50751"/>
                    <a:pt x="18314" y="50674"/>
                  </a:cubicBezTo>
                  <a:cubicBezTo>
                    <a:pt x="25610" y="50674"/>
                    <a:pt x="30620" y="48414"/>
                    <a:pt x="33297" y="43828"/>
                  </a:cubicBezTo>
                  <a:lnTo>
                    <a:pt x="33297" y="49964"/>
                  </a:lnTo>
                  <a:lnTo>
                    <a:pt x="46603" y="49964"/>
                  </a:lnTo>
                  <a:lnTo>
                    <a:pt x="46603" y="21968"/>
                  </a:lnTo>
                  <a:cubicBezTo>
                    <a:pt x="46832" y="18960"/>
                    <a:pt x="46413" y="15936"/>
                    <a:pt x="45355" y="13109"/>
                  </a:cubicBezTo>
                  <a:cubicBezTo>
                    <a:pt x="44298" y="10281"/>
                    <a:pt x="42641" y="7718"/>
                    <a:pt x="40498" y="5597"/>
                  </a:cubicBezTo>
                  <a:cubicBezTo>
                    <a:pt x="35573" y="1656"/>
                    <a:pt x="29363" y="-323"/>
                    <a:pt x="23067" y="43"/>
                  </a:cubicBezTo>
                  <a:lnTo>
                    <a:pt x="23067" y="43"/>
                  </a:lnTo>
                  <a:close/>
                  <a:moveTo>
                    <a:pt x="32430" y="34367"/>
                  </a:moveTo>
                  <a:cubicBezTo>
                    <a:pt x="31725" y="36441"/>
                    <a:pt x="30306" y="38193"/>
                    <a:pt x="28420" y="39308"/>
                  </a:cubicBezTo>
                  <a:cubicBezTo>
                    <a:pt x="26467" y="40463"/>
                    <a:pt x="24229" y="41056"/>
                    <a:pt x="21962" y="41020"/>
                  </a:cubicBezTo>
                  <a:cubicBezTo>
                    <a:pt x="19876" y="41135"/>
                    <a:pt x="17799" y="40568"/>
                    <a:pt x="16056" y="39405"/>
                  </a:cubicBezTo>
                  <a:cubicBezTo>
                    <a:pt x="15371" y="38915"/>
                    <a:pt x="14818" y="38264"/>
                    <a:pt x="14447" y="37510"/>
                  </a:cubicBezTo>
                  <a:cubicBezTo>
                    <a:pt x="14075" y="36754"/>
                    <a:pt x="13894" y="35919"/>
                    <a:pt x="13923" y="35078"/>
                  </a:cubicBezTo>
                  <a:cubicBezTo>
                    <a:pt x="13923" y="31268"/>
                    <a:pt x="16828" y="29330"/>
                    <a:pt x="22676" y="29330"/>
                  </a:cubicBezTo>
                  <a:lnTo>
                    <a:pt x="32363" y="29330"/>
                  </a:lnTo>
                  <a:lnTo>
                    <a:pt x="32430" y="3436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" name="Полилиния: фигура 25">
              <a:extLst>
                <a:ext uri="{FF2B5EF4-FFF2-40B4-BE49-F238E27FC236}">
                  <a16:creationId xmlns:a16="http://schemas.microsoft.com/office/drawing/2014/main" id="{3F49EA52-5C54-1EAE-706F-3C38B5FEDB9E}"/>
                </a:ext>
              </a:extLst>
            </p:cNvPr>
            <p:cNvSpPr/>
            <p:nvPr/>
          </p:nvSpPr>
          <p:spPr>
            <a:xfrm>
              <a:off x="2031722" y="5469955"/>
              <a:ext cx="46179" cy="50865"/>
            </a:xfrm>
            <a:custGeom>
              <a:avLst/>
              <a:gdLst>
                <a:gd name="connsiteX0" fmla="*/ 36947 w 46179"/>
                <a:gd name="connsiteY0" fmla="*/ 24448 h 50865"/>
                <a:gd name="connsiteX1" fmla="*/ 42691 w 46179"/>
                <a:gd name="connsiteY1" fmla="*/ 20024 h 50865"/>
                <a:gd name="connsiteX2" fmla="*/ 44758 w 46179"/>
                <a:gd name="connsiteY2" fmla="*/ 13052 h 50865"/>
                <a:gd name="connsiteX3" fmla="*/ 41758 w 46179"/>
                <a:gd name="connsiteY3" fmla="*/ 6430 h 50865"/>
                <a:gd name="connsiteX4" fmla="*/ 33518 w 46179"/>
                <a:gd name="connsiteY4" fmla="*/ 1651 h 50865"/>
                <a:gd name="connsiteX5" fmla="*/ 21603 w 46179"/>
                <a:gd name="connsiteY5" fmla="*/ 4 h 50865"/>
                <a:gd name="connsiteX6" fmla="*/ 1714 w 46179"/>
                <a:gd name="connsiteY6" fmla="*/ 4460 h 50865"/>
                <a:gd name="connsiteX7" fmla="*/ 5201 w 46179"/>
                <a:gd name="connsiteY7" fmla="*/ 14147 h 50865"/>
                <a:gd name="connsiteX8" fmla="*/ 20698 w 46179"/>
                <a:gd name="connsiteY8" fmla="*/ 10918 h 50865"/>
                <a:gd name="connsiteX9" fmla="*/ 27870 w 46179"/>
                <a:gd name="connsiteY9" fmla="*/ 12177 h 50865"/>
                <a:gd name="connsiteX10" fmla="*/ 29661 w 46179"/>
                <a:gd name="connsiteY10" fmla="*/ 13628 h 50865"/>
                <a:gd name="connsiteX11" fmla="*/ 30356 w 46179"/>
                <a:gd name="connsiteY11" fmla="*/ 15826 h 50865"/>
                <a:gd name="connsiteX12" fmla="*/ 29851 w 46179"/>
                <a:gd name="connsiteY12" fmla="*/ 17856 h 50865"/>
                <a:gd name="connsiteX13" fmla="*/ 28356 w 46179"/>
                <a:gd name="connsiteY13" fmla="*/ 19313 h 50865"/>
                <a:gd name="connsiteX14" fmla="*/ 22603 w 46179"/>
                <a:gd name="connsiteY14" fmla="*/ 20476 h 50865"/>
                <a:gd name="connsiteX15" fmla="*/ 13859 w 46179"/>
                <a:gd name="connsiteY15" fmla="*/ 20476 h 50865"/>
                <a:gd name="connsiteX16" fmla="*/ 13859 w 46179"/>
                <a:gd name="connsiteY16" fmla="*/ 29324 h 50865"/>
                <a:gd name="connsiteX17" fmla="*/ 23898 w 46179"/>
                <a:gd name="connsiteY17" fmla="*/ 29324 h 50865"/>
                <a:gd name="connsiteX18" fmla="*/ 29747 w 46179"/>
                <a:gd name="connsiteY18" fmla="*/ 30551 h 50865"/>
                <a:gd name="connsiteX19" fmla="*/ 31242 w 46179"/>
                <a:gd name="connsiteY19" fmla="*/ 32083 h 50865"/>
                <a:gd name="connsiteX20" fmla="*/ 31747 w 46179"/>
                <a:gd name="connsiteY20" fmla="*/ 34167 h 50865"/>
                <a:gd name="connsiteX21" fmla="*/ 30947 w 46179"/>
                <a:gd name="connsiteY21" fmla="*/ 36716 h 50865"/>
                <a:gd name="connsiteX22" fmla="*/ 28870 w 46179"/>
                <a:gd name="connsiteY22" fmla="*/ 38397 h 50865"/>
                <a:gd name="connsiteX23" fmla="*/ 20965 w 46179"/>
                <a:gd name="connsiteY23" fmla="*/ 39915 h 50865"/>
                <a:gd name="connsiteX24" fmla="*/ 3810 w 46179"/>
                <a:gd name="connsiteY24" fmla="*/ 36170 h 50865"/>
                <a:gd name="connsiteX25" fmla="*/ 0 w 46179"/>
                <a:gd name="connsiteY25" fmla="*/ 46115 h 50865"/>
                <a:gd name="connsiteX26" fmla="*/ 10306 w 46179"/>
                <a:gd name="connsiteY26" fmla="*/ 49667 h 50865"/>
                <a:gd name="connsiteX27" fmla="*/ 21603 w 46179"/>
                <a:gd name="connsiteY27" fmla="*/ 50862 h 50865"/>
                <a:gd name="connsiteX28" fmla="*/ 34195 w 46179"/>
                <a:gd name="connsiteY28" fmla="*/ 48957 h 50865"/>
                <a:gd name="connsiteX29" fmla="*/ 42948 w 46179"/>
                <a:gd name="connsiteY29" fmla="*/ 43531 h 50865"/>
                <a:gd name="connsiteX30" fmla="*/ 46177 w 46179"/>
                <a:gd name="connsiteY30" fmla="*/ 35362 h 50865"/>
                <a:gd name="connsiteX31" fmla="*/ 43758 w 46179"/>
                <a:gd name="connsiteY31" fmla="*/ 28613 h 50865"/>
                <a:gd name="connsiteX32" fmla="*/ 36947 w 46179"/>
                <a:gd name="connsiteY32" fmla="*/ 24448 h 50865"/>
                <a:gd name="connsiteX33" fmla="*/ 36947 w 46179"/>
                <a:gd name="connsiteY33" fmla="*/ 24448 h 50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6179" h="50865">
                  <a:moveTo>
                    <a:pt x="36947" y="24448"/>
                  </a:moveTo>
                  <a:cubicBezTo>
                    <a:pt x="39195" y="23472"/>
                    <a:pt x="41167" y="21952"/>
                    <a:pt x="42691" y="20024"/>
                  </a:cubicBezTo>
                  <a:cubicBezTo>
                    <a:pt x="44196" y="18024"/>
                    <a:pt x="44929" y="15549"/>
                    <a:pt x="44758" y="13052"/>
                  </a:cubicBezTo>
                  <a:cubicBezTo>
                    <a:pt x="44587" y="10555"/>
                    <a:pt x="43520" y="8203"/>
                    <a:pt x="41758" y="6430"/>
                  </a:cubicBezTo>
                  <a:cubicBezTo>
                    <a:pt x="39462" y="4164"/>
                    <a:pt x="36624" y="2519"/>
                    <a:pt x="33518" y="1651"/>
                  </a:cubicBezTo>
                  <a:cubicBezTo>
                    <a:pt x="29651" y="501"/>
                    <a:pt x="25641" y="-54"/>
                    <a:pt x="21603" y="4"/>
                  </a:cubicBezTo>
                  <a:cubicBezTo>
                    <a:pt x="14735" y="98"/>
                    <a:pt x="7963" y="1616"/>
                    <a:pt x="1714" y="4460"/>
                  </a:cubicBezTo>
                  <a:lnTo>
                    <a:pt x="5201" y="14147"/>
                  </a:lnTo>
                  <a:cubicBezTo>
                    <a:pt x="10116" y="12101"/>
                    <a:pt x="15373" y="11005"/>
                    <a:pt x="20698" y="10918"/>
                  </a:cubicBezTo>
                  <a:cubicBezTo>
                    <a:pt x="23155" y="10796"/>
                    <a:pt x="25603" y="11226"/>
                    <a:pt x="27870" y="12177"/>
                  </a:cubicBezTo>
                  <a:cubicBezTo>
                    <a:pt x="28594" y="12475"/>
                    <a:pt x="29223" y="12979"/>
                    <a:pt x="29661" y="13628"/>
                  </a:cubicBezTo>
                  <a:cubicBezTo>
                    <a:pt x="30108" y="14277"/>
                    <a:pt x="30347" y="15041"/>
                    <a:pt x="30356" y="15826"/>
                  </a:cubicBezTo>
                  <a:cubicBezTo>
                    <a:pt x="30385" y="16537"/>
                    <a:pt x="30204" y="17240"/>
                    <a:pt x="29851" y="17856"/>
                  </a:cubicBezTo>
                  <a:cubicBezTo>
                    <a:pt x="29499" y="18472"/>
                    <a:pt x="28985" y="18977"/>
                    <a:pt x="28356" y="19313"/>
                  </a:cubicBezTo>
                  <a:cubicBezTo>
                    <a:pt x="26575" y="20188"/>
                    <a:pt x="24594" y="20588"/>
                    <a:pt x="22603" y="20476"/>
                  </a:cubicBezTo>
                  <a:lnTo>
                    <a:pt x="13859" y="20476"/>
                  </a:lnTo>
                  <a:lnTo>
                    <a:pt x="13859" y="29324"/>
                  </a:lnTo>
                  <a:lnTo>
                    <a:pt x="23898" y="29324"/>
                  </a:lnTo>
                  <a:cubicBezTo>
                    <a:pt x="25917" y="29211"/>
                    <a:pt x="27937" y="29635"/>
                    <a:pt x="29747" y="30551"/>
                  </a:cubicBezTo>
                  <a:cubicBezTo>
                    <a:pt x="30375" y="30918"/>
                    <a:pt x="30890" y="31447"/>
                    <a:pt x="31242" y="32083"/>
                  </a:cubicBezTo>
                  <a:cubicBezTo>
                    <a:pt x="31594" y="32720"/>
                    <a:pt x="31766" y="33440"/>
                    <a:pt x="31747" y="34167"/>
                  </a:cubicBezTo>
                  <a:cubicBezTo>
                    <a:pt x="31737" y="35077"/>
                    <a:pt x="31461" y="35964"/>
                    <a:pt x="30947" y="36716"/>
                  </a:cubicBezTo>
                  <a:cubicBezTo>
                    <a:pt x="30432" y="37469"/>
                    <a:pt x="29718" y="38054"/>
                    <a:pt x="28870" y="38397"/>
                  </a:cubicBezTo>
                  <a:cubicBezTo>
                    <a:pt x="26394" y="39519"/>
                    <a:pt x="23679" y="40039"/>
                    <a:pt x="20965" y="39915"/>
                  </a:cubicBezTo>
                  <a:cubicBezTo>
                    <a:pt x="15030" y="39994"/>
                    <a:pt x="9163" y="38713"/>
                    <a:pt x="3810" y="36170"/>
                  </a:cubicBezTo>
                  <a:lnTo>
                    <a:pt x="0" y="46115"/>
                  </a:lnTo>
                  <a:cubicBezTo>
                    <a:pt x="3267" y="47740"/>
                    <a:pt x="6734" y="48933"/>
                    <a:pt x="10306" y="49667"/>
                  </a:cubicBezTo>
                  <a:cubicBezTo>
                    <a:pt x="14021" y="50469"/>
                    <a:pt x="17802" y="50871"/>
                    <a:pt x="21603" y="50862"/>
                  </a:cubicBezTo>
                  <a:cubicBezTo>
                    <a:pt x="25879" y="50920"/>
                    <a:pt x="30137" y="50276"/>
                    <a:pt x="34195" y="48957"/>
                  </a:cubicBezTo>
                  <a:cubicBezTo>
                    <a:pt x="37519" y="47906"/>
                    <a:pt x="40529" y="46041"/>
                    <a:pt x="42948" y="43531"/>
                  </a:cubicBezTo>
                  <a:cubicBezTo>
                    <a:pt x="45034" y="41326"/>
                    <a:pt x="46196" y="38399"/>
                    <a:pt x="46177" y="35362"/>
                  </a:cubicBezTo>
                  <a:cubicBezTo>
                    <a:pt x="46234" y="32890"/>
                    <a:pt x="45368" y="30487"/>
                    <a:pt x="43758" y="28613"/>
                  </a:cubicBezTo>
                  <a:cubicBezTo>
                    <a:pt x="41939" y="26598"/>
                    <a:pt x="39567" y="25151"/>
                    <a:pt x="36947" y="24448"/>
                  </a:cubicBezTo>
                  <a:lnTo>
                    <a:pt x="36947" y="2444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7" name="Полилиния: фигура 26">
              <a:extLst>
                <a:ext uri="{FF2B5EF4-FFF2-40B4-BE49-F238E27FC236}">
                  <a16:creationId xmlns:a16="http://schemas.microsoft.com/office/drawing/2014/main" id="{8ABB47FE-C799-6D6A-6BBD-2034B6170EBE}"/>
                </a:ext>
              </a:extLst>
            </p:cNvPr>
            <p:cNvSpPr/>
            <p:nvPr/>
          </p:nvSpPr>
          <p:spPr>
            <a:xfrm>
              <a:off x="2088168" y="5470885"/>
              <a:ext cx="46167" cy="49186"/>
            </a:xfrm>
            <a:custGeom>
              <a:avLst/>
              <a:gdLst>
                <a:gd name="connsiteX0" fmla="*/ 37490 w 46167"/>
                <a:gd name="connsiteY0" fmla="*/ 23425 h 49186"/>
                <a:gd name="connsiteX1" fmla="*/ 42815 w 46167"/>
                <a:gd name="connsiteY1" fmla="*/ 19097 h 49186"/>
                <a:gd name="connsiteX2" fmla="*/ 44691 w 46167"/>
                <a:gd name="connsiteY2" fmla="*/ 12639 h 49186"/>
                <a:gd name="connsiteX3" fmla="*/ 43377 w 46167"/>
                <a:gd name="connsiteY3" fmla="*/ 7242 h 49186"/>
                <a:gd name="connsiteX4" fmla="*/ 39491 w 46167"/>
                <a:gd name="connsiteY4" fmla="*/ 3275 h 49186"/>
                <a:gd name="connsiteX5" fmla="*/ 25089 w 46167"/>
                <a:gd name="connsiteY5" fmla="*/ 46 h 49186"/>
                <a:gd name="connsiteX6" fmla="*/ 0 w 46167"/>
                <a:gd name="connsiteY6" fmla="*/ 46 h 49186"/>
                <a:gd name="connsiteX7" fmla="*/ 0 w 46167"/>
                <a:gd name="connsiteY7" fmla="*/ 49128 h 49186"/>
                <a:gd name="connsiteX8" fmla="*/ 26194 w 46167"/>
                <a:gd name="connsiteY8" fmla="*/ 49128 h 49186"/>
                <a:gd name="connsiteX9" fmla="*/ 41138 w 46167"/>
                <a:gd name="connsiteY9" fmla="*/ 45479 h 49186"/>
                <a:gd name="connsiteX10" fmla="*/ 44949 w 46167"/>
                <a:gd name="connsiteY10" fmla="*/ 40965 h 49186"/>
                <a:gd name="connsiteX11" fmla="*/ 46149 w 46167"/>
                <a:gd name="connsiteY11" fmla="*/ 35178 h 49186"/>
                <a:gd name="connsiteX12" fmla="*/ 43939 w 46167"/>
                <a:gd name="connsiteY12" fmla="*/ 27740 h 49186"/>
                <a:gd name="connsiteX13" fmla="*/ 37490 w 46167"/>
                <a:gd name="connsiteY13" fmla="*/ 23425 h 49186"/>
                <a:gd name="connsiteX14" fmla="*/ 13049 w 46167"/>
                <a:gd name="connsiteY14" fmla="*/ 9669 h 49186"/>
                <a:gd name="connsiteX15" fmla="*/ 23803 w 46167"/>
                <a:gd name="connsiteY15" fmla="*/ 9669 h 49186"/>
                <a:gd name="connsiteX16" fmla="*/ 31290 w 46167"/>
                <a:gd name="connsiteY16" fmla="*/ 14867 h 49186"/>
                <a:gd name="connsiteX17" fmla="*/ 23803 w 46167"/>
                <a:gd name="connsiteY17" fmla="*/ 20131 h 49186"/>
                <a:gd name="connsiteX18" fmla="*/ 13049 w 46167"/>
                <a:gd name="connsiteY18" fmla="*/ 20131 h 49186"/>
                <a:gd name="connsiteX19" fmla="*/ 13049 w 46167"/>
                <a:gd name="connsiteY19" fmla="*/ 9669 h 49186"/>
                <a:gd name="connsiteX20" fmla="*/ 24994 w 46167"/>
                <a:gd name="connsiteY20" fmla="*/ 39376 h 49186"/>
                <a:gd name="connsiteX21" fmla="*/ 13049 w 46167"/>
                <a:gd name="connsiteY21" fmla="*/ 39376 h 49186"/>
                <a:gd name="connsiteX22" fmla="*/ 13049 w 46167"/>
                <a:gd name="connsiteY22" fmla="*/ 28526 h 49186"/>
                <a:gd name="connsiteX23" fmla="*/ 25289 w 46167"/>
                <a:gd name="connsiteY23" fmla="*/ 28526 h 49186"/>
                <a:gd name="connsiteX24" fmla="*/ 31004 w 46167"/>
                <a:gd name="connsiteY24" fmla="*/ 29850 h 49186"/>
                <a:gd name="connsiteX25" fmla="*/ 32452 w 46167"/>
                <a:gd name="connsiteY25" fmla="*/ 31700 h 49186"/>
                <a:gd name="connsiteX26" fmla="*/ 32842 w 46167"/>
                <a:gd name="connsiteY26" fmla="*/ 34015 h 49186"/>
                <a:gd name="connsiteX27" fmla="*/ 24994 w 46167"/>
                <a:gd name="connsiteY27" fmla="*/ 39376 h 49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6167" h="49186">
                  <a:moveTo>
                    <a:pt x="37490" y="23425"/>
                  </a:moveTo>
                  <a:cubicBezTo>
                    <a:pt x="39643" y="22524"/>
                    <a:pt x="41501" y="21022"/>
                    <a:pt x="42815" y="19097"/>
                  </a:cubicBezTo>
                  <a:cubicBezTo>
                    <a:pt x="44091" y="17188"/>
                    <a:pt x="44739" y="14933"/>
                    <a:pt x="44691" y="12639"/>
                  </a:cubicBezTo>
                  <a:cubicBezTo>
                    <a:pt x="44748" y="10754"/>
                    <a:pt x="44301" y="8889"/>
                    <a:pt x="43377" y="7242"/>
                  </a:cubicBezTo>
                  <a:cubicBezTo>
                    <a:pt x="42463" y="5593"/>
                    <a:pt x="41119" y="4223"/>
                    <a:pt x="39491" y="3275"/>
                  </a:cubicBezTo>
                  <a:cubicBezTo>
                    <a:pt x="35090" y="870"/>
                    <a:pt x="30099" y="-249"/>
                    <a:pt x="25089" y="46"/>
                  </a:cubicBezTo>
                  <a:lnTo>
                    <a:pt x="0" y="46"/>
                  </a:lnTo>
                  <a:lnTo>
                    <a:pt x="0" y="49128"/>
                  </a:lnTo>
                  <a:lnTo>
                    <a:pt x="26194" y="49128"/>
                  </a:lnTo>
                  <a:cubicBezTo>
                    <a:pt x="31433" y="49484"/>
                    <a:pt x="36652" y="48210"/>
                    <a:pt x="41138" y="45479"/>
                  </a:cubicBezTo>
                  <a:cubicBezTo>
                    <a:pt x="42767" y="44317"/>
                    <a:pt x="44082" y="42764"/>
                    <a:pt x="44949" y="40965"/>
                  </a:cubicBezTo>
                  <a:cubicBezTo>
                    <a:pt x="45825" y="39166"/>
                    <a:pt x="46234" y="37177"/>
                    <a:pt x="46149" y="35178"/>
                  </a:cubicBezTo>
                  <a:cubicBezTo>
                    <a:pt x="46301" y="32517"/>
                    <a:pt x="45520" y="29886"/>
                    <a:pt x="43939" y="27740"/>
                  </a:cubicBezTo>
                  <a:cubicBezTo>
                    <a:pt x="42358" y="25594"/>
                    <a:pt x="40081" y="24067"/>
                    <a:pt x="37490" y="23425"/>
                  </a:cubicBezTo>
                  <a:close/>
                  <a:moveTo>
                    <a:pt x="13049" y="9669"/>
                  </a:moveTo>
                  <a:lnTo>
                    <a:pt x="23803" y="9669"/>
                  </a:lnTo>
                  <a:cubicBezTo>
                    <a:pt x="28804" y="9669"/>
                    <a:pt x="31290" y="11380"/>
                    <a:pt x="31290" y="14867"/>
                  </a:cubicBezTo>
                  <a:cubicBezTo>
                    <a:pt x="31290" y="18354"/>
                    <a:pt x="28804" y="20131"/>
                    <a:pt x="23803" y="20131"/>
                  </a:cubicBezTo>
                  <a:lnTo>
                    <a:pt x="13049" y="20131"/>
                  </a:lnTo>
                  <a:lnTo>
                    <a:pt x="13049" y="9669"/>
                  </a:lnTo>
                  <a:close/>
                  <a:moveTo>
                    <a:pt x="24994" y="39376"/>
                  </a:moveTo>
                  <a:lnTo>
                    <a:pt x="13049" y="39376"/>
                  </a:lnTo>
                  <a:lnTo>
                    <a:pt x="13049" y="28526"/>
                  </a:lnTo>
                  <a:lnTo>
                    <a:pt x="25289" y="28526"/>
                  </a:lnTo>
                  <a:cubicBezTo>
                    <a:pt x="27280" y="28378"/>
                    <a:pt x="29270" y="28840"/>
                    <a:pt x="31004" y="29850"/>
                  </a:cubicBezTo>
                  <a:cubicBezTo>
                    <a:pt x="31633" y="30337"/>
                    <a:pt x="32128" y="30972"/>
                    <a:pt x="32452" y="31700"/>
                  </a:cubicBezTo>
                  <a:cubicBezTo>
                    <a:pt x="32766" y="32427"/>
                    <a:pt x="32909" y="33223"/>
                    <a:pt x="32842" y="34015"/>
                  </a:cubicBezTo>
                  <a:cubicBezTo>
                    <a:pt x="32842" y="37600"/>
                    <a:pt x="30223" y="39376"/>
                    <a:pt x="24994" y="3937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" name="Полилиния: фигура 27">
              <a:extLst>
                <a:ext uri="{FF2B5EF4-FFF2-40B4-BE49-F238E27FC236}">
                  <a16:creationId xmlns:a16="http://schemas.microsoft.com/office/drawing/2014/main" id="{CEB0F531-8A17-49D3-925F-DBE9E4259591}"/>
                </a:ext>
              </a:extLst>
            </p:cNvPr>
            <p:cNvSpPr/>
            <p:nvPr/>
          </p:nvSpPr>
          <p:spPr>
            <a:xfrm>
              <a:off x="2144908" y="5470866"/>
              <a:ext cx="51082" cy="49049"/>
            </a:xfrm>
            <a:custGeom>
              <a:avLst/>
              <a:gdLst>
                <a:gd name="connsiteX0" fmla="*/ 14145 w 51082"/>
                <a:gd name="connsiteY0" fmla="*/ 29190 h 49049"/>
                <a:gd name="connsiteX1" fmla="*/ 14145 w 51082"/>
                <a:gd name="connsiteY1" fmla="*/ 0 h 49049"/>
                <a:gd name="connsiteX2" fmla="*/ 0 w 51082"/>
                <a:gd name="connsiteY2" fmla="*/ 0 h 49049"/>
                <a:gd name="connsiteX3" fmla="*/ 0 w 51082"/>
                <a:gd name="connsiteY3" fmla="*/ 49049 h 49049"/>
                <a:gd name="connsiteX4" fmla="*/ 13145 w 51082"/>
                <a:gd name="connsiteY4" fmla="*/ 49049 h 49049"/>
                <a:gd name="connsiteX5" fmla="*/ 36938 w 51082"/>
                <a:gd name="connsiteY5" fmla="*/ 19890 h 49049"/>
                <a:gd name="connsiteX6" fmla="*/ 36938 w 51082"/>
                <a:gd name="connsiteY6" fmla="*/ 49049 h 49049"/>
                <a:gd name="connsiteX7" fmla="*/ 51083 w 51082"/>
                <a:gd name="connsiteY7" fmla="*/ 49049 h 49049"/>
                <a:gd name="connsiteX8" fmla="*/ 51083 w 51082"/>
                <a:gd name="connsiteY8" fmla="*/ 0 h 49049"/>
                <a:gd name="connsiteX9" fmla="*/ 38043 w 51082"/>
                <a:gd name="connsiteY9" fmla="*/ 0 h 49049"/>
                <a:gd name="connsiteX10" fmla="*/ 14145 w 51082"/>
                <a:gd name="connsiteY10" fmla="*/ 29190 h 4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1082" h="49049">
                  <a:moveTo>
                    <a:pt x="14145" y="29190"/>
                  </a:moveTo>
                  <a:lnTo>
                    <a:pt x="14145" y="0"/>
                  </a:lnTo>
                  <a:lnTo>
                    <a:pt x="0" y="0"/>
                  </a:lnTo>
                  <a:lnTo>
                    <a:pt x="0" y="49049"/>
                  </a:lnTo>
                  <a:lnTo>
                    <a:pt x="13145" y="49049"/>
                  </a:lnTo>
                  <a:lnTo>
                    <a:pt x="36938" y="19890"/>
                  </a:lnTo>
                  <a:lnTo>
                    <a:pt x="36938" y="49049"/>
                  </a:lnTo>
                  <a:lnTo>
                    <a:pt x="51083" y="49049"/>
                  </a:lnTo>
                  <a:lnTo>
                    <a:pt x="51083" y="0"/>
                  </a:lnTo>
                  <a:lnTo>
                    <a:pt x="38043" y="0"/>
                  </a:lnTo>
                  <a:lnTo>
                    <a:pt x="14145" y="2919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" name="Полилиния: фигура 28">
              <a:extLst>
                <a:ext uri="{FF2B5EF4-FFF2-40B4-BE49-F238E27FC236}">
                  <a16:creationId xmlns:a16="http://schemas.microsoft.com/office/drawing/2014/main" id="{EE15DB01-1C81-0955-2DAB-D2D5A7FC951E}"/>
                </a:ext>
              </a:extLst>
            </p:cNvPr>
            <p:cNvSpPr/>
            <p:nvPr/>
          </p:nvSpPr>
          <p:spPr>
            <a:xfrm>
              <a:off x="2203544" y="5470866"/>
              <a:ext cx="47339" cy="49049"/>
            </a:xfrm>
            <a:custGeom>
              <a:avLst/>
              <a:gdLst>
                <a:gd name="connsiteX0" fmla="*/ 0 w 47339"/>
                <a:gd name="connsiteY0" fmla="*/ 11657 h 49049"/>
                <a:gd name="connsiteX1" fmla="*/ 16631 w 47339"/>
                <a:gd name="connsiteY1" fmla="*/ 11657 h 49049"/>
                <a:gd name="connsiteX2" fmla="*/ 16631 w 47339"/>
                <a:gd name="connsiteY2" fmla="*/ 49049 h 49049"/>
                <a:gd name="connsiteX3" fmla="*/ 30747 w 47339"/>
                <a:gd name="connsiteY3" fmla="*/ 49049 h 49049"/>
                <a:gd name="connsiteX4" fmla="*/ 30747 w 47339"/>
                <a:gd name="connsiteY4" fmla="*/ 11657 h 49049"/>
                <a:gd name="connsiteX5" fmla="*/ 47339 w 47339"/>
                <a:gd name="connsiteY5" fmla="*/ 11657 h 49049"/>
                <a:gd name="connsiteX6" fmla="*/ 47339 w 47339"/>
                <a:gd name="connsiteY6" fmla="*/ 0 h 49049"/>
                <a:gd name="connsiteX7" fmla="*/ 0 w 47339"/>
                <a:gd name="connsiteY7" fmla="*/ 0 h 49049"/>
                <a:gd name="connsiteX8" fmla="*/ 0 w 47339"/>
                <a:gd name="connsiteY8" fmla="*/ 11657 h 4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339" h="49049">
                  <a:moveTo>
                    <a:pt x="0" y="11657"/>
                  </a:moveTo>
                  <a:lnTo>
                    <a:pt x="16631" y="11657"/>
                  </a:lnTo>
                  <a:lnTo>
                    <a:pt x="16631" y="49049"/>
                  </a:lnTo>
                  <a:lnTo>
                    <a:pt x="30747" y="49049"/>
                  </a:lnTo>
                  <a:lnTo>
                    <a:pt x="30747" y="11657"/>
                  </a:lnTo>
                  <a:lnTo>
                    <a:pt x="47339" y="11657"/>
                  </a:lnTo>
                  <a:lnTo>
                    <a:pt x="47339" y="0"/>
                  </a:lnTo>
                  <a:lnTo>
                    <a:pt x="0" y="0"/>
                  </a:lnTo>
                  <a:lnTo>
                    <a:pt x="0" y="1165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" name="Полилиния: фигура 29">
              <a:extLst>
                <a:ext uri="{FF2B5EF4-FFF2-40B4-BE49-F238E27FC236}">
                  <a16:creationId xmlns:a16="http://schemas.microsoft.com/office/drawing/2014/main" id="{8349CCD7-1DC1-DDA0-A7C7-6E11CA56FBBD}"/>
                </a:ext>
              </a:extLst>
            </p:cNvPr>
            <p:cNvSpPr/>
            <p:nvPr/>
          </p:nvSpPr>
          <p:spPr>
            <a:xfrm>
              <a:off x="2258475" y="5470866"/>
              <a:ext cx="51082" cy="49049"/>
            </a:xfrm>
            <a:custGeom>
              <a:avLst/>
              <a:gdLst>
                <a:gd name="connsiteX0" fmla="*/ 14145 w 51082"/>
                <a:gd name="connsiteY0" fmla="*/ 29190 h 49049"/>
                <a:gd name="connsiteX1" fmla="*/ 14145 w 51082"/>
                <a:gd name="connsiteY1" fmla="*/ 0 h 49049"/>
                <a:gd name="connsiteX2" fmla="*/ 0 w 51082"/>
                <a:gd name="connsiteY2" fmla="*/ 0 h 49049"/>
                <a:gd name="connsiteX3" fmla="*/ 0 w 51082"/>
                <a:gd name="connsiteY3" fmla="*/ 49049 h 49049"/>
                <a:gd name="connsiteX4" fmla="*/ 13145 w 51082"/>
                <a:gd name="connsiteY4" fmla="*/ 49049 h 49049"/>
                <a:gd name="connsiteX5" fmla="*/ 36938 w 51082"/>
                <a:gd name="connsiteY5" fmla="*/ 19890 h 49049"/>
                <a:gd name="connsiteX6" fmla="*/ 36938 w 51082"/>
                <a:gd name="connsiteY6" fmla="*/ 49049 h 49049"/>
                <a:gd name="connsiteX7" fmla="*/ 51083 w 51082"/>
                <a:gd name="connsiteY7" fmla="*/ 49049 h 49049"/>
                <a:gd name="connsiteX8" fmla="*/ 51083 w 51082"/>
                <a:gd name="connsiteY8" fmla="*/ 0 h 49049"/>
                <a:gd name="connsiteX9" fmla="*/ 38043 w 51082"/>
                <a:gd name="connsiteY9" fmla="*/ 0 h 49049"/>
                <a:gd name="connsiteX10" fmla="*/ 14145 w 51082"/>
                <a:gd name="connsiteY10" fmla="*/ 29190 h 4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1082" h="49049">
                  <a:moveTo>
                    <a:pt x="14145" y="29190"/>
                  </a:moveTo>
                  <a:lnTo>
                    <a:pt x="14145" y="0"/>
                  </a:lnTo>
                  <a:lnTo>
                    <a:pt x="0" y="0"/>
                  </a:lnTo>
                  <a:lnTo>
                    <a:pt x="0" y="49049"/>
                  </a:lnTo>
                  <a:lnTo>
                    <a:pt x="13145" y="49049"/>
                  </a:lnTo>
                  <a:lnTo>
                    <a:pt x="36938" y="19890"/>
                  </a:lnTo>
                  <a:lnTo>
                    <a:pt x="36938" y="49049"/>
                  </a:lnTo>
                  <a:lnTo>
                    <a:pt x="51083" y="49049"/>
                  </a:lnTo>
                  <a:lnTo>
                    <a:pt x="51083" y="0"/>
                  </a:lnTo>
                  <a:lnTo>
                    <a:pt x="38043" y="0"/>
                  </a:lnTo>
                  <a:lnTo>
                    <a:pt x="14145" y="2919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" name="Полилиния: фигура 30">
              <a:extLst>
                <a:ext uri="{FF2B5EF4-FFF2-40B4-BE49-F238E27FC236}">
                  <a16:creationId xmlns:a16="http://schemas.microsoft.com/office/drawing/2014/main" id="{59BDDF76-A60C-CDEF-E361-68CFDBD05E4B}"/>
                </a:ext>
              </a:extLst>
            </p:cNvPr>
            <p:cNvSpPr/>
            <p:nvPr/>
          </p:nvSpPr>
          <p:spPr>
            <a:xfrm>
              <a:off x="2319215" y="5470912"/>
              <a:ext cx="47596" cy="49133"/>
            </a:xfrm>
            <a:custGeom>
              <a:avLst/>
              <a:gdLst>
                <a:gd name="connsiteX0" fmla="*/ 6972 w 47596"/>
                <a:gd name="connsiteY0" fmla="*/ 4670 h 49133"/>
                <a:gd name="connsiteX1" fmla="*/ 2181 w 47596"/>
                <a:gd name="connsiteY1" fmla="*/ 10559 h 49133"/>
                <a:gd name="connsiteX2" fmla="*/ 714 w 47596"/>
                <a:gd name="connsiteY2" fmla="*/ 18006 h 49133"/>
                <a:gd name="connsiteX3" fmla="*/ 3419 w 47596"/>
                <a:gd name="connsiteY3" fmla="*/ 27176 h 49133"/>
                <a:gd name="connsiteX4" fmla="*/ 11201 w 47596"/>
                <a:gd name="connsiteY4" fmla="*/ 32989 h 49133"/>
                <a:gd name="connsiteX5" fmla="*/ 0 w 47596"/>
                <a:gd name="connsiteY5" fmla="*/ 49133 h 49133"/>
                <a:gd name="connsiteX6" fmla="*/ 15145 w 47596"/>
                <a:gd name="connsiteY6" fmla="*/ 49133 h 49133"/>
                <a:gd name="connsiteX7" fmla="*/ 24441 w 47596"/>
                <a:gd name="connsiteY7" fmla="*/ 35088 h 49133"/>
                <a:gd name="connsiteX8" fmla="*/ 34938 w 47596"/>
                <a:gd name="connsiteY8" fmla="*/ 35088 h 49133"/>
                <a:gd name="connsiteX9" fmla="*/ 34938 w 47596"/>
                <a:gd name="connsiteY9" fmla="*/ 49133 h 49133"/>
                <a:gd name="connsiteX10" fmla="*/ 47596 w 47596"/>
                <a:gd name="connsiteY10" fmla="*/ 49133 h 49133"/>
                <a:gd name="connsiteX11" fmla="*/ 47596 w 47596"/>
                <a:gd name="connsiteY11" fmla="*/ 52 h 49133"/>
                <a:gd name="connsiteX12" fmla="*/ 24155 w 47596"/>
                <a:gd name="connsiteY12" fmla="*/ 52 h 49133"/>
                <a:gd name="connsiteX13" fmla="*/ 6972 w 47596"/>
                <a:gd name="connsiteY13" fmla="*/ 4670 h 49133"/>
                <a:gd name="connsiteX14" fmla="*/ 6972 w 47596"/>
                <a:gd name="connsiteY14" fmla="*/ 4670 h 49133"/>
                <a:gd name="connsiteX15" fmla="*/ 34938 w 47596"/>
                <a:gd name="connsiteY15" fmla="*/ 11548 h 49133"/>
                <a:gd name="connsiteX16" fmla="*/ 34938 w 47596"/>
                <a:gd name="connsiteY16" fmla="*/ 25497 h 49133"/>
                <a:gd name="connsiteX17" fmla="*/ 24251 w 47596"/>
                <a:gd name="connsiteY17" fmla="*/ 25497 h 49133"/>
                <a:gd name="connsiteX18" fmla="*/ 17469 w 47596"/>
                <a:gd name="connsiteY18" fmla="*/ 23818 h 49133"/>
                <a:gd name="connsiteX19" fmla="*/ 15707 w 47596"/>
                <a:gd name="connsiteY19" fmla="*/ 21426 h 49133"/>
                <a:gd name="connsiteX20" fmla="*/ 15240 w 47596"/>
                <a:gd name="connsiteY20" fmla="*/ 18491 h 49133"/>
                <a:gd name="connsiteX21" fmla="*/ 15726 w 47596"/>
                <a:gd name="connsiteY21" fmla="*/ 15545 h 49133"/>
                <a:gd name="connsiteX22" fmla="*/ 17564 w 47596"/>
                <a:gd name="connsiteY22" fmla="*/ 13195 h 49133"/>
                <a:gd name="connsiteX23" fmla="*/ 24441 w 47596"/>
                <a:gd name="connsiteY23" fmla="*/ 11548 h 49133"/>
                <a:gd name="connsiteX24" fmla="*/ 34938 w 47596"/>
                <a:gd name="connsiteY24" fmla="*/ 11548 h 49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7596" h="49133">
                  <a:moveTo>
                    <a:pt x="6972" y="4670"/>
                  </a:moveTo>
                  <a:cubicBezTo>
                    <a:pt x="4924" y="6212"/>
                    <a:pt x="3277" y="8234"/>
                    <a:pt x="2181" y="10559"/>
                  </a:cubicBezTo>
                  <a:cubicBezTo>
                    <a:pt x="1095" y="12883"/>
                    <a:pt x="591" y="15441"/>
                    <a:pt x="714" y="18006"/>
                  </a:cubicBezTo>
                  <a:cubicBezTo>
                    <a:pt x="610" y="21274"/>
                    <a:pt x="1562" y="24489"/>
                    <a:pt x="3419" y="27176"/>
                  </a:cubicBezTo>
                  <a:cubicBezTo>
                    <a:pt x="5391" y="29834"/>
                    <a:pt x="8096" y="31855"/>
                    <a:pt x="11201" y="32989"/>
                  </a:cubicBezTo>
                  <a:lnTo>
                    <a:pt x="0" y="49133"/>
                  </a:lnTo>
                  <a:lnTo>
                    <a:pt x="15145" y="49133"/>
                  </a:lnTo>
                  <a:lnTo>
                    <a:pt x="24441" y="35088"/>
                  </a:lnTo>
                  <a:lnTo>
                    <a:pt x="34938" y="35088"/>
                  </a:lnTo>
                  <a:lnTo>
                    <a:pt x="34938" y="49133"/>
                  </a:lnTo>
                  <a:lnTo>
                    <a:pt x="47596" y="49133"/>
                  </a:lnTo>
                  <a:lnTo>
                    <a:pt x="47596" y="52"/>
                  </a:lnTo>
                  <a:lnTo>
                    <a:pt x="24155" y="52"/>
                  </a:lnTo>
                  <a:cubicBezTo>
                    <a:pt x="18078" y="-319"/>
                    <a:pt x="12049" y="1302"/>
                    <a:pt x="6972" y="4670"/>
                  </a:cubicBezTo>
                  <a:lnTo>
                    <a:pt x="6972" y="4670"/>
                  </a:lnTo>
                  <a:close/>
                  <a:moveTo>
                    <a:pt x="34938" y="11548"/>
                  </a:moveTo>
                  <a:lnTo>
                    <a:pt x="34938" y="25497"/>
                  </a:lnTo>
                  <a:lnTo>
                    <a:pt x="24251" y="25497"/>
                  </a:lnTo>
                  <a:cubicBezTo>
                    <a:pt x="21869" y="25677"/>
                    <a:pt x="19488" y="25089"/>
                    <a:pt x="17469" y="23818"/>
                  </a:cubicBezTo>
                  <a:cubicBezTo>
                    <a:pt x="16697" y="23174"/>
                    <a:pt x="16088" y="22354"/>
                    <a:pt x="15707" y="21426"/>
                  </a:cubicBezTo>
                  <a:cubicBezTo>
                    <a:pt x="15316" y="20498"/>
                    <a:pt x="15154" y="19492"/>
                    <a:pt x="15240" y="18491"/>
                  </a:cubicBezTo>
                  <a:cubicBezTo>
                    <a:pt x="15154" y="17483"/>
                    <a:pt x="15316" y="16469"/>
                    <a:pt x="15726" y="15545"/>
                  </a:cubicBezTo>
                  <a:cubicBezTo>
                    <a:pt x="16126" y="14619"/>
                    <a:pt x="16764" y="13810"/>
                    <a:pt x="17564" y="13195"/>
                  </a:cubicBezTo>
                  <a:cubicBezTo>
                    <a:pt x="19641" y="11960"/>
                    <a:pt x="22041" y="11386"/>
                    <a:pt x="24441" y="11548"/>
                  </a:cubicBezTo>
                  <a:lnTo>
                    <a:pt x="34938" y="1154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" name="Полилиния: фигура 31">
              <a:extLst>
                <a:ext uri="{FF2B5EF4-FFF2-40B4-BE49-F238E27FC236}">
                  <a16:creationId xmlns:a16="http://schemas.microsoft.com/office/drawing/2014/main" id="{A121DA7C-DFA9-7A9F-C721-CE6D08A76D87}"/>
                </a:ext>
              </a:extLst>
            </p:cNvPr>
            <p:cNvSpPr/>
            <p:nvPr/>
          </p:nvSpPr>
          <p:spPr>
            <a:xfrm>
              <a:off x="2407398" y="5456076"/>
              <a:ext cx="71970" cy="63838"/>
            </a:xfrm>
            <a:custGeom>
              <a:avLst/>
              <a:gdLst>
                <a:gd name="connsiteX0" fmla="*/ 59636 w 71970"/>
                <a:gd name="connsiteY0" fmla="*/ 0 h 63838"/>
                <a:gd name="connsiteX1" fmla="*/ 36128 w 71970"/>
                <a:gd name="connsiteY1" fmla="*/ 39685 h 63838"/>
                <a:gd name="connsiteX2" fmla="*/ 12240 w 71970"/>
                <a:gd name="connsiteY2" fmla="*/ 0 h 63838"/>
                <a:gd name="connsiteX3" fmla="*/ 0 w 71970"/>
                <a:gd name="connsiteY3" fmla="*/ 0 h 63838"/>
                <a:gd name="connsiteX4" fmla="*/ 0 w 71970"/>
                <a:gd name="connsiteY4" fmla="*/ 63838 h 63838"/>
                <a:gd name="connsiteX5" fmla="*/ 13888 w 71970"/>
                <a:gd name="connsiteY5" fmla="*/ 63838 h 63838"/>
                <a:gd name="connsiteX6" fmla="*/ 13888 w 71970"/>
                <a:gd name="connsiteY6" fmla="*/ 26349 h 63838"/>
                <a:gd name="connsiteX7" fmla="*/ 32642 w 71970"/>
                <a:gd name="connsiteY7" fmla="*/ 57090 h 63838"/>
                <a:gd name="connsiteX8" fmla="*/ 39234 w 71970"/>
                <a:gd name="connsiteY8" fmla="*/ 57090 h 63838"/>
                <a:gd name="connsiteX9" fmla="*/ 58026 w 71970"/>
                <a:gd name="connsiteY9" fmla="*/ 25639 h 63838"/>
                <a:gd name="connsiteX10" fmla="*/ 58122 w 71970"/>
                <a:gd name="connsiteY10" fmla="*/ 63838 h 63838"/>
                <a:gd name="connsiteX11" fmla="*/ 71971 w 71970"/>
                <a:gd name="connsiteY11" fmla="*/ 63838 h 63838"/>
                <a:gd name="connsiteX12" fmla="*/ 71876 w 71970"/>
                <a:gd name="connsiteY12" fmla="*/ 0 h 63838"/>
                <a:gd name="connsiteX13" fmla="*/ 59636 w 71970"/>
                <a:gd name="connsiteY13" fmla="*/ 0 h 63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1970" h="63838">
                  <a:moveTo>
                    <a:pt x="59636" y="0"/>
                  </a:moveTo>
                  <a:lnTo>
                    <a:pt x="36128" y="39685"/>
                  </a:lnTo>
                  <a:lnTo>
                    <a:pt x="12240" y="0"/>
                  </a:lnTo>
                  <a:lnTo>
                    <a:pt x="0" y="0"/>
                  </a:lnTo>
                  <a:lnTo>
                    <a:pt x="0" y="63838"/>
                  </a:lnTo>
                  <a:lnTo>
                    <a:pt x="13888" y="63838"/>
                  </a:lnTo>
                  <a:lnTo>
                    <a:pt x="13888" y="26349"/>
                  </a:lnTo>
                  <a:lnTo>
                    <a:pt x="32642" y="57090"/>
                  </a:lnTo>
                  <a:lnTo>
                    <a:pt x="39234" y="57090"/>
                  </a:lnTo>
                  <a:lnTo>
                    <a:pt x="58026" y="25639"/>
                  </a:lnTo>
                  <a:lnTo>
                    <a:pt x="58122" y="63838"/>
                  </a:lnTo>
                  <a:lnTo>
                    <a:pt x="71971" y="63838"/>
                  </a:lnTo>
                  <a:lnTo>
                    <a:pt x="71876" y="0"/>
                  </a:lnTo>
                  <a:lnTo>
                    <a:pt x="59636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" name="Полилиния: фигура 32">
              <a:extLst>
                <a:ext uri="{FF2B5EF4-FFF2-40B4-BE49-F238E27FC236}">
                  <a16:creationId xmlns:a16="http://schemas.microsoft.com/office/drawing/2014/main" id="{D5FEECF1-E030-C2E3-ED16-281E9335E85B}"/>
                </a:ext>
              </a:extLst>
            </p:cNvPr>
            <p:cNvSpPr/>
            <p:nvPr/>
          </p:nvSpPr>
          <p:spPr>
            <a:xfrm>
              <a:off x="2490970" y="5455100"/>
              <a:ext cx="60902" cy="66046"/>
            </a:xfrm>
            <a:custGeom>
              <a:avLst/>
              <a:gdLst>
                <a:gd name="connsiteX0" fmla="*/ 24698 w 60902"/>
                <a:gd name="connsiteY0" fmla="*/ 15087 h 66046"/>
                <a:gd name="connsiteX1" fmla="*/ 35290 w 60902"/>
                <a:gd name="connsiteY1" fmla="*/ 12471 h 66046"/>
                <a:gd name="connsiteX2" fmla="*/ 44225 w 60902"/>
                <a:gd name="connsiteY2" fmla="*/ 14370 h 66046"/>
                <a:gd name="connsiteX3" fmla="*/ 51435 w 60902"/>
                <a:gd name="connsiteY3" fmla="*/ 19962 h 66046"/>
                <a:gd name="connsiteX4" fmla="*/ 60903 w 60902"/>
                <a:gd name="connsiteY4" fmla="*/ 11212 h 66046"/>
                <a:gd name="connsiteX5" fmla="*/ 49663 w 60902"/>
                <a:gd name="connsiteY5" fmla="*/ 2816 h 66046"/>
                <a:gd name="connsiteX6" fmla="*/ 34652 w 60902"/>
                <a:gd name="connsiteY6" fmla="*/ 8 h 66046"/>
                <a:gd name="connsiteX7" fmla="*/ 16916 w 60902"/>
                <a:gd name="connsiteY7" fmla="*/ 4238 h 66046"/>
                <a:gd name="connsiteX8" fmla="*/ 4486 w 60902"/>
                <a:gd name="connsiteY8" fmla="*/ 15991 h 66046"/>
                <a:gd name="connsiteX9" fmla="*/ 0 w 60902"/>
                <a:gd name="connsiteY9" fmla="*/ 33008 h 66046"/>
                <a:gd name="connsiteX10" fmla="*/ 4486 w 60902"/>
                <a:gd name="connsiteY10" fmla="*/ 50025 h 66046"/>
                <a:gd name="connsiteX11" fmla="*/ 16916 w 60902"/>
                <a:gd name="connsiteY11" fmla="*/ 61779 h 66046"/>
                <a:gd name="connsiteX12" fmla="*/ 34547 w 60902"/>
                <a:gd name="connsiteY12" fmla="*/ 66041 h 66046"/>
                <a:gd name="connsiteX13" fmla="*/ 49597 w 60902"/>
                <a:gd name="connsiteY13" fmla="*/ 63103 h 66046"/>
                <a:gd name="connsiteX14" fmla="*/ 60903 w 60902"/>
                <a:gd name="connsiteY14" fmla="*/ 54643 h 66046"/>
                <a:gd name="connsiteX15" fmla="*/ 51435 w 60902"/>
                <a:gd name="connsiteY15" fmla="*/ 45860 h 66046"/>
                <a:gd name="connsiteX16" fmla="*/ 44244 w 60902"/>
                <a:gd name="connsiteY16" fmla="*/ 51524 h 66046"/>
                <a:gd name="connsiteX17" fmla="*/ 35290 w 60902"/>
                <a:gd name="connsiteY17" fmla="*/ 53448 h 66046"/>
                <a:gd name="connsiteX18" fmla="*/ 24698 w 60902"/>
                <a:gd name="connsiteY18" fmla="*/ 50833 h 66046"/>
                <a:gd name="connsiteX19" fmla="*/ 17440 w 60902"/>
                <a:gd name="connsiteY19" fmla="*/ 43600 h 66046"/>
                <a:gd name="connsiteX20" fmla="*/ 14850 w 60902"/>
                <a:gd name="connsiteY20" fmla="*/ 33008 h 66046"/>
                <a:gd name="connsiteX21" fmla="*/ 17440 w 60902"/>
                <a:gd name="connsiteY21" fmla="*/ 22417 h 66046"/>
                <a:gd name="connsiteX22" fmla="*/ 24698 w 60902"/>
                <a:gd name="connsiteY22" fmla="*/ 15087 h 66046"/>
                <a:gd name="connsiteX23" fmla="*/ 24698 w 60902"/>
                <a:gd name="connsiteY23" fmla="*/ 15087 h 6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02" h="66046">
                  <a:moveTo>
                    <a:pt x="24698" y="15087"/>
                  </a:moveTo>
                  <a:cubicBezTo>
                    <a:pt x="27946" y="13307"/>
                    <a:pt x="31594" y="12405"/>
                    <a:pt x="35290" y="12471"/>
                  </a:cubicBezTo>
                  <a:cubicBezTo>
                    <a:pt x="38376" y="12424"/>
                    <a:pt x="41424" y="13074"/>
                    <a:pt x="44225" y="14370"/>
                  </a:cubicBezTo>
                  <a:cubicBezTo>
                    <a:pt x="47015" y="15668"/>
                    <a:pt x="49482" y="17579"/>
                    <a:pt x="51435" y="19962"/>
                  </a:cubicBezTo>
                  <a:lnTo>
                    <a:pt x="60903" y="11212"/>
                  </a:lnTo>
                  <a:cubicBezTo>
                    <a:pt x="57874" y="7563"/>
                    <a:pt x="54016" y="4685"/>
                    <a:pt x="49663" y="2816"/>
                  </a:cubicBezTo>
                  <a:cubicBezTo>
                    <a:pt x="44901" y="860"/>
                    <a:pt x="39796" y="-95"/>
                    <a:pt x="34652" y="8"/>
                  </a:cubicBezTo>
                  <a:cubicBezTo>
                    <a:pt x="28480" y="-96"/>
                    <a:pt x="22384" y="1358"/>
                    <a:pt x="16916" y="4238"/>
                  </a:cubicBezTo>
                  <a:cubicBezTo>
                    <a:pt x="11782" y="6956"/>
                    <a:pt x="7487" y="11018"/>
                    <a:pt x="4486" y="15991"/>
                  </a:cubicBezTo>
                  <a:cubicBezTo>
                    <a:pt x="1543" y="21181"/>
                    <a:pt x="0" y="27043"/>
                    <a:pt x="0" y="33008"/>
                  </a:cubicBezTo>
                  <a:cubicBezTo>
                    <a:pt x="0" y="38973"/>
                    <a:pt x="1543" y="44836"/>
                    <a:pt x="4486" y="50025"/>
                  </a:cubicBezTo>
                  <a:cubicBezTo>
                    <a:pt x="7477" y="55005"/>
                    <a:pt x="11782" y="59070"/>
                    <a:pt x="16916" y="61779"/>
                  </a:cubicBezTo>
                  <a:cubicBezTo>
                    <a:pt x="22346" y="64660"/>
                    <a:pt x="28413" y="66126"/>
                    <a:pt x="34547" y="66041"/>
                  </a:cubicBezTo>
                  <a:cubicBezTo>
                    <a:pt x="39719" y="66123"/>
                    <a:pt x="44844" y="65122"/>
                    <a:pt x="49597" y="63103"/>
                  </a:cubicBezTo>
                  <a:cubicBezTo>
                    <a:pt x="53997" y="61240"/>
                    <a:pt x="57874" y="58337"/>
                    <a:pt x="60903" y="54643"/>
                  </a:cubicBezTo>
                  <a:lnTo>
                    <a:pt x="51435" y="45860"/>
                  </a:lnTo>
                  <a:cubicBezTo>
                    <a:pt x="49501" y="48272"/>
                    <a:pt x="47044" y="50210"/>
                    <a:pt x="44244" y="51524"/>
                  </a:cubicBezTo>
                  <a:cubicBezTo>
                    <a:pt x="41443" y="52840"/>
                    <a:pt x="38386" y="53498"/>
                    <a:pt x="35290" y="53448"/>
                  </a:cubicBezTo>
                  <a:cubicBezTo>
                    <a:pt x="31594" y="53514"/>
                    <a:pt x="27946" y="52613"/>
                    <a:pt x="24698" y="50833"/>
                  </a:cubicBezTo>
                  <a:cubicBezTo>
                    <a:pt x="21641" y="49158"/>
                    <a:pt x="19126" y="46650"/>
                    <a:pt x="17440" y="43600"/>
                  </a:cubicBezTo>
                  <a:cubicBezTo>
                    <a:pt x="15735" y="40328"/>
                    <a:pt x="14850" y="36695"/>
                    <a:pt x="14850" y="33008"/>
                  </a:cubicBezTo>
                  <a:cubicBezTo>
                    <a:pt x="14850" y="29322"/>
                    <a:pt x="15735" y="25689"/>
                    <a:pt x="17440" y="22417"/>
                  </a:cubicBezTo>
                  <a:cubicBezTo>
                    <a:pt x="19117" y="19338"/>
                    <a:pt x="21641" y="16797"/>
                    <a:pt x="24698" y="15087"/>
                  </a:cubicBezTo>
                  <a:lnTo>
                    <a:pt x="24698" y="1508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" name="Полилиния: фигура 33">
              <a:extLst>
                <a:ext uri="{FF2B5EF4-FFF2-40B4-BE49-F238E27FC236}">
                  <a16:creationId xmlns:a16="http://schemas.microsoft.com/office/drawing/2014/main" id="{63F73C89-05EE-D70F-1BDB-2784B9C4FC03}"/>
                </a:ext>
              </a:extLst>
            </p:cNvPr>
            <p:cNvSpPr/>
            <p:nvPr/>
          </p:nvSpPr>
          <p:spPr>
            <a:xfrm>
              <a:off x="2561455" y="5456076"/>
              <a:ext cx="58188" cy="63838"/>
            </a:xfrm>
            <a:custGeom>
              <a:avLst/>
              <a:gdLst>
                <a:gd name="connsiteX0" fmla="*/ 0 w 58188"/>
                <a:gd name="connsiteY0" fmla="*/ 0 h 63838"/>
                <a:gd name="connsiteX1" fmla="*/ 0 w 58188"/>
                <a:gd name="connsiteY1" fmla="*/ 63838 h 63838"/>
                <a:gd name="connsiteX2" fmla="*/ 14687 w 58188"/>
                <a:gd name="connsiteY2" fmla="*/ 63838 h 63838"/>
                <a:gd name="connsiteX3" fmla="*/ 14687 w 58188"/>
                <a:gd name="connsiteY3" fmla="*/ 12044 h 63838"/>
                <a:gd name="connsiteX4" fmla="*/ 43491 w 58188"/>
                <a:gd name="connsiteY4" fmla="*/ 12044 h 63838"/>
                <a:gd name="connsiteX5" fmla="*/ 43491 w 58188"/>
                <a:gd name="connsiteY5" fmla="*/ 63838 h 63838"/>
                <a:gd name="connsiteX6" fmla="*/ 58188 w 58188"/>
                <a:gd name="connsiteY6" fmla="*/ 63838 h 63838"/>
                <a:gd name="connsiteX7" fmla="*/ 58188 w 58188"/>
                <a:gd name="connsiteY7" fmla="*/ 0 h 63838"/>
                <a:gd name="connsiteX8" fmla="*/ 0 w 58188"/>
                <a:gd name="connsiteY8" fmla="*/ 0 h 63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188" h="63838">
                  <a:moveTo>
                    <a:pt x="0" y="0"/>
                  </a:moveTo>
                  <a:lnTo>
                    <a:pt x="0" y="63838"/>
                  </a:lnTo>
                  <a:lnTo>
                    <a:pt x="14687" y="63838"/>
                  </a:lnTo>
                  <a:lnTo>
                    <a:pt x="14687" y="12044"/>
                  </a:lnTo>
                  <a:lnTo>
                    <a:pt x="43491" y="12044"/>
                  </a:lnTo>
                  <a:lnTo>
                    <a:pt x="43491" y="63838"/>
                  </a:lnTo>
                  <a:lnTo>
                    <a:pt x="58188" y="63838"/>
                  </a:lnTo>
                  <a:lnTo>
                    <a:pt x="5818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" name="Полилиния: фигура 34">
              <a:extLst>
                <a:ext uri="{FF2B5EF4-FFF2-40B4-BE49-F238E27FC236}">
                  <a16:creationId xmlns:a16="http://schemas.microsoft.com/office/drawing/2014/main" id="{54B34E69-8E1E-FB18-3A7C-432396533902}"/>
                </a:ext>
              </a:extLst>
            </p:cNvPr>
            <p:cNvSpPr/>
            <p:nvPr/>
          </p:nvSpPr>
          <p:spPr>
            <a:xfrm>
              <a:off x="1282265" y="5555401"/>
              <a:ext cx="41783" cy="49662"/>
            </a:xfrm>
            <a:custGeom>
              <a:avLst/>
              <a:gdLst>
                <a:gd name="connsiteX0" fmla="*/ 0 w 41783"/>
                <a:gd name="connsiteY0" fmla="*/ 49662 h 49662"/>
                <a:gd name="connsiteX1" fmla="*/ 5166 w 41783"/>
                <a:gd name="connsiteY1" fmla="*/ 49662 h 49662"/>
                <a:gd name="connsiteX2" fmla="*/ 5166 w 41783"/>
                <a:gd name="connsiteY2" fmla="*/ 4521 h 49662"/>
                <a:gd name="connsiteX3" fmla="*/ 36585 w 41783"/>
                <a:gd name="connsiteY3" fmla="*/ 4521 h 49662"/>
                <a:gd name="connsiteX4" fmla="*/ 36585 w 41783"/>
                <a:gd name="connsiteY4" fmla="*/ 49662 h 49662"/>
                <a:gd name="connsiteX5" fmla="*/ 41783 w 41783"/>
                <a:gd name="connsiteY5" fmla="*/ 49662 h 49662"/>
                <a:gd name="connsiteX6" fmla="*/ 41783 w 41783"/>
                <a:gd name="connsiteY6" fmla="*/ 0 h 49662"/>
                <a:gd name="connsiteX7" fmla="*/ 0 w 41783"/>
                <a:gd name="connsiteY7" fmla="*/ 0 h 49662"/>
                <a:gd name="connsiteX8" fmla="*/ 0 w 41783"/>
                <a:gd name="connsiteY8" fmla="*/ 49662 h 4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83" h="49662">
                  <a:moveTo>
                    <a:pt x="0" y="49662"/>
                  </a:moveTo>
                  <a:lnTo>
                    <a:pt x="5166" y="49662"/>
                  </a:lnTo>
                  <a:lnTo>
                    <a:pt x="5166" y="4521"/>
                  </a:lnTo>
                  <a:lnTo>
                    <a:pt x="36585" y="4521"/>
                  </a:lnTo>
                  <a:lnTo>
                    <a:pt x="36585" y="49662"/>
                  </a:lnTo>
                  <a:lnTo>
                    <a:pt x="41783" y="49662"/>
                  </a:lnTo>
                  <a:lnTo>
                    <a:pt x="41783" y="0"/>
                  </a:lnTo>
                  <a:lnTo>
                    <a:pt x="0" y="0"/>
                  </a:lnTo>
                  <a:lnTo>
                    <a:pt x="0" y="4966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" name="Полилиния: фигура 35">
              <a:extLst>
                <a:ext uri="{FF2B5EF4-FFF2-40B4-BE49-F238E27FC236}">
                  <a16:creationId xmlns:a16="http://schemas.microsoft.com/office/drawing/2014/main" id="{F38AE54B-ED39-D364-9560-8F354331312F}"/>
                </a:ext>
              </a:extLst>
            </p:cNvPr>
            <p:cNvSpPr/>
            <p:nvPr/>
          </p:nvSpPr>
          <p:spPr>
            <a:xfrm>
              <a:off x="1336029" y="5567474"/>
              <a:ext cx="36168" cy="37754"/>
            </a:xfrm>
            <a:custGeom>
              <a:avLst/>
              <a:gdLst>
                <a:gd name="connsiteX0" fmla="*/ 27449 w 36168"/>
                <a:gd name="connsiteY0" fmla="*/ 2392 h 37754"/>
                <a:gd name="connsiteX1" fmla="*/ 18150 w 36168"/>
                <a:gd name="connsiteY1" fmla="*/ 2 h 37754"/>
                <a:gd name="connsiteX2" fmla="*/ 8817 w 36168"/>
                <a:gd name="connsiteY2" fmla="*/ 2392 h 37754"/>
                <a:gd name="connsiteX3" fmla="*/ 2360 w 36168"/>
                <a:gd name="connsiteY3" fmla="*/ 9140 h 37754"/>
                <a:gd name="connsiteX4" fmla="*/ 2 w 36168"/>
                <a:gd name="connsiteY4" fmla="*/ 18828 h 37754"/>
                <a:gd name="connsiteX5" fmla="*/ 2489 w 36168"/>
                <a:gd name="connsiteY5" fmla="*/ 28515 h 37754"/>
                <a:gd name="connsiteX6" fmla="*/ 9398 w 36168"/>
                <a:gd name="connsiteY6" fmla="*/ 35296 h 37754"/>
                <a:gd name="connsiteX7" fmla="*/ 19570 w 36168"/>
                <a:gd name="connsiteY7" fmla="*/ 37749 h 37754"/>
                <a:gd name="connsiteX8" fmla="*/ 27772 w 36168"/>
                <a:gd name="connsiteY8" fmla="*/ 36200 h 37754"/>
                <a:gd name="connsiteX9" fmla="*/ 33972 w 36168"/>
                <a:gd name="connsiteY9" fmla="*/ 31647 h 37754"/>
                <a:gd name="connsiteX10" fmla="*/ 31131 w 36168"/>
                <a:gd name="connsiteY10" fmla="*/ 28418 h 37754"/>
                <a:gd name="connsiteX11" fmla="*/ 26093 w 36168"/>
                <a:gd name="connsiteY11" fmla="*/ 32067 h 37754"/>
                <a:gd name="connsiteX12" fmla="*/ 19635 w 36168"/>
                <a:gd name="connsiteY12" fmla="*/ 33326 h 37754"/>
                <a:gd name="connsiteX13" fmla="*/ 9431 w 36168"/>
                <a:gd name="connsiteY13" fmla="*/ 29742 h 37754"/>
                <a:gd name="connsiteX14" fmla="*/ 6245 w 36168"/>
                <a:gd name="connsiteY14" fmla="*/ 25498 h 37754"/>
                <a:gd name="connsiteX15" fmla="*/ 4975 w 36168"/>
                <a:gd name="connsiteY15" fmla="*/ 20345 h 37754"/>
                <a:gd name="connsiteX16" fmla="*/ 36168 w 36168"/>
                <a:gd name="connsiteY16" fmla="*/ 20345 h 37754"/>
                <a:gd name="connsiteX17" fmla="*/ 36168 w 36168"/>
                <a:gd name="connsiteY17" fmla="*/ 18763 h 37754"/>
                <a:gd name="connsiteX18" fmla="*/ 33811 w 36168"/>
                <a:gd name="connsiteY18" fmla="*/ 9075 h 37754"/>
                <a:gd name="connsiteX19" fmla="*/ 27449 w 36168"/>
                <a:gd name="connsiteY19" fmla="*/ 2392 h 37754"/>
                <a:gd name="connsiteX20" fmla="*/ 4846 w 36168"/>
                <a:gd name="connsiteY20" fmla="*/ 16729 h 37754"/>
                <a:gd name="connsiteX21" fmla="*/ 8979 w 36168"/>
                <a:gd name="connsiteY21" fmla="*/ 7752 h 37754"/>
                <a:gd name="connsiteX22" fmla="*/ 18069 w 36168"/>
                <a:gd name="connsiteY22" fmla="*/ 4331 h 37754"/>
                <a:gd name="connsiteX23" fmla="*/ 27159 w 36168"/>
                <a:gd name="connsiteY23" fmla="*/ 7752 h 37754"/>
                <a:gd name="connsiteX24" fmla="*/ 31292 w 36168"/>
                <a:gd name="connsiteY24" fmla="*/ 16729 h 37754"/>
                <a:gd name="connsiteX25" fmla="*/ 4846 w 36168"/>
                <a:gd name="connsiteY25" fmla="*/ 16729 h 37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6168" h="37754">
                  <a:moveTo>
                    <a:pt x="27449" y="2392"/>
                  </a:moveTo>
                  <a:cubicBezTo>
                    <a:pt x="24618" y="781"/>
                    <a:pt x="21407" y="-45"/>
                    <a:pt x="18150" y="2"/>
                  </a:cubicBezTo>
                  <a:cubicBezTo>
                    <a:pt x="14883" y="-39"/>
                    <a:pt x="11663" y="785"/>
                    <a:pt x="8817" y="2392"/>
                  </a:cubicBezTo>
                  <a:cubicBezTo>
                    <a:pt x="6092" y="4014"/>
                    <a:pt x="3860" y="6347"/>
                    <a:pt x="2360" y="9140"/>
                  </a:cubicBezTo>
                  <a:cubicBezTo>
                    <a:pt x="774" y="12121"/>
                    <a:pt x="-37" y="15452"/>
                    <a:pt x="2" y="18828"/>
                  </a:cubicBezTo>
                  <a:cubicBezTo>
                    <a:pt x="-48" y="22221"/>
                    <a:pt x="811" y="25565"/>
                    <a:pt x="2489" y="28515"/>
                  </a:cubicBezTo>
                  <a:cubicBezTo>
                    <a:pt x="4097" y="31389"/>
                    <a:pt x="6495" y="33742"/>
                    <a:pt x="9398" y="35296"/>
                  </a:cubicBezTo>
                  <a:cubicBezTo>
                    <a:pt x="12519" y="36983"/>
                    <a:pt x="16024" y="37829"/>
                    <a:pt x="19570" y="37749"/>
                  </a:cubicBezTo>
                  <a:cubicBezTo>
                    <a:pt x="22380" y="37782"/>
                    <a:pt x="25168" y="37255"/>
                    <a:pt x="27772" y="36200"/>
                  </a:cubicBezTo>
                  <a:cubicBezTo>
                    <a:pt x="30175" y="35204"/>
                    <a:pt x="32302" y="33642"/>
                    <a:pt x="33972" y="31647"/>
                  </a:cubicBezTo>
                  <a:lnTo>
                    <a:pt x="31131" y="28418"/>
                  </a:lnTo>
                  <a:cubicBezTo>
                    <a:pt x="29754" y="30006"/>
                    <a:pt x="28030" y="31254"/>
                    <a:pt x="26093" y="32067"/>
                  </a:cubicBezTo>
                  <a:cubicBezTo>
                    <a:pt x="24052" y="32932"/>
                    <a:pt x="21851" y="33360"/>
                    <a:pt x="19635" y="33326"/>
                  </a:cubicBezTo>
                  <a:cubicBezTo>
                    <a:pt x="15904" y="33456"/>
                    <a:pt x="12261" y="32176"/>
                    <a:pt x="9431" y="29742"/>
                  </a:cubicBezTo>
                  <a:cubicBezTo>
                    <a:pt x="8094" y="28556"/>
                    <a:pt x="7011" y="27113"/>
                    <a:pt x="6245" y="25498"/>
                  </a:cubicBezTo>
                  <a:cubicBezTo>
                    <a:pt x="5479" y="23884"/>
                    <a:pt x="5046" y="22131"/>
                    <a:pt x="4975" y="20345"/>
                  </a:cubicBezTo>
                  <a:lnTo>
                    <a:pt x="36168" y="20345"/>
                  </a:lnTo>
                  <a:lnTo>
                    <a:pt x="36168" y="18763"/>
                  </a:lnTo>
                  <a:cubicBezTo>
                    <a:pt x="36198" y="15389"/>
                    <a:pt x="35387" y="12060"/>
                    <a:pt x="33811" y="9075"/>
                  </a:cubicBezTo>
                  <a:cubicBezTo>
                    <a:pt x="32346" y="6305"/>
                    <a:pt x="30145" y="3991"/>
                    <a:pt x="27449" y="2392"/>
                  </a:cubicBezTo>
                  <a:close/>
                  <a:moveTo>
                    <a:pt x="4846" y="16729"/>
                  </a:moveTo>
                  <a:cubicBezTo>
                    <a:pt x="5043" y="13323"/>
                    <a:pt x="6519" y="10116"/>
                    <a:pt x="8979" y="7752"/>
                  </a:cubicBezTo>
                  <a:cubicBezTo>
                    <a:pt x="11494" y="5547"/>
                    <a:pt x="14725" y="4331"/>
                    <a:pt x="18069" y="4331"/>
                  </a:cubicBezTo>
                  <a:cubicBezTo>
                    <a:pt x="21413" y="4331"/>
                    <a:pt x="24644" y="5547"/>
                    <a:pt x="27159" y="7752"/>
                  </a:cubicBezTo>
                  <a:cubicBezTo>
                    <a:pt x="29619" y="10116"/>
                    <a:pt x="31095" y="13323"/>
                    <a:pt x="31292" y="16729"/>
                  </a:cubicBezTo>
                  <a:lnTo>
                    <a:pt x="4846" y="1672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" name="Полилиния: фигура 36">
              <a:extLst>
                <a:ext uri="{FF2B5EF4-FFF2-40B4-BE49-F238E27FC236}">
                  <a16:creationId xmlns:a16="http://schemas.microsoft.com/office/drawing/2014/main" id="{B9DE728F-19BF-F4DB-AAFF-6602B8752E2C}"/>
                </a:ext>
              </a:extLst>
            </p:cNvPr>
            <p:cNvSpPr/>
            <p:nvPr/>
          </p:nvSpPr>
          <p:spPr>
            <a:xfrm>
              <a:off x="1383402" y="5567474"/>
              <a:ext cx="37979" cy="51345"/>
            </a:xfrm>
            <a:custGeom>
              <a:avLst/>
              <a:gdLst>
                <a:gd name="connsiteX0" fmla="*/ 28739 w 37979"/>
                <a:gd name="connsiteY0" fmla="*/ 2360 h 51345"/>
                <a:gd name="connsiteX1" fmla="*/ 19245 w 37979"/>
                <a:gd name="connsiteY1" fmla="*/ 3 h 51345"/>
                <a:gd name="connsiteX2" fmla="*/ 10818 w 37979"/>
                <a:gd name="connsiteY2" fmla="*/ 1973 h 51345"/>
                <a:gd name="connsiteX3" fmla="*/ 4844 w 37979"/>
                <a:gd name="connsiteY3" fmla="*/ 7656 h 51345"/>
                <a:gd name="connsiteX4" fmla="*/ 4844 w 37979"/>
                <a:gd name="connsiteY4" fmla="*/ 294 h 51345"/>
                <a:gd name="connsiteX5" fmla="*/ 0 w 37979"/>
                <a:gd name="connsiteY5" fmla="*/ 294 h 51345"/>
                <a:gd name="connsiteX6" fmla="*/ 0 w 37979"/>
                <a:gd name="connsiteY6" fmla="*/ 51346 h 51345"/>
                <a:gd name="connsiteX7" fmla="*/ 5038 w 37979"/>
                <a:gd name="connsiteY7" fmla="*/ 51346 h 51345"/>
                <a:gd name="connsiteX8" fmla="*/ 5038 w 37979"/>
                <a:gd name="connsiteY8" fmla="*/ 30583 h 51345"/>
                <a:gd name="connsiteX9" fmla="*/ 11043 w 37979"/>
                <a:gd name="connsiteY9" fmla="*/ 36072 h 51345"/>
                <a:gd name="connsiteX10" fmla="*/ 19245 w 37979"/>
                <a:gd name="connsiteY10" fmla="*/ 37945 h 51345"/>
                <a:gd name="connsiteX11" fmla="*/ 28933 w 37979"/>
                <a:gd name="connsiteY11" fmla="*/ 35587 h 51345"/>
                <a:gd name="connsiteX12" fmla="*/ 35584 w 37979"/>
                <a:gd name="connsiteY12" fmla="*/ 28871 h 51345"/>
                <a:gd name="connsiteX13" fmla="*/ 37974 w 37979"/>
                <a:gd name="connsiteY13" fmla="*/ 18925 h 51345"/>
                <a:gd name="connsiteX14" fmla="*/ 35584 w 37979"/>
                <a:gd name="connsiteY14" fmla="*/ 9077 h 51345"/>
                <a:gd name="connsiteX15" fmla="*/ 28739 w 37979"/>
                <a:gd name="connsiteY15" fmla="*/ 2360 h 51345"/>
                <a:gd name="connsiteX16" fmla="*/ 28739 w 37979"/>
                <a:gd name="connsiteY16" fmla="*/ 2360 h 51345"/>
                <a:gd name="connsiteX17" fmla="*/ 30967 w 37979"/>
                <a:gd name="connsiteY17" fmla="*/ 26514 h 51345"/>
                <a:gd name="connsiteX18" fmla="*/ 25995 w 37979"/>
                <a:gd name="connsiteY18" fmla="*/ 31680 h 51345"/>
                <a:gd name="connsiteX19" fmla="*/ 18874 w 37979"/>
                <a:gd name="connsiteY19" fmla="*/ 33489 h 51345"/>
                <a:gd name="connsiteX20" fmla="*/ 11754 w 37979"/>
                <a:gd name="connsiteY20" fmla="*/ 31680 h 51345"/>
                <a:gd name="connsiteX21" fmla="*/ 6782 w 37979"/>
                <a:gd name="connsiteY21" fmla="*/ 26514 h 51345"/>
                <a:gd name="connsiteX22" fmla="*/ 4973 w 37979"/>
                <a:gd name="connsiteY22" fmla="*/ 18941 h 51345"/>
                <a:gd name="connsiteX23" fmla="*/ 6782 w 37979"/>
                <a:gd name="connsiteY23" fmla="*/ 11370 h 51345"/>
                <a:gd name="connsiteX24" fmla="*/ 11754 w 37979"/>
                <a:gd name="connsiteY24" fmla="*/ 6235 h 51345"/>
                <a:gd name="connsiteX25" fmla="*/ 18874 w 37979"/>
                <a:gd name="connsiteY25" fmla="*/ 4395 h 51345"/>
                <a:gd name="connsiteX26" fmla="*/ 25995 w 37979"/>
                <a:gd name="connsiteY26" fmla="*/ 6235 h 51345"/>
                <a:gd name="connsiteX27" fmla="*/ 30967 w 37979"/>
                <a:gd name="connsiteY27" fmla="*/ 11370 h 51345"/>
                <a:gd name="connsiteX28" fmla="*/ 32776 w 37979"/>
                <a:gd name="connsiteY28" fmla="*/ 18941 h 51345"/>
                <a:gd name="connsiteX29" fmla="*/ 30967 w 37979"/>
                <a:gd name="connsiteY29" fmla="*/ 26514 h 51345"/>
                <a:gd name="connsiteX30" fmla="*/ 30967 w 37979"/>
                <a:gd name="connsiteY30" fmla="*/ 26514 h 51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7979" h="51345">
                  <a:moveTo>
                    <a:pt x="28739" y="2360"/>
                  </a:moveTo>
                  <a:cubicBezTo>
                    <a:pt x="25832" y="768"/>
                    <a:pt x="22561" y="-45"/>
                    <a:pt x="19245" y="3"/>
                  </a:cubicBezTo>
                  <a:cubicBezTo>
                    <a:pt x="16316" y="-50"/>
                    <a:pt x="13420" y="627"/>
                    <a:pt x="10818" y="1973"/>
                  </a:cubicBezTo>
                  <a:cubicBezTo>
                    <a:pt x="8357" y="3303"/>
                    <a:pt x="6295" y="5265"/>
                    <a:pt x="4844" y="7656"/>
                  </a:cubicBezTo>
                  <a:lnTo>
                    <a:pt x="4844" y="294"/>
                  </a:lnTo>
                  <a:lnTo>
                    <a:pt x="0" y="294"/>
                  </a:lnTo>
                  <a:lnTo>
                    <a:pt x="0" y="51346"/>
                  </a:lnTo>
                  <a:lnTo>
                    <a:pt x="5038" y="51346"/>
                  </a:lnTo>
                  <a:lnTo>
                    <a:pt x="5038" y="30583"/>
                  </a:lnTo>
                  <a:cubicBezTo>
                    <a:pt x="6538" y="32895"/>
                    <a:pt x="8606" y="34785"/>
                    <a:pt x="11043" y="36072"/>
                  </a:cubicBezTo>
                  <a:cubicBezTo>
                    <a:pt x="13586" y="37349"/>
                    <a:pt x="16400" y="37991"/>
                    <a:pt x="19245" y="37945"/>
                  </a:cubicBezTo>
                  <a:cubicBezTo>
                    <a:pt x="22627" y="38034"/>
                    <a:pt x="25971" y="37221"/>
                    <a:pt x="28933" y="35587"/>
                  </a:cubicBezTo>
                  <a:cubicBezTo>
                    <a:pt x="31724" y="34001"/>
                    <a:pt x="34025" y="31677"/>
                    <a:pt x="35584" y="28871"/>
                  </a:cubicBezTo>
                  <a:cubicBezTo>
                    <a:pt x="37230" y="25819"/>
                    <a:pt x="38053" y="22392"/>
                    <a:pt x="37974" y="18925"/>
                  </a:cubicBezTo>
                  <a:cubicBezTo>
                    <a:pt x="38048" y="15491"/>
                    <a:pt x="37224" y="12097"/>
                    <a:pt x="35584" y="9077"/>
                  </a:cubicBezTo>
                  <a:cubicBezTo>
                    <a:pt x="33988" y="6232"/>
                    <a:pt x="31613" y="3902"/>
                    <a:pt x="28739" y="2360"/>
                  </a:cubicBezTo>
                  <a:lnTo>
                    <a:pt x="28739" y="2360"/>
                  </a:lnTo>
                  <a:close/>
                  <a:moveTo>
                    <a:pt x="30967" y="26514"/>
                  </a:moveTo>
                  <a:cubicBezTo>
                    <a:pt x="29830" y="28671"/>
                    <a:pt x="28106" y="30462"/>
                    <a:pt x="25995" y="31680"/>
                  </a:cubicBezTo>
                  <a:cubicBezTo>
                    <a:pt x="23809" y="32867"/>
                    <a:pt x="21361" y="33489"/>
                    <a:pt x="18874" y="33489"/>
                  </a:cubicBezTo>
                  <a:cubicBezTo>
                    <a:pt x="16387" y="33489"/>
                    <a:pt x="13940" y="32867"/>
                    <a:pt x="11754" y="31680"/>
                  </a:cubicBezTo>
                  <a:cubicBezTo>
                    <a:pt x="9652" y="30450"/>
                    <a:pt x="7931" y="28662"/>
                    <a:pt x="6782" y="26514"/>
                  </a:cubicBezTo>
                  <a:cubicBezTo>
                    <a:pt x="5592" y="24167"/>
                    <a:pt x="4973" y="21573"/>
                    <a:pt x="4973" y="18941"/>
                  </a:cubicBezTo>
                  <a:cubicBezTo>
                    <a:pt x="4973" y="16311"/>
                    <a:pt x="5592" y="13717"/>
                    <a:pt x="6782" y="11370"/>
                  </a:cubicBezTo>
                  <a:cubicBezTo>
                    <a:pt x="7941" y="9237"/>
                    <a:pt x="9660" y="7463"/>
                    <a:pt x="11754" y="6235"/>
                  </a:cubicBezTo>
                  <a:cubicBezTo>
                    <a:pt x="13933" y="5028"/>
                    <a:pt x="16383" y="4395"/>
                    <a:pt x="18874" y="4395"/>
                  </a:cubicBezTo>
                  <a:cubicBezTo>
                    <a:pt x="21366" y="4395"/>
                    <a:pt x="23815" y="5028"/>
                    <a:pt x="25995" y="6235"/>
                  </a:cubicBezTo>
                  <a:cubicBezTo>
                    <a:pt x="28095" y="7453"/>
                    <a:pt x="29817" y="9231"/>
                    <a:pt x="30967" y="11370"/>
                  </a:cubicBezTo>
                  <a:cubicBezTo>
                    <a:pt x="32155" y="13717"/>
                    <a:pt x="32776" y="16311"/>
                    <a:pt x="32776" y="18941"/>
                  </a:cubicBezTo>
                  <a:cubicBezTo>
                    <a:pt x="32776" y="21573"/>
                    <a:pt x="32155" y="24167"/>
                    <a:pt x="30967" y="26514"/>
                  </a:cubicBezTo>
                  <a:lnTo>
                    <a:pt x="30967" y="2651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" name="Полилиния: фигура 37">
              <a:extLst>
                <a:ext uri="{FF2B5EF4-FFF2-40B4-BE49-F238E27FC236}">
                  <a16:creationId xmlns:a16="http://schemas.microsoft.com/office/drawing/2014/main" id="{CFCC97EF-C239-5888-B3A1-5EB24B9A1507}"/>
                </a:ext>
              </a:extLst>
            </p:cNvPr>
            <p:cNvSpPr/>
            <p:nvPr/>
          </p:nvSpPr>
          <p:spPr>
            <a:xfrm>
              <a:off x="1432097" y="5567735"/>
              <a:ext cx="41687" cy="37327"/>
            </a:xfrm>
            <a:custGeom>
              <a:avLst/>
              <a:gdLst>
                <a:gd name="connsiteX0" fmla="*/ 20925 w 41687"/>
                <a:gd name="connsiteY0" fmla="*/ 26898 h 37327"/>
                <a:gd name="connsiteX1" fmla="*/ 5103 w 41687"/>
                <a:gd name="connsiteY1" fmla="*/ 0 h 37327"/>
                <a:gd name="connsiteX2" fmla="*/ 0 w 41687"/>
                <a:gd name="connsiteY2" fmla="*/ 0 h 37327"/>
                <a:gd name="connsiteX3" fmla="*/ 0 w 41687"/>
                <a:gd name="connsiteY3" fmla="*/ 37328 h 37327"/>
                <a:gd name="connsiteX4" fmla="*/ 4585 w 41687"/>
                <a:gd name="connsiteY4" fmla="*/ 37328 h 37327"/>
                <a:gd name="connsiteX5" fmla="*/ 4585 w 41687"/>
                <a:gd name="connsiteY5" fmla="*/ 7750 h 37327"/>
                <a:gd name="connsiteX6" fmla="*/ 19698 w 41687"/>
                <a:gd name="connsiteY6" fmla="*/ 32775 h 37327"/>
                <a:gd name="connsiteX7" fmla="*/ 21990 w 41687"/>
                <a:gd name="connsiteY7" fmla="*/ 32775 h 37327"/>
                <a:gd name="connsiteX8" fmla="*/ 37103 w 41687"/>
                <a:gd name="connsiteY8" fmla="*/ 7814 h 37327"/>
                <a:gd name="connsiteX9" fmla="*/ 37103 w 41687"/>
                <a:gd name="connsiteY9" fmla="*/ 37328 h 37327"/>
                <a:gd name="connsiteX10" fmla="*/ 41687 w 41687"/>
                <a:gd name="connsiteY10" fmla="*/ 37328 h 37327"/>
                <a:gd name="connsiteX11" fmla="*/ 41687 w 41687"/>
                <a:gd name="connsiteY11" fmla="*/ 0 h 37327"/>
                <a:gd name="connsiteX12" fmla="*/ 37006 w 41687"/>
                <a:gd name="connsiteY12" fmla="*/ 0 h 37327"/>
                <a:gd name="connsiteX13" fmla="*/ 20925 w 41687"/>
                <a:gd name="connsiteY13" fmla="*/ 26898 h 37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1687" h="37327">
                  <a:moveTo>
                    <a:pt x="20925" y="26898"/>
                  </a:moveTo>
                  <a:lnTo>
                    <a:pt x="5103" y="0"/>
                  </a:lnTo>
                  <a:lnTo>
                    <a:pt x="0" y="0"/>
                  </a:lnTo>
                  <a:lnTo>
                    <a:pt x="0" y="37328"/>
                  </a:lnTo>
                  <a:lnTo>
                    <a:pt x="4585" y="37328"/>
                  </a:lnTo>
                  <a:lnTo>
                    <a:pt x="4585" y="7750"/>
                  </a:lnTo>
                  <a:lnTo>
                    <a:pt x="19698" y="32775"/>
                  </a:lnTo>
                  <a:lnTo>
                    <a:pt x="21990" y="32775"/>
                  </a:lnTo>
                  <a:lnTo>
                    <a:pt x="37103" y="7814"/>
                  </a:lnTo>
                  <a:lnTo>
                    <a:pt x="37103" y="37328"/>
                  </a:lnTo>
                  <a:lnTo>
                    <a:pt x="41687" y="37328"/>
                  </a:lnTo>
                  <a:lnTo>
                    <a:pt x="41687" y="0"/>
                  </a:lnTo>
                  <a:lnTo>
                    <a:pt x="37006" y="0"/>
                  </a:lnTo>
                  <a:lnTo>
                    <a:pt x="20925" y="2689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" name="Полилиния: фигура 38">
              <a:extLst>
                <a:ext uri="{FF2B5EF4-FFF2-40B4-BE49-F238E27FC236}">
                  <a16:creationId xmlns:a16="http://schemas.microsoft.com/office/drawing/2014/main" id="{D8116F8C-3429-5F07-2D1B-CCBBE81D0991}"/>
                </a:ext>
              </a:extLst>
            </p:cNvPr>
            <p:cNvSpPr/>
            <p:nvPr/>
          </p:nvSpPr>
          <p:spPr>
            <a:xfrm>
              <a:off x="1484502" y="5567474"/>
              <a:ext cx="33842" cy="37948"/>
            </a:xfrm>
            <a:custGeom>
              <a:avLst/>
              <a:gdLst>
                <a:gd name="connsiteX0" fmla="*/ 11944 w 33842"/>
                <a:gd name="connsiteY0" fmla="*/ 6204 h 37948"/>
                <a:gd name="connsiteX1" fmla="*/ 19212 w 33842"/>
                <a:gd name="connsiteY1" fmla="*/ 4396 h 37948"/>
                <a:gd name="connsiteX2" fmla="*/ 25413 w 33842"/>
                <a:gd name="connsiteY2" fmla="*/ 5785 h 37948"/>
                <a:gd name="connsiteX3" fmla="*/ 30099 w 33842"/>
                <a:gd name="connsiteY3" fmla="*/ 9917 h 37948"/>
                <a:gd name="connsiteX4" fmla="*/ 33842 w 33842"/>
                <a:gd name="connsiteY4" fmla="*/ 7367 h 37948"/>
                <a:gd name="connsiteX5" fmla="*/ 27832 w 33842"/>
                <a:gd name="connsiteY5" fmla="*/ 1877 h 37948"/>
                <a:gd name="connsiteX6" fmla="*/ 19212 w 33842"/>
                <a:gd name="connsiteY6" fmla="*/ 4 h 37948"/>
                <a:gd name="connsiteX7" fmla="*/ 9335 w 33842"/>
                <a:gd name="connsiteY7" fmla="*/ 2394 h 37948"/>
                <a:gd name="connsiteX8" fmla="*/ 2486 w 33842"/>
                <a:gd name="connsiteY8" fmla="*/ 9142 h 37948"/>
                <a:gd name="connsiteX9" fmla="*/ 0 w 33842"/>
                <a:gd name="connsiteY9" fmla="*/ 18942 h 37948"/>
                <a:gd name="connsiteX10" fmla="*/ 2486 w 33842"/>
                <a:gd name="connsiteY10" fmla="*/ 28743 h 37948"/>
                <a:gd name="connsiteX11" fmla="*/ 9335 w 33842"/>
                <a:gd name="connsiteY11" fmla="*/ 35524 h 37948"/>
                <a:gd name="connsiteX12" fmla="*/ 19212 w 33842"/>
                <a:gd name="connsiteY12" fmla="*/ 37946 h 37948"/>
                <a:gd name="connsiteX13" fmla="*/ 27804 w 33842"/>
                <a:gd name="connsiteY13" fmla="*/ 36073 h 37948"/>
                <a:gd name="connsiteX14" fmla="*/ 33842 w 33842"/>
                <a:gd name="connsiteY14" fmla="*/ 30584 h 37948"/>
                <a:gd name="connsiteX15" fmla="*/ 30099 w 33842"/>
                <a:gd name="connsiteY15" fmla="*/ 28000 h 37948"/>
                <a:gd name="connsiteX16" fmla="*/ 25413 w 33842"/>
                <a:gd name="connsiteY16" fmla="*/ 32134 h 37948"/>
                <a:gd name="connsiteX17" fmla="*/ 19212 w 33842"/>
                <a:gd name="connsiteY17" fmla="*/ 33490 h 37948"/>
                <a:gd name="connsiteX18" fmla="*/ 11944 w 33842"/>
                <a:gd name="connsiteY18" fmla="*/ 31681 h 37948"/>
                <a:gd name="connsiteX19" fmla="*/ 6915 w 33842"/>
                <a:gd name="connsiteY19" fmla="*/ 26547 h 37948"/>
                <a:gd name="connsiteX20" fmla="*/ 5105 w 33842"/>
                <a:gd name="connsiteY20" fmla="*/ 18942 h 37948"/>
                <a:gd name="connsiteX21" fmla="*/ 6915 w 33842"/>
                <a:gd name="connsiteY21" fmla="*/ 11339 h 37948"/>
                <a:gd name="connsiteX22" fmla="*/ 11944 w 33842"/>
                <a:gd name="connsiteY22" fmla="*/ 6204 h 37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3842" h="37948">
                  <a:moveTo>
                    <a:pt x="11944" y="6204"/>
                  </a:moveTo>
                  <a:cubicBezTo>
                    <a:pt x="14173" y="4988"/>
                    <a:pt x="16678" y="4365"/>
                    <a:pt x="19212" y="4396"/>
                  </a:cubicBezTo>
                  <a:cubicBezTo>
                    <a:pt x="21355" y="4372"/>
                    <a:pt x="23479" y="4847"/>
                    <a:pt x="25413" y="5785"/>
                  </a:cubicBezTo>
                  <a:cubicBezTo>
                    <a:pt x="27308" y="6723"/>
                    <a:pt x="28927" y="8149"/>
                    <a:pt x="30099" y="9917"/>
                  </a:cubicBezTo>
                  <a:lnTo>
                    <a:pt x="33842" y="7367"/>
                  </a:lnTo>
                  <a:cubicBezTo>
                    <a:pt x="32414" y="4994"/>
                    <a:pt x="30328" y="3087"/>
                    <a:pt x="27832" y="1877"/>
                  </a:cubicBezTo>
                  <a:cubicBezTo>
                    <a:pt x="25146" y="586"/>
                    <a:pt x="22193" y="-56"/>
                    <a:pt x="19212" y="4"/>
                  </a:cubicBezTo>
                  <a:cubicBezTo>
                    <a:pt x="15773" y="-49"/>
                    <a:pt x="12373" y="773"/>
                    <a:pt x="9335" y="2394"/>
                  </a:cubicBezTo>
                  <a:cubicBezTo>
                    <a:pt x="6467" y="3966"/>
                    <a:pt x="4096" y="6303"/>
                    <a:pt x="2486" y="9142"/>
                  </a:cubicBezTo>
                  <a:cubicBezTo>
                    <a:pt x="857" y="12152"/>
                    <a:pt x="0" y="15520"/>
                    <a:pt x="0" y="18942"/>
                  </a:cubicBezTo>
                  <a:cubicBezTo>
                    <a:pt x="0" y="22366"/>
                    <a:pt x="857" y="25734"/>
                    <a:pt x="2486" y="28743"/>
                  </a:cubicBezTo>
                  <a:cubicBezTo>
                    <a:pt x="4067" y="31614"/>
                    <a:pt x="6448" y="33967"/>
                    <a:pt x="9335" y="35524"/>
                  </a:cubicBezTo>
                  <a:cubicBezTo>
                    <a:pt x="12363" y="37169"/>
                    <a:pt x="15764" y="38004"/>
                    <a:pt x="19212" y="37946"/>
                  </a:cubicBezTo>
                  <a:cubicBezTo>
                    <a:pt x="22184" y="37994"/>
                    <a:pt x="25127" y="37353"/>
                    <a:pt x="27804" y="36073"/>
                  </a:cubicBezTo>
                  <a:cubicBezTo>
                    <a:pt x="30299" y="34863"/>
                    <a:pt x="32404" y="32957"/>
                    <a:pt x="33842" y="30584"/>
                  </a:cubicBezTo>
                  <a:lnTo>
                    <a:pt x="30099" y="28000"/>
                  </a:lnTo>
                  <a:cubicBezTo>
                    <a:pt x="28937" y="29777"/>
                    <a:pt x="27318" y="31206"/>
                    <a:pt x="25413" y="32134"/>
                  </a:cubicBezTo>
                  <a:cubicBezTo>
                    <a:pt x="23470" y="33045"/>
                    <a:pt x="21355" y="33509"/>
                    <a:pt x="19212" y="33490"/>
                  </a:cubicBezTo>
                  <a:cubicBezTo>
                    <a:pt x="16678" y="33520"/>
                    <a:pt x="14173" y="32897"/>
                    <a:pt x="11944" y="31681"/>
                  </a:cubicBezTo>
                  <a:cubicBezTo>
                    <a:pt x="9830" y="30466"/>
                    <a:pt x="8087" y="28689"/>
                    <a:pt x="6915" y="26547"/>
                  </a:cubicBezTo>
                  <a:cubicBezTo>
                    <a:pt x="5725" y="24189"/>
                    <a:pt x="5105" y="21584"/>
                    <a:pt x="5105" y="18942"/>
                  </a:cubicBezTo>
                  <a:cubicBezTo>
                    <a:pt x="5105" y="16301"/>
                    <a:pt x="5725" y="13697"/>
                    <a:pt x="6915" y="11339"/>
                  </a:cubicBezTo>
                  <a:cubicBezTo>
                    <a:pt x="8068" y="9184"/>
                    <a:pt x="9820" y="7404"/>
                    <a:pt x="11944" y="620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" name="Полилиния: фигура 39">
              <a:extLst>
                <a:ext uri="{FF2B5EF4-FFF2-40B4-BE49-F238E27FC236}">
                  <a16:creationId xmlns:a16="http://schemas.microsoft.com/office/drawing/2014/main" id="{08CF58E4-B0DE-5DDD-3594-DC8CAAE20C42}"/>
                </a:ext>
              </a:extLst>
            </p:cNvPr>
            <p:cNvSpPr/>
            <p:nvPr/>
          </p:nvSpPr>
          <p:spPr>
            <a:xfrm>
              <a:off x="1528059" y="5567735"/>
              <a:ext cx="33261" cy="37327"/>
            </a:xfrm>
            <a:custGeom>
              <a:avLst/>
              <a:gdLst>
                <a:gd name="connsiteX0" fmla="*/ 32194 w 33261"/>
                <a:gd name="connsiteY0" fmla="*/ 0 h 37327"/>
                <a:gd name="connsiteX1" fmla="*/ 26737 w 33261"/>
                <a:gd name="connsiteY1" fmla="*/ 0 h 37327"/>
                <a:gd name="connsiteX2" fmla="*/ 13630 w 33261"/>
                <a:gd name="connsiteY2" fmla="*/ 16403 h 37327"/>
                <a:gd name="connsiteX3" fmla="*/ 5039 w 33261"/>
                <a:gd name="connsiteY3" fmla="*/ 16403 h 37327"/>
                <a:gd name="connsiteX4" fmla="*/ 5039 w 33261"/>
                <a:gd name="connsiteY4" fmla="*/ 0 h 37327"/>
                <a:gd name="connsiteX5" fmla="*/ 0 w 33261"/>
                <a:gd name="connsiteY5" fmla="*/ 0 h 37327"/>
                <a:gd name="connsiteX6" fmla="*/ 0 w 33261"/>
                <a:gd name="connsiteY6" fmla="*/ 37328 h 37327"/>
                <a:gd name="connsiteX7" fmla="*/ 5039 w 33261"/>
                <a:gd name="connsiteY7" fmla="*/ 37328 h 37327"/>
                <a:gd name="connsiteX8" fmla="*/ 5039 w 33261"/>
                <a:gd name="connsiteY8" fmla="*/ 20730 h 37327"/>
                <a:gd name="connsiteX9" fmla="*/ 13564 w 33261"/>
                <a:gd name="connsiteY9" fmla="*/ 20730 h 37327"/>
                <a:gd name="connsiteX10" fmla="*/ 27318 w 33261"/>
                <a:gd name="connsiteY10" fmla="*/ 37328 h 37327"/>
                <a:gd name="connsiteX11" fmla="*/ 33261 w 33261"/>
                <a:gd name="connsiteY11" fmla="*/ 37328 h 37327"/>
                <a:gd name="connsiteX12" fmla="*/ 17535 w 33261"/>
                <a:gd name="connsiteY12" fmla="*/ 18082 h 37327"/>
                <a:gd name="connsiteX13" fmla="*/ 32194 w 33261"/>
                <a:gd name="connsiteY13" fmla="*/ 0 h 37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261" h="37327">
                  <a:moveTo>
                    <a:pt x="32194" y="0"/>
                  </a:moveTo>
                  <a:lnTo>
                    <a:pt x="26737" y="0"/>
                  </a:lnTo>
                  <a:lnTo>
                    <a:pt x="13630" y="16403"/>
                  </a:lnTo>
                  <a:lnTo>
                    <a:pt x="5039" y="16403"/>
                  </a:lnTo>
                  <a:lnTo>
                    <a:pt x="5039" y="0"/>
                  </a:lnTo>
                  <a:lnTo>
                    <a:pt x="0" y="0"/>
                  </a:lnTo>
                  <a:lnTo>
                    <a:pt x="0" y="37328"/>
                  </a:lnTo>
                  <a:lnTo>
                    <a:pt x="5039" y="37328"/>
                  </a:lnTo>
                  <a:lnTo>
                    <a:pt x="5039" y="20730"/>
                  </a:lnTo>
                  <a:lnTo>
                    <a:pt x="13564" y="20730"/>
                  </a:lnTo>
                  <a:lnTo>
                    <a:pt x="27318" y="37328"/>
                  </a:lnTo>
                  <a:lnTo>
                    <a:pt x="33261" y="37328"/>
                  </a:lnTo>
                  <a:lnTo>
                    <a:pt x="17535" y="18082"/>
                  </a:lnTo>
                  <a:lnTo>
                    <a:pt x="32194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" name="Полилиния: фигура 40">
              <a:extLst>
                <a:ext uri="{FF2B5EF4-FFF2-40B4-BE49-F238E27FC236}">
                  <a16:creationId xmlns:a16="http://schemas.microsoft.com/office/drawing/2014/main" id="{E3561E3C-CD43-3C73-45A5-7A43A0E32599}"/>
                </a:ext>
              </a:extLst>
            </p:cNvPr>
            <p:cNvSpPr/>
            <p:nvPr/>
          </p:nvSpPr>
          <p:spPr>
            <a:xfrm>
              <a:off x="1564388" y="5567493"/>
              <a:ext cx="37880" cy="37908"/>
            </a:xfrm>
            <a:custGeom>
              <a:avLst/>
              <a:gdLst>
                <a:gd name="connsiteX0" fmla="*/ 28642 w 37880"/>
                <a:gd name="connsiteY0" fmla="*/ 2374 h 37908"/>
                <a:gd name="connsiteX1" fmla="*/ 18955 w 37880"/>
                <a:gd name="connsiteY1" fmla="*/ 0 h 37908"/>
                <a:gd name="connsiteX2" fmla="*/ 9268 w 37880"/>
                <a:gd name="connsiteY2" fmla="*/ 2374 h 37908"/>
                <a:gd name="connsiteX3" fmla="*/ 2457 w 37880"/>
                <a:gd name="connsiteY3" fmla="*/ 9122 h 37908"/>
                <a:gd name="connsiteX4" fmla="*/ 0 w 37880"/>
                <a:gd name="connsiteY4" fmla="*/ 18906 h 37908"/>
                <a:gd name="connsiteX5" fmla="*/ 2457 w 37880"/>
                <a:gd name="connsiteY5" fmla="*/ 28690 h 37908"/>
                <a:gd name="connsiteX6" fmla="*/ 9268 w 37880"/>
                <a:gd name="connsiteY6" fmla="*/ 35471 h 37908"/>
                <a:gd name="connsiteX7" fmla="*/ 18955 w 37880"/>
                <a:gd name="connsiteY7" fmla="*/ 37909 h 37908"/>
                <a:gd name="connsiteX8" fmla="*/ 28642 w 37880"/>
                <a:gd name="connsiteY8" fmla="*/ 35471 h 37908"/>
                <a:gd name="connsiteX9" fmla="*/ 35423 w 37880"/>
                <a:gd name="connsiteY9" fmla="*/ 28690 h 37908"/>
                <a:gd name="connsiteX10" fmla="*/ 37881 w 37880"/>
                <a:gd name="connsiteY10" fmla="*/ 18906 h 37908"/>
                <a:gd name="connsiteX11" fmla="*/ 35423 w 37880"/>
                <a:gd name="connsiteY11" fmla="*/ 9122 h 37908"/>
                <a:gd name="connsiteX12" fmla="*/ 28642 w 37880"/>
                <a:gd name="connsiteY12" fmla="*/ 2374 h 37908"/>
                <a:gd name="connsiteX13" fmla="*/ 28642 w 37880"/>
                <a:gd name="connsiteY13" fmla="*/ 2374 h 37908"/>
                <a:gd name="connsiteX14" fmla="*/ 30994 w 37880"/>
                <a:gd name="connsiteY14" fmla="*/ 26495 h 37908"/>
                <a:gd name="connsiteX15" fmla="*/ 26060 w 37880"/>
                <a:gd name="connsiteY15" fmla="*/ 31661 h 37908"/>
                <a:gd name="connsiteX16" fmla="*/ 18926 w 37880"/>
                <a:gd name="connsiteY16" fmla="*/ 33470 h 37908"/>
                <a:gd name="connsiteX17" fmla="*/ 11782 w 37880"/>
                <a:gd name="connsiteY17" fmla="*/ 31661 h 37908"/>
                <a:gd name="connsiteX18" fmla="*/ 6848 w 37880"/>
                <a:gd name="connsiteY18" fmla="*/ 26495 h 37908"/>
                <a:gd name="connsiteX19" fmla="*/ 5039 w 37880"/>
                <a:gd name="connsiteY19" fmla="*/ 18906 h 37908"/>
                <a:gd name="connsiteX20" fmla="*/ 6848 w 37880"/>
                <a:gd name="connsiteY20" fmla="*/ 11318 h 37908"/>
                <a:gd name="connsiteX21" fmla="*/ 11782 w 37880"/>
                <a:gd name="connsiteY21" fmla="*/ 6184 h 37908"/>
                <a:gd name="connsiteX22" fmla="*/ 18926 w 37880"/>
                <a:gd name="connsiteY22" fmla="*/ 4375 h 37908"/>
                <a:gd name="connsiteX23" fmla="*/ 26060 w 37880"/>
                <a:gd name="connsiteY23" fmla="*/ 6184 h 37908"/>
                <a:gd name="connsiteX24" fmla="*/ 30994 w 37880"/>
                <a:gd name="connsiteY24" fmla="*/ 11318 h 37908"/>
                <a:gd name="connsiteX25" fmla="*/ 32776 w 37880"/>
                <a:gd name="connsiteY25" fmla="*/ 18906 h 37908"/>
                <a:gd name="connsiteX26" fmla="*/ 30994 w 37880"/>
                <a:gd name="connsiteY26" fmla="*/ 26495 h 37908"/>
                <a:gd name="connsiteX27" fmla="*/ 30994 w 37880"/>
                <a:gd name="connsiteY27" fmla="*/ 26495 h 37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7880" h="37908">
                  <a:moveTo>
                    <a:pt x="28642" y="2374"/>
                  </a:moveTo>
                  <a:cubicBezTo>
                    <a:pt x="25651" y="814"/>
                    <a:pt x="22327" y="0"/>
                    <a:pt x="18955" y="0"/>
                  </a:cubicBezTo>
                  <a:cubicBezTo>
                    <a:pt x="15583" y="0"/>
                    <a:pt x="12259" y="814"/>
                    <a:pt x="9268" y="2374"/>
                  </a:cubicBezTo>
                  <a:cubicBezTo>
                    <a:pt x="6429" y="3965"/>
                    <a:pt x="4067" y="6297"/>
                    <a:pt x="2457" y="9122"/>
                  </a:cubicBezTo>
                  <a:cubicBezTo>
                    <a:pt x="838" y="12132"/>
                    <a:pt x="0" y="15492"/>
                    <a:pt x="0" y="18906"/>
                  </a:cubicBezTo>
                  <a:cubicBezTo>
                    <a:pt x="0" y="22320"/>
                    <a:pt x="838" y="25680"/>
                    <a:pt x="2457" y="28690"/>
                  </a:cubicBezTo>
                  <a:cubicBezTo>
                    <a:pt x="4058" y="31531"/>
                    <a:pt x="6420" y="33876"/>
                    <a:pt x="9268" y="35471"/>
                  </a:cubicBezTo>
                  <a:cubicBezTo>
                    <a:pt x="12249" y="37071"/>
                    <a:pt x="15573" y="37909"/>
                    <a:pt x="18955" y="37909"/>
                  </a:cubicBezTo>
                  <a:cubicBezTo>
                    <a:pt x="22336" y="37909"/>
                    <a:pt x="25660" y="37071"/>
                    <a:pt x="28642" y="35471"/>
                  </a:cubicBezTo>
                  <a:cubicBezTo>
                    <a:pt x="31490" y="33893"/>
                    <a:pt x="33842" y="31543"/>
                    <a:pt x="35423" y="28690"/>
                  </a:cubicBezTo>
                  <a:cubicBezTo>
                    <a:pt x="37033" y="25680"/>
                    <a:pt x="37881" y="22320"/>
                    <a:pt x="37881" y="18906"/>
                  </a:cubicBezTo>
                  <a:cubicBezTo>
                    <a:pt x="37881" y="15492"/>
                    <a:pt x="37033" y="12132"/>
                    <a:pt x="35423" y="9122"/>
                  </a:cubicBezTo>
                  <a:cubicBezTo>
                    <a:pt x="33833" y="6286"/>
                    <a:pt x="31490" y="3948"/>
                    <a:pt x="28642" y="2374"/>
                  </a:cubicBezTo>
                  <a:lnTo>
                    <a:pt x="28642" y="2374"/>
                  </a:lnTo>
                  <a:close/>
                  <a:moveTo>
                    <a:pt x="30994" y="26495"/>
                  </a:moveTo>
                  <a:cubicBezTo>
                    <a:pt x="29870" y="28647"/>
                    <a:pt x="28156" y="30438"/>
                    <a:pt x="26060" y="31661"/>
                  </a:cubicBezTo>
                  <a:cubicBezTo>
                    <a:pt x="23870" y="32848"/>
                    <a:pt x="21412" y="33470"/>
                    <a:pt x="18926" y="33470"/>
                  </a:cubicBezTo>
                  <a:cubicBezTo>
                    <a:pt x="16431" y="33470"/>
                    <a:pt x="13973" y="32848"/>
                    <a:pt x="11782" y="31661"/>
                  </a:cubicBezTo>
                  <a:cubicBezTo>
                    <a:pt x="9687" y="30438"/>
                    <a:pt x="7972" y="28647"/>
                    <a:pt x="6848" y="26495"/>
                  </a:cubicBezTo>
                  <a:cubicBezTo>
                    <a:pt x="5658" y="24142"/>
                    <a:pt x="5039" y="21543"/>
                    <a:pt x="5039" y="18906"/>
                  </a:cubicBezTo>
                  <a:cubicBezTo>
                    <a:pt x="5039" y="16270"/>
                    <a:pt x="5658" y="13670"/>
                    <a:pt x="6848" y="11318"/>
                  </a:cubicBezTo>
                  <a:cubicBezTo>
                    <a:pt x="7963" y="9168"/>
                    <a:pt x="9677" y="7385"/>
                    <a:pt x="11782" y="6184"/>
                  </a:cubicBezTo>
                  <a:cubicBezTo>
                    <a:pt x="13973" y="4997"/>
                    <a:pt x="16431" y="4375"/>
                    <a:pt x="18926" y="4375"/>
                  </a:cubicBezTo>
                  <a:cubicBezTo>
                    <a:pt x="21412" y="4375"/>
                    <a:pt x="23870" y="4997"/>
                    <a:pt x="26060" y="6184"/>
                  </a:cubicBezTo>
                  <a:cubicBezTo>
                    <a:pt x="28165" y="7385"/>
                    <a:pt x="29880" y="9168"/>
                    <a:pt x="30994" y="11318"/>
                  </a:cubicBezTo>
                  <a:cubicBezTo>
                    <a:pt x="32166" y="13677"/>
                    <a:pt x="32776" y="16273"/>
                    <a:pt x="32776" y="18906"/>
                  </a:cubicBezTo>
                  <a:cubicBezTo>
                    <a:pt x="32776" y="21538"/>
                    <a:pt x="32166" y="24135"/>
                    <a:pt x="30994" y="26495"/>
                  </a:cubicBezTo>
                  <a:lnTo>
                    <a:pt x="30994" y="2649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" name="Полилиния: фигура 41">
              <a:extLst>
                <a:ext uri="{FF2B5EF4-FFF2-40B4-BE49-F238E27FC236}">
                  <a16:creationId xmlns:a16="http://schemas.microsoft.com/office/drawing/2014/main" id="{B36E0FE1-BAC8-95E3-0B3E-D7B108C5E7EC}"/>
                </a:ext>
              </a:extLst>
            </p:cNvPr>
            <p:cNvSpPr/>
            <p:nvPr/>
          </p:nvSpPr>
          <p:spPr>
            <a:xfrm>
              <a:off x="1613051" y="5567735"/>
              <a:ext cx="26384" cy="37327"/>
            </a:xfrm>
            <a:custGeom>
              <a:avLst/>
              <a:gdLst>
                <a:gd name="connsiteX0" fmla="*/ 0 w 26384"/>
                <a:gd name="connsiteY0" fmla="*/ 37328 h 37327"/>
                <a:gd name="connsiteX1" fmla="*/ 5039 w 26384"/>
                <a:gd name="connsiteY1" fmla="*/ 37328 h 37327"/>
                <a:gd name="connsiteX2" fmla="*/ 5039 w 26384"/>
                <a:gd name="connsiteY2" fmla="*/ 4456 h 37327"/>
                <a:gd name="connsiteX3" fmla="*/ 26384 w 26384"/>
                <a:gd name="connsiteY3" fmla="*/ 4456 h 37327"/>
                <a:gd name="connsiteX4" fmla="*/ 26384 w 26384"/>
                <a:gd name="connsiteY4" fmla="*/ 0 h 37327"/>
                <a:gd name="connsiteX5" fmla="*/ 0 w 26384"/>
                <a:gd name="connsiteY5" fmla="*/ 0 h 37327"/>
                <a:gd name="connsiteX6" fmla="*/ 0 w 26384"/>
                <a:gd name="connsiteY6" fmla="*/ 37328 h 37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384" h="37327">
                  <a:moveTo>
                    <a:pt x="0" y="37328"/>
                  </a:moveTo>
                  <a:lnTo>
                    <a:pt x="5039" y="37328"/>
                  </a:lnTo>
                  <a:lnTo>
                    <a:pt x="5039" y="4456"/>
                  </a:lnTo>
                  <a:lnTo>
                    <a:pt x="26384" y="4456"/>
                  </a:lnTo>
                  <a:lnTo>
                    <a:pt x="26384" y="0"/>
                  </a:lnTo>
                  <a:lnTo>
                    <a:pt x="0" y="0"/>
                  </a:lnTo>
                  <a:lnTo>
                    <a:pt x="0" y="3732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" name="Полилиния: фигура 42">
              <a:extLst>
                <a:ext uri="{FF2B5EF4-FFF2-40B4-BE49-F238E27FC236}">
                  <a16:creationId xmlns:a16="http://schemas.microsoft.com/office/drawing/2014/main" id="{20D80329-FE84-EC96-4981-703DF66973D9}"/>
                </a:ext>
              </a:extLst>
            </p:cNvPr>
            <p:cNvSpPr/>
            <p:nvPr/>
          </p:nvSpPr>
          <p:spPr>
            <a:xfrm>
              <a:off x="1641502" y="5567493"/>
              <a:ext cx="37871" cy="37908"/>
            </a:xfrm>
            <a:custGeom>
              <a:avLst/>
              <a:gdLst>
                <a:gd name="connsiteX0" fmla="*/ 28642 w 37871"/>
                <a:gd name="connsiteY0" fmla="*/ 2374 h 37908"/>
                <a:gd name="connsiteX1" fmla="*/ 18955 w 37871"/>
                <a:gd name="connsiteY1" fmla="*/ 0 h 37908"/>
                <a:gd name="connsiteX2" fmla="*/ 9268 w 37871"/>
                <a:gd name="connsiteY2" fmla="*/ 2374 h 37908"/>
                <a:gd name="connsiteX3" fmla="*/ 2448 w 37871"/>
                <a:gd name="connsiteY3" fmla="*/ 9122 h 37908"/>
                <a:gd name="connsiteX4" fmla="*/ 0 w 37871"/>
                <a:gd name="connsiteY4" fmla="*/ 18906 h 37908"/>
                <a:gd name="connsiteX5" fmla="*/ 2448 w 37871"/>
                <a:gd name="connsiteY5" fmla="*/ 28690 h 37908"/>
                <a:gd name="connsiteX6" fmla="*/ 9268 w 37871"/>
                <a:gd name="connsiteY6" fmla="*/ 35471 h 37908"/>
                <a:gd name="connsiteX7" fmla="*/ 18955 w 37871"/>
                <a:gd name="connsiteY7" fmla="*/ 37909 h 37908"/>
                <a:gd name="connsiteX8" fmla="*/ 28642 w 37871"/>
                <a:gd name="connsiteY8" fmla="*/ 35471 h 37908"/>
                <a:gd name="connsiteX9" fmla="*/ 35423 w 37871"/>
                <a:gd name="connsiteY9" fmla="*/ 28690 h 37908"/>
                <a:gd name="connsiteX10" fmla="*/ 37871 w 37871"/>
                <a:gd name="connsiteY10" fmla="*/ 18906 h 37908"/>
                <a:gd name="connsiteX11" fmla="*/ 35423 w 37871"/>
                <a:gd name="connsiteY11" fmla="*/ 9122 h 37908"/>
                <a:gd name="connsiteX12" fmla="*/ 28642 w 37871"/>
                <a:gd name="connsiteY12" fmla="*/ 2374 h 37908"/>
                <a:gd name="connsiteX13" fmla="*/ 28642 w 37871"/>
                <a:gd name="connsiteY13" fmla="*/ 2374 h 37908"/>
                <a:gd name="connsiteX14" fmla="*/ 30994 w 37871"/>
                <a:gd name="connsiteY14" fmla="*/ 26495 h 37908"/>
                <a:gd name="connsiteX15" fmla="*/ 26051 w 37871"/>
                <a:gd name="connsiteY15" fmla="*/ 31661 h 37908"/>
                <a:gd name="connsiteX16" fmla="*/ 18936 w 37871"/>
                <a:gd name="connsiteY16" fmla="*/ 33470 h 37908"/>
                <a:gd name="connsiteX17" fmla="*/ 11811 w 37871"/>
                <a:gd name="connsiteY17" fmla="*/ 31661 h 37908"/>
                <a:gd name="connsiteX18" fmla="*/ 6839 w 37871"/>
                <a:gd name="connsiteY18" fmla="*/ 26495 h 37908"/>
                <a:gd name="connsiteX19" fmla="*/ 5029 w 37871"/>
                <a:gd name="connsiteY19" fmla="*/ 18906 h 37908"/>
                <a:gd name="connsiteX20" fmla="*/ 6839 w 37871"/>
                <a:gd name="connsiteY20" fmla="*/ 11318 h 37908"/>
                <a:gd name="connsiteX21" fmla="*/ 11811 w 37871"/>
                <a:gd name="connsiteY21" fmla="*/ 6184 h 37908"/>
                <a:gd name="connsiteX22" fmla="*/ 18936 w 37871"/>
                <a:gd name="connsiteY22" fmla="*/ 4375 h 37908"/>
                <a:gd name="connsiteX23" fmla="*/ 26051 w 37871"/>
                <a:gd name="connsiteY23" fmla="*/ 6184 h 37908"/>
                <a:gd name="connsiteX24" fmla="*/ 30994 w 37871"/>
                <a:gd name="connsiteY24" fmla="*/ 11318 h 37908"/>
                <a:gd name="connsiteX25" fmla="*/ 32766 w 37871"/>
                <a:gd name="connsiteY25" fmla="*/ 18906 h 37908"/>
                <a:gd name="connsiteX26" fmla="*/ 30994 w 37871"/>
                <a:gd name="connsiteY26" fmla="*/ 26495 h 37908"/>
                <a:gd name="connsiteX27" fmla="*/ 30994 w 37871"/>
                <a:gd name="connsiteY27" fmla="*/ 26495 h 37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7871" h="37908">
                  <a:moveTo>
                    <a:pt x="28642" y="2374"/>
                  </a:moveTo>
                  <a:cubicBezTo>
                    <a:pt x="25651" y="814"/>
                    <a:pt x="22327" y="0"/>
                    <a:pt x="18955" y="0"/>
                  </a:cubicBezTo>
                  <a:cubicBezTo>
                    <a:pt x="15573" y="0"/>
                    <a:pt x="12259" y="814"/>
                    <a:pt x="9268" y="2374"/>
                  </a:cubicBezTo>
                  <a:cubicBezTo>
                    <a:pt x="6420" y="3965"/>
                    <a:pt x="4067" y="6297"/>
                    <a:pt x="2448" y="9122"/>
                  </a:cubicBezTo>
                  <a:cubicBezTo>
                    <a:pt x="838" y="12132"/>
                    <a:pt x="0" y="15492"/>
                    <a:pt x="0" y="18906"/>
                  </a:cubicBezTo>
                  <a:cubicBezTo>
                    <a:pt x="0" y="22320"/>
                    <a:pt x="838" y="25680"/>
                    <a:pt x="2448" y="28690"/>
                  </a:cubicBezTo>
                  <a:cubicBezTo>
                    <a:pt x="4058" y="31531"/>
                    <a:pt x="6420" y="33876"/>
                    <a:pt x="9268" y="35471"/>
                  </a:cubicBezTo>
                  <a:cubicBezTo>
                    <a:pt x="12240" y="37071"/>
                    <a:pt x="15573" y="37909"/>
                    <a:pt x="18955" y="37909"/>
                  </a:cubicBezTo>
                  <a:cubicBezTo>
                    <a:pt x="22336" y="37909"/>
                    <a:pt x="25660" y="37071"/>
                    <a:pt x="28642" y="35471"/>
                  </a:cubicBezTo>
                  <a:cubicBezTo>
                    <a:pt x="31499" y="33903"/>
                    <a:pt x="33852" y="31551"/>
                    <a:pt x="35423" y="28690"/>
                  </a:cubicBezTo>
                  <a:cubicBezTo>
                    <a:pt x="37033" y="25680"/>
                    <a:pt x="37871" y="22320"/>
                    <a:pt x="37871" y="18906"/>
                  </a:cubicBezTo>
                  <a:cubicBezTo>
                    <a:pt x="37871" y="15492"/>
                    <a:pt x="37033" y="12132"/>
                    <a:pt x="35423" y="9122"/>
                  </a:cubicBezTo>
                  <a:cubicBezTo>
                    <a:pt x="33842" y="6278"/>
                    <a:pt x="31490" y="3939"/>
                    <a:pt x="28642" y="2374"/>
                  </a:cubicBezTo>
                  <a:lnTo>
                    <a:pt x="28642" y="2374"/>
                  </a:lnTo>
                  <a:close/>
                  <a:moveTo>
                    <a:pt x="30994" y="26495"/>
                  </a:moveTo>
                  <a:cubicBezTo>
                    <a:pt x="29870" y="28647"/>
                    <a:pt x="28156" y="30438"/>
                    <a:pt x="26051" y="31661"/>
                  </a:cubicBezTo>
                  <a:cubicBezTo>
                    <a:pt x="23870" y="32848"/>
                    <a:pt x="21422" y="33470"/>
                    <a:pt x="18936" y="33470"/>
                  </a:cubicBezTo>
                  <a:cubicBezTo>
                    <a:pt x="16450" y="33470"/>
                    <a:pt x="14002" y="32848"/>
                    <a:pt x="11811" y="31661"/>
                  </a:cubicBezTo>
                  <a:cubicBezTo>
                    <a:pt x="9706" y="30443"/>
                    <a:pt x="7982" y="28651"/>
                    <a:pt x="6839" y="26495"/>
                  </a:cubicBezTo>
                  <a:cubicBezTo>
                    <a:pt x="5648" y="24142"/>
                    <a:pt x="5029" y="21543"/>
                    <a:pt x="5029" y="18906"/>
                  </a:cubicBezTo>
                  <a:cubicBezTo>
                    <a:pt x="5029" y="16270"/>
                    <a:pt x="5648" y="13670"/>
                    <a:pt x="6839" y="11318"/>
                  </a:cubicBezTo>
                  <a:cubicBezTo>
                    <a:pt x="7963" y="9158"/>
                    <a:pt x="9696" y="7374"/>
                    <a:pt x="11811" y="6184"/>
                  </a:cubicBezTo>
                  <a:cubicBezTo>
                    <a:pt x="14002" y="4997"/>
                    <a:pt x="16450" y="4375"/>
                    <a:pt x="18936" y="4375"/>
                  </a:cubicBezTo>
                  <a:cubicBezTo>
                    <a:pt x="21422" y="4375"/>
                    <a:pt x="23870" y="4997"/>
                    <a:pt x="26051" y="6184"/>
                  </a:cubicBezTo>
                  <a:cubicBezTo>
                    <a:pt x="28156" y="7385"/>
                    <a:pt x="29880" y="9168"/>
                    <a:pt x="30994" y="11318"/>
                  </a:cubicBezTo>
                  <a:cubicBezTo>
                    <a:pt x="32166" y="13677"/>
                    <a:pt x="32766" y="16273"/>
                    <a:pt x="32766" y="18906"/>
                  </a:cubicBezTo>
                  <a:cubicBezTo>
                    <a:pt x="32766" y="21538"/>
                    <a:pt x="32166" y="24135"/>
                    <a:pt x="30994" y="26495"/>
                  </a:cubicBezTo>
                  <a:lnTo>
                    <a:pt x="30994" y="2649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" name="Полилиния: фигура 43">
              <a:extLst>
                <a:ext uri="{FF2B5EF4-FFF2-40B4-BE49-F238E27FC236}">
                  <a16:creationId xmlns:a16="http://schemas.microsoft.com/office/drawing/2014/main" id="{95FD7968-D9BD-87A8-5115-D46361E23CEC}"/>
                </a:ext>
              </a:extLst>
            </p:cNvPr>
            <p:cNvSpPr/>
            <p:nvPr/>
          </p:nvSpPr>
          <p:spPr>
            <a:xfrm>
              <a:off x="1708758" y="5567735"/>
              <a:ext cx="33261" cy="37327"/>
            </a:xfrm>
            <a:custGeom>
              <a:avLst/>
              <a:gdLst>
                <a:gd name="connsiteX0" fmla="*/ 32194 w 33261"/>
                <a:gd name="connsiteY0" fmla="*/ 0 h 37327"/>
                <a:gd name="connsiteX1" fmla="*/ 26737 w 33261"/>
                <a:gd name="connsiteY1" fmla="*/ 0 h 37327"/>
                <a:gd name="connsiteX2" fmla="*/ 13592 w 33261"/>
                <a:gd name="connsiteY2" fmla="*/ 16403 h 37327"/>
                <a:gd name="connsiteX3" fmla="*/ 5039 w 33261"/>
                <a:gd name="connsiteY3" fmla="*/ 16403 h 37327"/>
                <a:gd name="connsiteX4" fmla="*/ 5039 w 33261"/>
                <a:gd name="connsiteY4" fmla="*/ 0 h 37327"/>
                <a:gd name="connsiteX5" fmla="*/ 0 w 33261"/>
                <a:gd name="connsiteY5" fmla="*/ 0 h 37327"/>
                <a:gd name="connsiteX6" fmla="*/ 0 w 33261"/>
                <a:gd name="connsiteY6" fmla="*/ 37328 h 37327"/>
                <a:gd name="connsiteX7" fmla="*/ 5039 w 33261"/>
                <a:gd name="connsiteY7" fmla="*/ 37328 h 37327"/>
                <a:gd name="connsiteX8" fmla="*/ 5039 w 33261"/>
                <a:gd name="connsiteY8" fmla="*/ 20730 h 37327"/>
                <a:gd name="connsiteX9" fmla="*/ 13535 w 33261"/>
                <a:gd name="connsiteY9" fmla="*/ 20730 h 37327"/>
                <a:gd name="connsiteX10" fmla="*/ 27289 w 33261"/>
                <a:gd name="connsiteY10" fmla="*/ 37328 h 37327"/>
                <a:gd name="connsiteX11" fmla="*/ 33261 w 33261"/>
                <a:gd name="connsiteY11" fmla="*/ 37328 h 37327"/>
                <a:gd name="connsiteX12" fmla="*/ 17507 w 33261"/>
                <a:gd name="connsiteY12" fmla="*/ 18082 h 37327"/>
                <a:gd name="connsiteX13" fmla="*/ 32194 w 33261"/>
                <a:gd name="connsiteY13" fmla="*/ 0 h 37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261" h="37327">
                  <a:moveTo>
                    <a:pt x="32194" y="0"/>
                  </a:moveTo>
                  <a:lnTo>
                    <a:pt x="26737" y="0"/>
                  </a:lnTo>
                  <a:lnTo>
                    <a:pt x="13592" y="16403"/>
                  </a:lnTo>
                  <a:lnTo>
                    <a:pt x="5039" y="16403"/>
                  </a:lnTo>
                  <a:lnTo>
                    <a:pt x="5039" y="0"/>
                  </a:lnTo>
                  <a:lnTo>
                    <a:pt x="0" y="0"/>
                  </a:lnTo>
                  <a:lnTo>
                    <a:pt x="0" y="37328"/>
                  </a:lnTo>
                  <a:lnTo>
                    <a:pt x="5039" y="37328"/>
                  </a:lnTo>
                  <a:lnTo>
                    <a:pt x="5039" y="20730"/>
                  </a:lnTo>
                  <a:lnTo>
                    <a:pt x="13535" y="20730"/>
                  </a:lnTo>
                  <a:lnTo>
                    <a:pt x="27289" y="37328"/>
                  </a:lnTo>
                  <a:lnTo>
                    <a:pt x="33261" y="37328"/>
                  </a:lnTo>
                  <a:lnTo>
                    <a:pt x="17507" y="18082"/>
                  </a:lnTo>
                  <a:lnTo>
                    <a:pt x="32194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" name="Полилиния: фигура 44">
              <a:extLst>
                <a:ext uri="{FF2B5EF4-FFF2-40B4-BE49-F238E27FC236}">
                  <a16:creationId xmlns:a16="http://schemas.microsoft.com/office/drawing/2014/main" id="{22463C03-C1C3-7492-3FA2-4EC68A7B4D7D}"/>
                </a:ext>
              </a:extLst>
            </p:cNvPr>
            <p:cNvSpPr/>
            <p:nvPr/>
          </p:nvSpPr>
          <p:spPr>
            <a:xfrm>
              <a:off x="1749954" y="5567474"/>
              <a:ext cx="37951" cy="51345"/>
            </a:xfrm>
            <a:custGeom>
              <a:avLst/>
              <a:gdLst>
                <a:gd name="connsiteX0" fmla="*/ 28747 w 37951"/>
                <a:gd name="connsiteY0" fmla="*/ 2360 h 51345"/>
                <a:gd name="connsiteX1" fmla="*/ 19212 w 37951"/>
                <a:gd name="connsiteY1" fmla="*/ 3 h 51345"/>
                <a:gd name="connsiteX2" fmla="*/ 10820 w 37951"/>
                <a:gd name="connsiteY2" fmla="*/ 1973 h 51345"/>
                <a:gd name="connsiteX3" fmla="*/ 4810 w 37951"/>
                <a:gd name="connsiteY3" fmla="*/ 7656 h 51345"/>
                <a:gd name="connsiteX4" fmla="*/ 4810 w 37951"/>
                <a:gd name="connsiteY4" fmla="*/ 294 h 51345"/>
                <a:gd name="connsiteX5" fmla="*/ 0 w 37951"/>
                <a:gd name="connsiteY5" fmla="*/ 294 h 51345"/>
                <a:gd name="connsiteX6" fmla="*/ 0 w 37951"/>
                <a:gd name="connsiteY6" fmla="*/ 51346 h 51345"/>
                <a:gd name="connsiteX7" fmla="*/ 5039 w 37951"/>
                <a:gd name="connsiteY7" fmla="*/ 51346 h 51345"/>
                <a:gd name="connsiteX8" fmla="*/ 5039 w 37951"/>
                <a:gd name="connsiteY8" fmla="*/ 30583 h 51345"/>
                <a:gd name="connsiteX9" fmla="*/ 11011 w 37951"/>
                <a:gd name="connsiteY9" fmla="*/ 36072 h 51345"/>
                <a:gd name="connsiteX10" fmla="*/ 19212 w 37951"/>
                <a:gd name="connsiteY10" fmla="*/ 37945 h 51345"/>
                <a:gd name="connsiteX11" fmla="*/ 28899 w 37951"/>
                <a:gd name="connsiteY11" fmla="*/ 35587 h 51345"/>
                <a:gd name="connsiteX12" fmla="*/ 35519 w 37951"/>
                <a:gd name="connsiteY12" fmla="*/ 28871 h 51345"/>
                <a:gd name="connsiteX13" fmla="*/ 37948 w 37951"/>
                <a:gd name="connsiteY13" fmla="*/ 18925 h 51345"/>
                <a:gd name="connsiteX14" fmla="*/ 35519 w 37951"/>
                <a:gd name="connsiteY14" fmla="*/ 9077 h 51345"/>
                <a:gd name="connsiteX15" fmla="*/ 28747 w 37951"/>
                <a:gd name="connsiteY15" fmla="*/ 2360 h 51345"/>
                <a:gd name="connsiteX16" fmla="*/ 28747 w 37951"/>
                <a:gd name="connsiteY16" fmla="*/ 2360 h 51345"/>
                <a:gd name="connsiteX17" fmla="*/ 30966 w 37951"/>
                <a:gd name="connsiteY17" fmla="*/ 26514 h 51345"/>
                <a:gd name="connsiteX18" fmla="*/ 25965 w 37951"/>
                <a:gd name="connsiteY18" fmla="*/ 31680 h 51345"/>
                <a:gd name="connsiteX19" fmla="*/ 18840 w 37951"/>
                <a:gd name="connsiteY19" fmla="*/ 33489 h 51345"/>
                <a:gd name="connsiteX20" fmla="*/ 11725 w 37951"/>
                <a:gd name="connsiteY20" fmla="*/ 31680 h 51345"/>
                <a:gd name="connsiteX21" fmla="*/ 6782 w 37951"/>
                <a:gd name="connsiteY21" fmla="*/ 26514 h 51345"/>
                <a:gd name="connsiteX22" fmla="*/ 4972 w 37951"/>
                <a:gd name="connsiteY22" fmla="*/ 18941 h 51345"/>
                <a:gd name="connsiteX23" fmla="*/ 6782 w 37951"/>
                <a:gd name="connsiteY23" fmla="*/ 11370 h 51345"/>
                <a:gd name="connsiteX24" fmla="*/ 11725 w 37951"/>
                <a:gd name="connsiteY24" fmla="*/ 6235 h 51345"/>
                <a:gd name="connsiteX25" fmla="*/ 18840 w 37951"/>
                <a:gd name="connsiteY25" fmla="*/ 4395 h 51345"/>
                <a:gd name="connsiteX26" fmla="*/ 25965 w 37951"/>
                <a:gd name="connsiteY26" fmla="*/ 6235 h 51345"/>
                <a:gd name="connsiteX27" fmla="*/ 30966 w 37951"/>
                <a:gd name="connsiteY27" fmla="*/ 11370 h 51345"/>
                <a:gd name="connsiteX28" fmla="*/ 32775 w 37951"/>
                <a:gd name="connsiteY28" fmla="*/ 18941 h 51345"/>
                <a:gd name="connsiteX29" fmla="*/ 30966 w 37951"/>
                <a:gd name="connsiteY29" fmla="*/ 26514 h 51345"/>
                <a:gd name="connsiteX30" fmla="*/ 30966 w 37951"/>
                <a:gd name="connsiteY30" fmla="*/ 26514 h 51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7951" h="51345">
                  <a:moveTo>
                    <a:pt x="28747" y="2360"/>
                  </a:moveTo>
                  <a:cubicBezTo>
                    <a:pt x="25822" y="771"/>
                    <a:pt x="22546" y="-41"/>
                    <a:pt x="19212" y="3"/>
                  </a:cubicBezTo>
                  <a:cubicBezTo>
                    <a:pt x="16297" y="-50"/>
                    <a:pt x="13411" y="627"/>
                    <a:pt x="10820" y="1973"/>
                  </a:cubicBezTo>
                  <a:cubicBezTo>
                    <a:pt x="8344" y="3293"/>
                    <a:pt x="6267" y="5256"/>
                    <a:pt x="4810" y="7656"/>
                  </a:cubicBezTo>
                  <a:lnTo>
                    <a:pt x="4810" y="294"/>
                  </a:lnTo>
                  <a:lnTo>
                    <a:pt x="0" y="294"/>
                  </a:lnTo>
                  <a:lnTo>
                    <a:pt x="0" y="51346"/>
                  </a:lnTo>
                  <a:lnTo>
                    <a:pt x="5039" y="51346"/>
                  </a:lnTo>
                  <a:lnTo>
                    <a:pt x="5039" y="30583"/>
                  </a:lnTo>
                  <a:cubicBezTo>
                    <a:pt x="6515" y="32904"/>
                    <a:pt x="8572" y="34798"/>
                    <a:pt x="11011" y="36072"/>
                  </a:cubicBezTo>
                  <a:cubicBezTo>
                    <a:pt x="13554" y="37349"/>
                    <a:pt x="16373" y="37991"/>
                    <a:pt x="19212" y="37945"/>
                  </a:cubicBezTo>
                  <a:cubicBezTo>
                    <a:pt x="22593" y="38029"/>
                    <a:pt x="25937" y="37215"/>
                    <a:pt x="28899" y="35587"/>
                  </a:cubicBezTo>
                  <a:cubicBezTo>
                    <a:pt x="31690" y="34000"/>
                    <a:pt x="33976" y="31676"/>
                    <a:pt x="35519" y="28871"/>
                  </a:cubicBezTo>
                  <a:cubicBezTo>
                    <a:pt x="37176" y="25822"/>
                    <a:pt x="38014" y="22395"/>
                    <a:pt x="37948" y="18925"/>
                  </a:cubicBezTo>
                  <a:cubicBezTo>
                    <a:pt x="38005" y="15489"/>
                    <a:pt x="37176" y="12094"/>
                    <a:pt x="35519" y="9077"/>
                  </a:cubicBezTo>
                  <a:cubicBezTo>
                    <a:pt x="33938" y="6246"/>
                    <a:pt x="31585" y="3919"/>
                    <a:pt x="28747" y="2360"/>
                  </a:cubicBezTo>
                  <a:lnTo>
                    <a:pt x="28747" y="2360"/>
                  </a:lnTo>
                  <a:close/>
                  <a:moveTo>
                    <a:pt x="30966" y="26514"/>
                  </a:moveTo>
                  <a:cubicBezTo>
                    <a:pt x="29823" y="28675"/>
                    <a:pt x="28089" y="30467"/>
                    <a:pt x="25965" y="31680"/>
                  </a:cubicBezTo>
                  <a:cubicBezTo>
                    <a:pt x="23784" y="32867"/>
                    <a:pt x="21336" y="33489"/>
                    <a:pt x="18840" y="33489"/>
                  </a:cubicBezTo>
                  <a:cubicBezTo>
                    <a:pt x="16354" y="33489"/>
                    <a:pt x="13907" y="32867"/>
                    <a:pt x="11725" y="31680"/>
                  </a:cubicBezTo>
                  <a:cubicBezTo>
                    <a:pt x="9620" y="30457"/>
                    <a:pt x="7915" y="28667"/>
                    <a:pt x="6782" y="26514"/>
                  </a:cubicBezTo>
                  <a:cubicBezTo>
                    <a:pt x="5591" y="24167"/>
                    <a:pt x="4972" y="21573"/>
                    <a:pt x="4972" y="18941"/>
                  </a:cubicBezTo>
                  <a:cubicBezTo>
                    <a:pt x="4972" y="16311"/>
                    <a:pt x="5591" y="13717"/>
                    <a:pt x="6782" y="11370"/>
                  </a:cubicBezTo>
                  <a:cubicBezTo>
                    <a:pt x="7915" y="9229"/>
                    <a:pt x="9630" y="7450"/>
                    <a:pt x="11725" y="6235"/>
                  </a:cubicBezTo>
                  <a:cubicBezTo>
                    <a:pt x="13907" y="5028"/>
                    <a:pt x="16354" y="4395"/>
                    <a:pt x="18840" y="4395"/>
                  </a:cubicBezTo>
                  <a:cubicBezTo>
                    <a:pt x="21336" y="4395"/>
                    <a:pt x="23784" y="5028"/>
                    <a:pt x="25965" y="6235"/>
                  </a:cubicBezTo>
                  <a:cubicBezTo>
                    <a:pt x="28070" y="7452"/>
                    <a:pt x="29804" y="9230"/>
                    <a:pt x="30966" y="11370"/>
                  </a:cubicBezTo>
                  <a:cubicBezTo>
                    <a:pt x="32156" y="13717"/>
                    <a:pt x="32775" y="16311"/>
                    <a:pt x="32775" y="18941"/>
                  </a:cubicBezTo>
                  <a:cubicBezTo>
                    <a:pt x="32775" y="21573"/>
                    <a:pt x="32156" y="24167"/>
                    <a:pt x="30966" y="26514"/>
                  </a:cubicBezTo>
                  <a:lnTo>
                    <a:pt x="30966" y="2651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" name="Полилиния: фигура 45">
              <a:extLst>
                <a:ext uri="{FF2B5EF4-FFF2-40B4-BE49-F238E27FC236}">
                  <a16:creationId xmlns:a16="http://schemas.microsoft.com/office/drawing/2014/main" id="{6C864A9C-79BB-711B-180F-BEFC71F47A6F}"/>
                </a:ext>
              </a:extLst>
            </p:cNvPr>
            <p:cNvSpPr/>
            <p:nvPr/>
          </p:nvSpPr>
          <p:spPr>
            <a:xfrm>
              <a:off x="1795071" y="5567437"/>
              <a:ext cx="31333" cy="38001"/>
            </a:xfrm>
            <a:custGeom>
              <a:avLst/>
              <a:gdLst>
                <a:gd name="connsiteX0" fmla="*/ 16186 w 31333"/>
                <a:gd name="connsiteY0" fmla="*/ 40 h 38001"/>
                <a:gd name="connsiteX1" fmla="*/ 7814 w 31333"/>
                <a:gd name="connsiteY1" fmla="*/ 1331 h 38001"/>
                <a:gd name="connsiteX2" fmla="*/ 1003 w 31333"/>
                <a:gd name="connsiteY2" fmla="*/ 5076 h 38001"/>
                <a:gd name="connsiteX3" fmla="*/ 3261 w 31333"/>
                <a:gd name="connsiteY3" fmla="*/ 8823 h 38001"/>
                <a:gd name="connsiteX4" fmla="*/ 8881 w 31333"/>
                <a:gd name="connsiteY4" fmla="*/ 5594 h 38001"/>
                <a:gd name="connsiteX5" fmla="*/ 15700 w 31333"/>
                <a:gd name="connsiteY5" fmla="*/ 4431 h 38001"/>
                <a:gd name="connsiteX6" fmla="*/ 23539 w 31333"/>
                <a:gd name="connsiteY6" fmla="*/ 6949 h 38001"/>
                <a:gd name="connsiteX7" fmla="*/ 25673 w 31333"/>
                <a:gd name="connsiteY7" fmla="*/ 10328 h 38001"/>
                <a:gd name="connsiteX8" fmla="*/ 26254 w 31333"/>
                <a:gd name="connsiteY8" fmla="*/ 14279 h 38001"/>
                <a:gd name="connsiteX9" fmla="*/ 26254 w 31333"/>
                <a:gd name="connsiteY9" fmla="*/ 16572 h 38001"/>
                <a:gd name="connsiteX10" fmla="*/ 14405 w 31333"/>
                <a:gd name="connsiteY10" fmla="*/ 16572 h 38001"/>
                <a:gd name="connsiteX11" fmla="*/ 3461 w 31333"/>
                <a:gd name="connsiteY11" fmla="*/ 19478 h 38001"/>
                <a:gd name="connsiteX12" fmla="*/ 860 w 31333"/>
                <a:gd name="connsiteY12" fmla="*/ 22911 h 38001"/>
                <a:gd name="connsiteX13" fmla="*/ 3 w 31333"/>
                <a:gd name="connsiteY13" fmla="*/ 27131 h 38001"/>
                <a:gd name="connsiteX14" fmla="*/ 908 w 31333"/>
                <a:gd name="connsiteY14" fmla="*/ 31506 h 38001"/>
                <a:gd name="connsiteX15" fmla="*/ 3689 w 31333"/>
                <a:gd name="connsiteY15" fmla="*/ 35010 h 38001"/>
                <a:gd name="connsiteX16" fmla="*/ 13634 w 31333"/>
                <a:gd name="connsiteY16" fmla="*/ 37980 h 38001"/>
                <a:gd name="connsiteX17" fmla="*/ 21473 w 31333"/>
                <a:gd name="connsiteY17" fmla="*/ 36334 h 38001"/>
                <a:gd name="connsiteX18" fmla="*/ 26454 w 31333"/>
                <a:gd name="connsiteY18" fmla="*/ 31813 h 38001"/>
                <a:gd name="connsiteX19" fmla="*/ 26454 w 31333"/>
                <a:gd name="connsiteY19" fmla="*/ 37625 h 38001"/>
                <a:gd name="connsiteX20" fmla="*/ 31293 w 31333"/>
                <a:gd name="connsiteY20" fmla="*/ 37625 h 38001"/>
                <a:gd name="connsiteX21" fmla="*/ 31293 w 31333"/>
                <a:gd name="connsiteY21" fmla="*/ 14505 h 38001"/>
                <a:gd name="connsiteX22" fmla="*/ 30502 w 31333"/>
                <a:gd name="connsiteY22" fmla="*/ 8679 h 38001"/>
                <a:gd name="connsiteX23" fmla="*/ 27388 w 31333"/>
                <a:gd name="connsiteY23" fmla="*/ 3688 h 38001"/>
                <a:gd name="connsiteX24" fmla="*/ 16186 w 31333"/>
                <a:gd name="connsiteY24" fmla="*/ 40 h 38001"/>
                <a:gd name="connsiteX25" fmla="*/ 26254 w 31333"/>
                <a:gd name="connsiteY25" fmla="*/ 26421 h 38001"/>
                <a:gd name="connsiteX26" fmla="*/ 21701 w 31333"/>
                <a:gd name="connsiteY26" fmla="*/ 32071 h 38001"/>
                <a:gd name="connsiteX27" fmla="*/ 14405 w 31333"/>
                <a:gd name="connsiteY27" fmla="*/ 34009 h 38001"/>
                <a:gd name="connsiteX28" fmla="*/ 7461 w 31333"/>
                <a:gd name="connsiteY28" fmla="*/ 32136 h 38001"/>
                <a:gd name="connsiteX29" fmla="*/ 5585 w 31333"/>
                <a:gd name="connsiteY29" fmla="*/ 29876 h 38001"/>
                <a:gd name="connsiteX30" fmla="*/ 4975 w 31333"/>
                <a:gd name="connsiteY30" fmla="*/ 27002 h 38001"/>
                <a:gd name="connsiteX31" fmla="*/ 14662 w 31333"/>
                <a:gd name="connsiteY31" fmla="*/ 20317 h 38001"/>
                <a:gd name="connsiteX32" fmla="*/ 26388 w 31333"/>
                <a:gd name="connsiteY32" fmla="*/ 20317 h 38001"/>
                <a:gd name="connsiteX33" fmla="*/ 26254 w 31333"/>
                <a:gd name="connsiteY33" fmla="*/ 26421 h 3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1333" h="38001">
                  <a:moveTo>
                    <a:pt x="16186" y="40"/>
                  </a:moveTo>
                  <a:cubicBezTo>
                    <a:pt x="13338" y="20"/>
                    <a:pt x="10519" y="455"/>
                    <a:pt x="7814" y="1331"/>
                  </a:cubicBezTo>
                  <a:cubicBezTo>
                    <a:pt x="5318" y="2118"/>
                    <a:pt x="3004" y="3391"/>
                    <a:pt x="1003" y="5076"/>
                  </a:cubicBezTo>
                  <a:lnTo>
                    <a:pt x="3261" y="8823"/>
                  </a:lnTo>
                  <a:cubicBezTo>
                    <a:pt x="4918" y="7404"/>
                    <a:pt x="6823" y="6309"/>
                    <a:pt x="8881" y="5594"/>
                  </a:cubicBezTo>
                  <a:cubicBezTo>
                    <a:pt x="11071" y="4813"/>
                    <a:pt x="13376" y="4420"/>
                    <a:pt x="15700" y="4431"/>
                  </a:cubicBezTo>
                  <a:cubicBezTo>
                    <a:pt x="18539" y="4223"/>
                    <a:pt x="21349" y="5126"/>
                    <a:pt x="23539" y="6949"/>
                  </a:cubicBezTo>
                  <a:cubicBezTo>
                    <a:pt x="24483" y="7916"/>
                    <a:pt x="25206" y="9066"/>
                    <a:pt x="25673" y="10328"/>
                  </a:cubicBezTo>
                  <a:cubicBezTo>
                    <a:pt x="26140" y="11591"/>
                    <a:pt x="26340" y="12936"/>
                    <a:pt x="26254" y="14279"/>
                  </a:cubicBezTo>
                  <a:lnTo>
                    <a:pt x="26254" y="16572"/>
                  </a:lnTo>
                  <a:lnTo>
                    <a:pt x="14405" y="16572"/>
                  </a:lnTo>
                  <a:cubicBezTo>
                    <a:pt x="10528" y="16246"/>
                    <a:pt x="6661" y="17273"/>
                    <a:pt x="3461" y="19478"/>
                  </a:cubicBezTo>
                  <a:cubicBezTo>
                    <a:pt x="2346" y="20413"/>
                    <a:pt x="1461" y="21586"/>
                    <a:pt x="860" y="22911"/>
                  </a:cubicBezTo>
                  <a:cubicBezTo>
                    <a:pt x="260" y="24236"/>
                    <a:pt x="-35" y="25678"/>
                    <a:pt x="3" y="27131"/>
                  </a:cubicBezTo>
                  <a:cubicBezTo>
                    <a:pt x="-35" y="28640"/>
                    <a:pt x="270" y="30139"/>
                    <a:pt x="908" y="31506"/>
                  </a:cubicBezTo>
                  <a:cubicBezTo>
                    <a:pt x="1546" y="32875"/>
                    <a:pt x="2499" y="34074"/>
                    <a:pt x="3689" y="35010"/>
                  </a:cubicBezTo>
                  <a:cubicBezTo>
                    <a:pt x="6557" y="37117"/>
                    <a:pt x="10071" y="38165"/>
                    <a:pt x="13634" y="37980"/>
                  </a:cubicBezTo>
                  <a:cubicBezTo>
                    <a:pt x="16339" y="38051"/>
                    <a:pt x="19025" y="37487"/>
                    <a:pt x="21473" y="36334"/>
                  </a:cubicBezTo>
                  <a:cubicBezTo>
                    <a:pt x="23559" y="35366"/>
                    <a:pt x="25292" y="33789"/>
                    <a:pt x="26454" y="31813"/>
                  </a:cubicBezTo>
                  <a:lnTo>
                    <a:pt x="26454" y="37625"/>
                  </a:lnTo>
                  <a:lnTo>
                    <a:pt x="31293" y="37625"/>
                  </a:lnTo>
                  <a:lnTo>
                    <a:pt x="31293" y="14505"/>
                  </a:lnTo>
                  <a:cubicBezTo>
                    <a:pt x="31445" y="12529"/>
                    <a:pt x="31169" y="10543"/>
                    <a:pt x="30502" y="8679"/>
                  </a:cubicBezTo>
                  <a:cubicBezTo>
                    <a:pt x="29826" y="6814"/>
                    <a:pt x="28769" y="5114"/>
                    <a:pt x="27388" y="3688"/>
                  </a:cubicBezTo>
                  <a:cubicBezTo>
                    <a:pt x="24273" y="1060"/>
                    <a:pt x="20253" y="-250"/>
                    <a:pt x="16186" y="40"/>
                  </a:cubicBezTo>
                  <a:close/>
                  <a:moveTo>
                    <a:pt x="26254" y="26421"/>
                  </a:moveTo>
                  <a:cubicBezTo>
                    <a:pt x="25368" y="28733"/>
                    <a:pt x="23778" y="30709"/>
                    <a:pt x="21701" y="32071"/>
                  </a:cubicBezTo>
                  <a:cubicBezTo>
                    <a:pt x="19511" y="33408"/>
                    <a:pt x="16977" y="34082"/>
                    <a:pt x="14405" y="34009"/>
                  </a:cubicBezTo>
                  <a:cubicBezTo>
                    <a:pt x="11948" y="34162"/>
                    <a:pt x="9509" y="33504"/>
                    <a:pt x="7461" y="32136"/>
                  </a:cubicBezTo>
                  <a:cubicBezTo>
                    <a:pt x="6661" y="31545"/>
                    <a:pt x="6023" y="30770"/>
                    <a:pt x="5585" y="29876"/>
                  </a:cubicBezTo>
                  <a:cubicBezTo>
                    <a:pt x="5156" y="28981"/>
                    <a:pt x="4947" y="27995"/>
                    <a:pt x="4975" y="27002"/>
                  </a:cubicBezTo>
                  <a:cubicBezTo>
                    <a:pt x="4975" y="22546"/>
                    <a:pt x="8204" y="20317"/>
                    <a:pt x="14662" y="20317"/>
                  </a:cubicBezTo>
                  <a:lnTo>
                    <a:pt x="26388" y="20317"/>
                  </a:lnTo>
                  <a:lnTo>
                    <a:pt x="26254" y="2642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" name="Полилиния: фигура 46">
              <a:extLst>
                <a:ext uri="{FF2B5EF4-FFF2-40B4-BE49-F238E27FC236}">
                  <a16:creationId xmlns:a16="http://schemas.microsoft.com/office/drawing/2014/main" id="{A401D557-5877-0C9F-B474-C07FF1D1DF94}"/>
                </a:ext>
              </a:extLst>
            </p:cNvPr>
            <p:cNvSpPr/>
            <p:nvPr/>
          </p:nvSpPr>
          <p:spPr>
            <a:xfrm>
              <a:off x="1836498" y="5567734"/>
              <a:ext cx="31870" cy="37197"/>
            </a:xfrm>
            <a:custGeom>
              <a:avLst/>
              <a:gdLst>
                <a:gd name="connsiteX0" fmla="*/ 4553 w 31870"/>
                <a:gd name="connsiteY0" fmla="*/ 3292 h 37197"/>
                <a:gd name="connsiteX1" fmla="*/ 1257 w 31870"/>
                <a:gd name="connsiteY1" fmla="*/ 7514 h 37197"/>
                <a:gd name="connsiteX2" fmla="*/ 295 w 31870"/>
                <a:gd name="connsiteY2" fmla="*/ 12786 h 37197"/>
                <a:gd name="connsiteX3" fmla="*/ 2619 w 31870"/>
                <a:gd name="connsiteY3" fmla="*/ 20148 h 37197"/>
                <a:gd name="connsiteX4" fmla="*/ 9306 w 31870"/>
                <a:gd name="connsiteY4" fmla="*/ 24281 h 37197"/>
                <a:gd name="connsiteX5" fmla="*/ 0 w 31870"/>
                <a:gd name="connsiteY5" fmla="*/ 37197 h 37197"/>
                <a:gd name="connsiteX6" fmla="*/ 5458 w 31870"/>
                <a:gd name="connsiteY6" fmla="*/ 37197 h 37197"/>
                <a:gd name="connsiteX7" fmla="*/ 14116 w 31870"/>
                <a:gd name="connsiteY7" fmla="*/ 24862 h 37197"/>
                <a:gd name="connsiteX8" fmla="*/ 27261 w 31870"/>
                <a:gd name="connsiteY8" fmla="*/ 24862 h 37197"/>
                <a:gd name="connsiteX9" fmla="*/ 27261 w 31870"/>
                <a:gd name="connsiteY9" fmla="*/ 37197 h 37197"/>
                <a:gd name="connsiteX10" fmla="*/ 31871 w 31870"/>
                <a:gd name="connsiteY10" fmla="*/ 37197 h 37197"/>
                <a:gd name="connsiteX11" fmla="*/ 31871 w 31870"/>
                <a:gd name="connsiteY11" fmla="*/ 31 h 37197"/>
                <a:gd name="connsiteX12" fmla="*/ 16183 w 31870"/>
                <a:gd name="connsiteY12" fmla="*/ 31 h 37197"/>
                <a:gd name="connsiteX13" fmla="*/ 4553 w 31870"/>
                <a:gd name="connsiteY13" fmla="*/ 3292 h 37197"/>
                <a:gd name="connsiteX14" fmla="*/ 27156 w 31870"/>
                <a:gd name="connsiteY14" fmla="*/ 4487 h 37197"/>
                <a:gd name="connsiteX15" fmla="*/ 27156 w 31870"/>
                <a:gd name="connsiteY15" fmla="*/ 21213 h 37197"/>
                <a:gd name="connsiteX16" fmla="*/ 15888 w 31870"/>
                <a:gd name="connsiteY16" fmla="*/ 21213 h 37197"/>
                <a:gd name="connsiteX17" fmla="*/ 5296 w 31870"/>
                <a:gd name="connsiteY17" fmla="*/ 12915 h 37197"/>
                <a:gd name="connsiteX18" fmla="*/ 16212 w 31870"/>
                <a:gd name="connsiteY18" fmla="*/ 4487 h 37197"/>
                <a:gd name="connsiteX19" fmla="*/ 27156 w 31870"/>
                <a:gd name="connsiteY19" fmla="*/ 4487 h 37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1870" h="37197">
                  <a:moveTo>
                    <a:pt x="4553" y="3292"/>
                  </a:moveTo>
                  <a:cubicBezTo>
                    <a:pt x="3134" y="4412"/>
                    <a:pt x="2000" y="5861"/>
                    <a:pt x="1257" y="7514"/>
                  </a:cubicBezTo>
                  <a:cubicBezTo>
                    <a:pt x="514" y="9167"/>
                    <a:pt x="181" y="10977"/>
                    <a:pt x="295" y="12786"/>
                  </a:cubicBezTo>
                  <a:cubicBezTo>
                    <a:pt x="191" y="15436"/>
                    <a:pt x="1010" y="18039"/>
                    <a:pt x="2619" y="20148"/>
                  </a:cubicBezTo>
                  <a:cubicBezTo>
                    <a:pt x="4363" y="22187"/>
                    <a:pt x="6696" y="23631"/>
                    <a:pt x="9306" y="24281"/>
                  </a:cubicBezTo>
                  <a:lnTo>
                    <a:pt x="0" y="37197"/>
                  </a:lnTo>
                  <a:lnTo>
                    <a:pt x="5458" y="37197"/>
                  </a:lnTo>
                  <a:lnTo>
                    <a:pt x="14116" y="24862"/>
                  </a:lnTo>
                  <a:lnTo>
                    <a:pt x="27261" y="24862"/>
                  </a:lnTo>
                  <a:lnTo>
                    <a:pt x="27261" y="37197"/>
                  </a:lnTo>
                  <a:lnTo>
                    <a:pt x="31871" y="37197"/>
                  </a:lnTo>
                  <a:lnTo>
                    <a:pt x="31871" y="31"/>
                  </a:lnTo>
                  <a:lnTo>
                    <a:pt x="16183" y="31"/>
                  </a:lnTo>
                  <a:cubicBezTo>
                    <a:pt x="12049" y="-207"/>
                    <a:pt x="7963" y="940"/>
                    <a:pt x="4553" y="3292"/>
                  </a:cubicBezTo>
                  <a:close/>
                  <a:moveTo>
                    <a:pt x="27156" y="4487"/>
                  </a:moveTo>
                  <a:lnTo>
                    <a:pt x="27156" y="21213"/>
                  </a:lnTo>
                  <a:lnTo>
                    <a:pt x="15888" y="21213"/>
                  </a:lnTo>
                  <a:cubicBezTo>
                    <a:pt x="8820" y="21213"/>
                    <a:pt x="5296" y="18468"/>
                    <a:pt x="5296" y="12915"/>
                  </a:cubicBezTo>
                  <a:cubicBezTo>
                    <a:pt x="5296" y="7361"/>
                    <a:pt x="8944" y="4487"/>
                    <a:pt x="16212" y="4487"/>
                  </a:cubicBezTo>
                  <a:lnTo>
                    <a:pt x="27156" y="448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" name="Полилиния: фигура 47">
              <a:extLst>
                <a:ext uri="{FF2B5EF4-FFF2-40B4-BE49-F238E27FC236}">
                  <a16:creationId xmlns:a16="http://schemas.microsoft.com/office/drawing/2014/main" id="{FC15884D-6433-147B-CB36-78A8F6D38C11}"/>
                </a:ext>
              </a:extLst>
            </p:cNvPr>
            <p:cNvSpPr/>
            <p:nvPr/>
          </p:nvSpPr>
          <p:spPr>
            <a:xfrm>
              <a:off x="1109029" y="5455500"/>
              <a:ext cx="121735" cy="203139"/>
            </a:xfrm>
            <a:custGeom>
              <a:avLst/>
              <a:gdLst>
                <a:gd name="connsiteX0" fmla="*/ 0 w 121735"/>
                <a:gd name="connsiteY0" fmla="*/ 203140 h 203139"/>
                <a:gd name="connsiteX1" fmla="*/ 121735 w 121735"/>
                <a:gd name="connsiteY1" fmla="*/ 81404 h 203139"/>
                <a:gd name="connsiteX2" fmla="*/ 40331 w 121735"/>
                <a:gd name="connsiteY2" fmla="*/ 0 h 203139"/>
                <a:gd name="connsiteX3" fmla="*/ 0 w 121735"/>
                <a:gd name="connsiteY3" fmla="*/ 203140 h 203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735" h="203139">
                  <a:moveTo>
                    <a:pt x="0" y="203140"/>
                  </a:moveTo>
                  <a:lnTo>
                    <a:pt x="121735" y="81404"/>
                  </a:lnTo>
                  <a:lnTo>
                    <a:pt x="40331" y="0"/>
                  </a:lnTo>
                  <a:lnTo>
                    <a:pt x="0" y="203140"/>
                  </a:lnTo>
                  <a:close/>
                </a:path>
              </a:pathLst>
            </a:custGeom>
            <a:solidFill>
              <a:srgbClr val="D3AF9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" name="Полилиния: фигура 48">
              <a:extLst>
                <a:ext uri="{FF2B5EF4-FFF2-40B4-BE49-F238E27FC236}">
                  <a16:creationId xmlns:a16="http://schemas.microsoft.com/office/drawing/2014/main" id="{A9955CBC-9E02-B9A8-5A0A-BDC83BACAA78}"/>
                </a:ext>
              </a:extLst>
            </p:cNvPr>
            <p:cNvSpPr/>
            <p:nvPr/>
          </p:nvSpPr>
          <p:spPr>
            <a:xfrm>
              <a:off x="946220" y="5374091"/>
              <a:ext cx="203139" cy="121735"/>
            </a:xfrm>
            <a:custGeom>
              <a:avLst/>
              <a:gdLst>
                <a:gd name="connsiteX0" fmla="*/ 121735 w 203139"/>
                <a:gd name="connsiteY0" fmla="*/ 0 h 121735"/>
                <a:gd name="connsiteX1" fmla="*/ 0 w 203139"/>
                <a:gd name="connsiteY1" fmla="*/ 121735 h 121735"/>
                <a:gd name="connsiteX2" fmla="*/ 203140 w 203139"/>
                <a:gd name="connsiteY2" fmla="*/ 81404 h 121735"/>
                <a:gd name="connsiteX3" fmla="*/ 121735 w 203139"/>
                <a:gd name="connsiteY3" fmla="*/ 0 h 121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3139" h="121735">
                  <a:moveTo>
                    <a:pt x="121735" y="0"/>
                  </a:moveTo>
                  <a:lnTo>
                    <a:pt x="0" y="121735"/>
                  </a:lnTo>
                  <a:lnTo>
                    <a:pt x="203140" y="81404"/>
                  </a:lnTo>
                  <a:lnTo>
                    <a:pt x="121735" y="0"/>
                  </a:lnTo>
                  <a:close/>
                </a:path>
              </a:pathLst>
            </a:custGeom>
            <a:solidFill>
              <a:srgbClr val="D3AF9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" name="Полилиния: фигура 49">
              <a:extLst>
                <a:ext uri="{FF2B5EF4-FFF2-40B4-BE49-F238E27FC236}">
                  <a16:creationId xmlns:a16="http://schemas.microsoft.com/office/drawing/2014/main" id="{9F806E5F-2F5E-D6A9-904B-4F598D6BF7EA}"/>
                </a:ext>
              </a:extLst>
            </p:cNvPr>
            <p:cNvSpPr/>
            <p:nvPr/>
          </p:nvSpPr>
          <p:spPr>
            <a:xfrm>
              <a:off x="986553" y="5604449"/>
              <a:ext cx="122478" cy="95256"/>
            </a:xfrm>
            <a:custGeom>
              <a:avLst/>
              <a:gdLst>
                <a:gd name="connsiteX0" fmla="*/ 0 w 122478"/>
                <a:gd name="connsiteY0" fmla="*/ 13852 h 95256"/>
                <a:gd name="connsiteX1" fmla="*/ 81404 w 122478"/>
                <a:gd name="connsiteY1" fmla="*/ 95257 h 95256"/>
                <a:gd name="connsiteX2" fmla="*/ 122478 w 122478"/>
                <a:gd name="connsiteY2" fmla="*/ 54183 h 95256"/>
                <a:gd name="connsiteX3" fmla="*/ 68294 w 122478"/>
                <a:gd name="connsiteY3" fmla="*/ 0 h 95256"/>
                <a:gd name="connsiteX4" fmla="*/ 0 w 122478"/>
                <a:gd name="connsiteY4" fmla="*/ 13852 h 95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478" h="95256">
                  <a:moveTo>
                    <a:pt x="0" y="13852"/>
                  </a:moveTo>
                  <a:lnTo>
                    <a:pt x="81404" y="95257"/>
                  </a:lnTo>
                  <a:lnTo>
                    <a:pt x="122478" y="54183"/>
                  </a:lnTo>
                  <a:lnTo>
                    <a:pt x="68294" y="0"/>
                  </a:lnTo>
                  <a:lnTo>
                    <a:pt x="0" y="13852"/>
                  </a:lnTo>
                  <a:close/>
                </a:path>
              </a:pathLst>
            </a:custGeom>
            <a:solidFill>
              <a:srgbClr val="BC5B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1" name="Полилиния: фигура 50">
              <a:extLst>
                <a:ext uri="{FF2B5EF4-FFF2-40B4-BE49-F238E27FC236}">
                  <a16:creationId xmlns:a16="http://schemas.microsoft.com/office/drawing/2014/main" id="{DE9B87CF-42C6-5B95-DD6F-FE7CADFE7EDE}"/>
                </a:ext>
              </a:extLst>
            </p:cNvPr>
            <p:cNvSpPr/>
            <p:nvPr/>
          </p:nvSpPr>
          <p:spPr>
            <a:xfrm>
              <a:off x="905144" y="5495823"/>
              <a:ext cx="95257" cy="122478"/>
            </a:xfrm>
            <a:custGeom>
              <a:avLst/>
              <a:gdLst>
                <a:gd name="connsiteX0" fmla="*/ 41074 w 95257"/>
                <a:gd name="connsiteY0" fmla="*/ 0 h 122478"/>
                <a:gd name="connsiteX1" fmla="*/ 0 w 95257"/>
                <a:gd name="connsiteY1" fmla="*/ 41074 h 122478"/>
                <a:gd name="connsiteX2" fmla="*/ 81404 w 95257"/>
                <a:gd name="connsiteY2" fmla="*/ 122478 h 122478"/>
                <a:gd name="connsiteX3" fmla="*/ 95258 w 95257"/>
                <a:gd name="connsiteY3" fmla="*/ 54183 h 122478"/>
                <a:gd name="connsiteX4" fmla="*/ 41074 w 95257"/>
                <a:gd name="connsiteY4" fmla="*/ 0 h 122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7" h="122478">
                  <a:moveTo>
                    <a:pt x="41074" y="0"/>
                  </a:moveTo>
                  <a:lnTo>
                    <a:pt x="0" y="41074"/>
                  </a:lnTo>
                  <a:lnTo>
                    <a:pt x="81404" y="122478"/>
                  </a:lnTo>
                  <a:lnTo>
                    <a:pt x="95258" y="54183"/>
                  </a:lnTo>
                  <a:lnTo>
                    <a:pt x="41074" y="0"/>
                  </a:lnTo>
                  <a:close/>
                </a:path>
              </a:pathLst>
            </a:custGeom>
            <a:solidFill>
              <a:srgbClr val="BC5B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2" name="Полилиния: фигура 51">
              <a:extLst>
                <a:ext uri="{FF2B5EF4-FFF2-40B4-BE49-F238E27FC236}">
                  <a16:creationId xmlns:a16="http://schemas.microsoft.com/office/drawing/2014/main" id="{93378DA0-C0F6-9108-14D5-A0176C9110C5}"/>
                </a:ext>
              </a:extLst>
            </p:cNvPr>
            <p:cNvSpPr/>
            <p:nvPr/>
          </p:nvSpPr>
          <p:spPr>
            <a:xfrm>
              <a:off x="946220" y="5455500"/>
              <a:ext cx="203139" cy="94514"/>
            </a:xfrm>
            <a:custGeom>
              <a:avLst/>
              <a:gdLst>
                <a:gd name="connsiteX0" fmla="*/ 203140 w 203139"/>
                <a:gd name="connsiteY0" fmla="*/ 0 h 94514"/>
                <a:gd name="connsiteX1" fmla="*/ 0 w 203139"/>
                <a:gd name="connsiteY1" fmla="*/ 40331 h 94514"/>
                <a:gd name="connsiteX2" fmla="*/ 54184 w 203139"/>
                <a:gd name="connsiteY2" fmla="*/ 94515 h 94514"/>
                <a:gd name="connsiteX3" fmla="*/ 203140 w 203139"/>
                <a:gd name="connsiteY3" fmla="*/ 0 h 9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3139" h="94514">
                  <a:moveTo>
                    <a:pt x="203140" y="0"/>
                  </a:moveTo>
                  <a:lnTo>
                    <a:pt x="0" y="40331"/>
                  </a:lnTo>
                  <a:lnTo>
                    <a:pt x="54184" y="94515"/>
                  </a:lnTo>
                  <a:lnTo>
                    <a:pt x="20314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3" name="Полилиния: фигура 52">
              <a:extLst>
                <a:ext uri="{FF2B5EF4-FFF2-40B4-BE49-F238E27FC236}">
                  <a16:creationId xmlns:a16="http://schemas.microsoft.com/office/drawing/2014/main" id="{843AF657-486F-5E94-478D-9A6000278D79}"/>
                </a:ext>
              </a:extLst>
            </p:cNvPr>
            <p:cNvSpPr/>
            <p:nvPr/>
          </p:nvSpPr>
          <p:spPr>
            <a:xfrm>
              <a:off x="1054846" y="5455500"/>
              <a:ext cx="94514" cy="203139"/>
            </a:xfrm>
            <a:custGeom>
              <a:avLst/>
              <a:gdLst>
                <a:gd name="connsiteX0" fmla="*/ 0 w 94514"/>
                <a:gd name="connsiteY0" fmla="*/ 148956 h 203139"/>
                <a:gd name="connsiteX1" fmla="*/ 54184 w 94514"/>
                <a:gd name="connsiteY1" fmla="*/ 203140 h 203139"/>
                <a:gd name="connsiteX2" fmla="*/ 94515 w 94514"/>
                <a:gd name="connsiteY2" fmla="*/ 0 h 203139"/>
                <a:gd name="connsiteX3" fmla="*/ 0 w 94514"/>
                <a:gd name="connsiteY3" fmla="*/ 148956 h 203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514" h="203139">
                  <a:moveTo>
                    <a:pt x="0" y="148956"/>
                  </a:moveTo>
                  <a:lnTo>
                    <a:pt x="54184" y="203140"/>
                  </a:lnTo>
                  <a:lnTo>
                    <a:pt x="94515" y="0"/>
                  </a:lnTo>
                  <a:lnTo>
                    <a:pt x="0" y="14895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4" name="Полилиния: фигура 53">
              <a:extLst>
                <a:ext uri="{FF2B5EF4-FFF2-40B4-BE49-F238E27FC236}">
                  <a16:creationId xmlns:a16="http://schemas.microsoft.com/office/drawing/2014/main" id="{72343F72-960C-4FC1-DF48-DE9BC16787AE}"/>
                </a:ext>
              </a:extLst>
            </p:cNvPr>
            <p:cNvSpPr/>
            <p:nvPr/>
          </p:nvSpPr>
          <p:spPr>
            <a:xfrm>
              <a:off x="986553" y="5455500"/>
              <a:ext cx="162808" cy="162808"/>
            </a:xfrm>
            <a:custGeom>
              <a:avLst/>
              <a:gdLst>
                <a:gd name="connsiteX0" fmla="*/ 162809 w 162808"/>
                <a:gd name="connsiteY0" fmla="*/ 0 h 162808"/>
                <a:gd name="connsiteX1" fmla="*/ 0 w 162808"/>
                <a:gd name="connsiteY1" fmla="*/ 162809 h 162808"/>
                <a:gd name="connsiteX2" fmla="*/ 68294 w 162808"/>
                <a:gd name="connsiteY2" fmla="*/ 148956 h 162808"/>
                <a:gd name="connsiteX3" fmla="*/ 162809 w 162808"/>
                <a:gd name="connsiteY3" fmla="*/ 0 h 162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08" h="162808">
                  <a:moveTo>
                    <a:pt x="162809" y="0"/>
                  </a:moveTo>
                  <a:lnTo>
                    <a:pt x="0" y="162809"/>
                  </a:lnTo>
                  <a:lnTo>
                    <a:pt x="68294" y="148956"/>
                  </a:lnTo>
                  <a:lnTo>
                    <a:pt x="162809" y="0"/>
                  </a:lnTo>
                  <a:close/>
                </a:path>
              </a:pathLst>
            </a:custGeom>
            <a:solidFill>
              <a:srgbClr val="254C6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5" name="Полилиния: фигура 54">
              <a:extLst>
                <a:ext uri="{FF2B5EF4-FFF2-40B4-BE49-F238E27FC236}">
                  <a16:creationId xmlns:a16="http://schemas.microsoft.com/office/drawing/2014/main" id="{DA2193D1-EEF4-FDDA-57F9-B49D746FAE1D}"/>
                </a:ext>
              </a:extLst>
            </p:cNvPr>
            <p:cNvSpPr/>
            <p:nvPr/>
          </p:nvSpPr>
          <p:spPr>
            <a:xfrm>
              <a:off x="986553" y="5455500"/>
              <a:ext cx="162808" cy="162808"/>
            </a:xfrm>
            <a:custGeom>
              <a:avLst/>
              <a:gdLst>
                <a:gd name="connsiteX0" fmla="*/ 13852 w 162808"/>
                <a:gd name="connsiteY0" fmla="*/ 94515 h 162808"/>
                <a:gd name="connsiteX1" fmla="*/ 0 w 162808"/>
                <a:gd name="connsiteY1" fmla="*/ 162809 h 162808"/>
                <a:gd name="connsiteX2" fmla="*/ 162809 w 162808"/>
                <a:gd name="connsiteY2" fmla="*/ 0 h 162808"/>
                <a:gd name="connsiteX3" fmla="*/ 13852 w 162808"/>
                <a:gd name="connsiteY3" fmla="*/ 94515 h 162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08" h="162808">
                  <a:moveTo>
                    <a:pt x="13852" y="94515"/>
                  </a:moveTo>
                  <a:lnTo>
                    <a:pt x="0" y="162809"/>
                  </a:lnTo>
                  <a:lnTo>
                    <a:pt x="162809" y="0"/>
                  </a:lnTo>
                  <a:lnTo>
                    <a:pt x="13852" y="94515"/>
                  </a:lnTo>
                  <a:close/>
                </a:path>
              </a:pathLst>
            </a:custGeom>
            <a:solidFill>
              <a:srgbClr val="1435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66" name="Прямоугольник 5">
            <a:extLst>
              <a:ext uri="{FF2B5EF4-FFF2-40B4-BE49-F238E27FC236}">
                <a16:creationId xmlns:a16="http://schemas.microsoft.com/office/drawing/2014/main" id="{E5D249D4-960D-C2C0-7DA2-C9C4E6D4E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837" y="793003"/>
            <a:ext cx="5100669" cy="547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sz="3200" dirty="0">
                <a:solidFill>
                  <a:srgbClr val="282828"/>
                </a:solidFill>
                <a:latin typeface="Akrobat ExtraBold" panose="00000900000000000000" pitchFamily="2" charset="-52"/>
              </a:rPr>
              <a:t>Контактная информация</a:t>
            </a:r>
          </a:p>
        </p:txBody>
      </p: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941AD843-E597-15BC-DBEE-B2DE46E269D4}"/>
              </a:ext>
            </a:extLst>
          </p:cNvPr>
          <p:cNvGrpSpPr/>
          <p:nvPr/>
        </p:nvGrpSpPr>
        <p:grpSpPr>
          <a:xfrm>
            <a:off x="198537" y="1310192"/>
            <a:ext cx="5458712" cy="433242"/>
            <a:chOff x="343783" y="2171181"/>
            <a:chExt cx="5458712" cy="433242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A541E8B8-885D-3C78-280F-3C76EA072A55}"/>
                </a:ext>
              </a:extLst>
            </p:cNvPr>
            <p:cNvSpPr txBox="1"/>
            <p:nvPr/>
          </p:nvSpPr>
          <p:spPr>
            <a:xfrm>
              <a:off x="343783" y="2242386"/>
              <a:ext cx="5458712" cy="3484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90000"/>
                </a:lnSpc>
              </a:pPr>
              <a:r>
                <a:rPr lang="ru-RU" altLang="ru-RU" dirty="0">
                  <a:solidFill>
                    <a:srgbClr val="2C2A29"/>
                  </a:solidFill>
                  <a:latin typeface="Akrobat SemiBold" panose="00000700000000000000" pitchFamily="2" charset="-52"/>
                </a:rPr>
                <a:t>Возможность подачи </a:t>
              </a:r>
              <a:r>
                <a:rPr lang="en-US" altLang="ru-RU" dirty="0">
                  <a:solidFill>
                    <a:srgbClr val="2C2A29"/>
                  </a:solidFill>
                  <a:latin typeface="Akrobat SemiBold" panose="00000700000000000000" pitchFamily="2" charset="-52"/>
                </a:rPr>
                <a:t>online </a:t>
              </a:r>
              <a:r>
                <a:rPr lang="ru-RU" altLang="ru-RU" dirty="0">
                  <a:solidFill>
                    <a:srgbClr val="2C2A29"/>
                  </a:solidFill>
                  <a:latin typeface="Akrobat SemiBold" panose="00000700000000000000" pitchFamily="2" charset="-52"/>
                </a:rPr>
                <a:t>заявки: </a:t>
              </a:r>
              <a:r>
                <a:rPr lang="en-US" altLang="ru-RU" dirty="0">
                  <a:solidFill>
                    <a:srgbClr val="2C2A29"/>
                  </a:solidFill>
                  <a:latin typeface="Akrobat SemiBold" panose="00000700000000000000" pitchFamily="2" charset="-52"/>
                </a:rPr>
                <a:t>http://pgf-perm.ru</a:t>
              </a:r>
              <a:r>
                <a:rPr lang="ru-RU" altLang="ru-RU" dirty="0">
                  <a:solidFill>
                    <a:srgbClr val="2C2A29"/>
                  </a:solidFill>
                  <a:latin typeface="Akrobat SemiBold" panose="00000700000000000000" pitchFamily="2" charset="-52"/>
                </a:rPr>
                <a:t> </a:t>
              </a:r>
            </a:p>
          </p:txBody>
        </p:sp>
        <p:sp>
          <p:nvSpPr>
            <p:cNvPr id="69" name="Прямоугольник 68">
              <a:hlinkClick r:id="rId5"/>
              <a:extLst>
                <a:ext uri="{FF2B5EF4-FFF2-40B4-BE49-F238E27FC236}">
                  <a16:creationId xmlns:a16="http://schemas.microsoft.com/office/drawing/2014/main" id="{71468270-AF22-2CB8-9F07-9A856F2FEE56}"/>
                </a:ext>
              </a:extLst>
            </p:cNvPr>
            <p:cNvSpPr/>
            <p:nvPr/>
          </p:nvSpPr>
          <p:spPr>
            <a:xfrm>
              <a:off x="3553584" y="2171181"/>
              <a:ext cx="1641607" cy="433242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0EAAC97C-169C-E89E-BD66-9AB925D2BFA0}"/>
              </a:ext>
            </a:extLst>
          </p:cNvPr>
          <p:cNvGrpSpPr/>
          <p:nvPr/>
        </p:nvGrpSpPr>
        <p:grpSpPr>
          <a:xfrm>
            <a:off x="259459" y="2438296"/>
            <a:ext cx="3058940" cy="653962"/>
            <a:chOff x="414511" y="2408803"/>
            <a:chExt cx="3058940" cy="653962"/>
          </a:xfrm>
        </p:grpSpPr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id="{532DD6EC-7968-F738-5E5C-E2DDA2215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511" y="2495606"/>
              <a:ext cx="480356" cy="480356"/>
            </a:xfrm>
            <a:prstGeom prst="rect">
              <a:avLst/>
            </a:prstGeom>
          </p:spPr>
        </p:pic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25D757CB-5D81-79CC-180E-C3FF242741FC}"/>
                </a:ext>
              </a:extLst>
            </p:cNvPr>
            <p:cNvSpPr txBox="1"/>
            <p:nvPr/>
          </p:nvSpPr>
          <p:spPr>
            <a:xfrm>
              <a:off x="928123" y="2408803"/>
              <a:ext cx="2545328" cy="6539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90000"/>
                </a:lnSpc>
                <a:buClrTx/>
                <a:buFontTx/>
                <a:buNone/>
                <a:defRPr/>
              </a:pPr>
              <a:r>
                <a:rPr lang="en-US" altLang="ru-RU" sz="2000" dirty="0" err="1">
                  <a:solidFill>
                    <a:srgbClr val="2C2A29"/>
                  </a:solidFill>
                  <a:latin typeface="Akrobat" panose="00000600000000000000" pitchFamily="2" charset="-52"/>
                </a:rPr>
                <a:t>Центр</a:t>
              </a:r>
              <a:r>
                <a:rPr lang="en-US" altLang="ru-RU" sz="2000" dirty="0">
                  <a:solidFill>
                    <a:srgbClr val="2C2A29"/>
                  </a:solidFill>
                  <a:latin typeface="Akrobat" panose="00000600000000000000" pitchFamily="2" charset="-52"/>
                </a:rPr>
                <a:t> </a:t>
              </a:r>
              <a:r>
                <a:rPr lang="ru-RU" altLang="ru-RU" sz="2000" dirty="0">
                  <a:solidFill>
                    <a:srgbClr val="2C2A29"/>
                  </a:solidFill>
                  <a:latin typeface="Akrobat" panose="00000600000000000000" pitchFamily="2" charset="-52"/>
                </a:rPr>
                <a:t>«</a:t>
              </a:r>
              <a:r>
                <a:rPr lang="en-US" altLang="ru-RU" sz="2000" dirty="0" err="1">
                  <a:solidFill>
                    <a:srgbClr val="2C2A29"/>
                  </a:solidFill>
                  <a:latin typeface="Akrobat" panose="00000600000000000000" pitchFamily="2" charset="-52"/>
                </a:rPr>
                <a:t>Мой</a:t>
              </a:r>
              <a:r>
                <a:rPr lang="en-US" altLang="ru-RU" sz="2000" dirty="0">
                  <a:solidFill>
                    <a:srgbClr val="2C2A29"/>
                  </a:solidFill>
                  <a:latin typeface="Akrobat" panose="00000600000000000000" pitchFamily="2" charset="-52"/>
                </a:rPr>
                <a:t> </a:t>
              </a:r>
              <a:r>
                <a:rPr lang="en-US" altLang="ru-RU" sz="2000" dirty="0" err="1">
                  <a:solidFill>
                    <a:srgbClr val="2C2A29"/>
                  </a:solidFill>
                  <a:latin typeface="Akrobat" panose="00000600000000000000" pitchFamily="2" charset="-52"/>
                </a:rPr>
                <a:t>Бизнес</a:t>
              </a:r>
              <a:r>
                <a:rPr lang="ru-RU" altLang="ru-RU" sz="2000" dirty="0">
                  <a:solidFill>
                    <a:srgbClr val="2C2A29"/>
                  </a:solidFill>
                  <a:latin typeface="Akrobat" panose="00000600000000000000" pitchFamily="2" charset="-52"/>
                </a:rPr>
                <a:t>»</a:t>
              </a:r>
              <a:r>
                <a:rPr lang="en-US" altLang="ru-RU" sz="2000" dirty="0">
                  <a:solidFill>
                    <a:srgbClr val="2C2A29"/>
                  </a:solidFill>
                  <a:latin typeface="Akrobat" panose="00000600000000000000" pitchFamily="2" charset="-52"/>
                </a:rPr>
                <a:t> </a:t>
              </a:r>
              <a:br>
                <a:rPr lang="en-US" altLang="ru-RU" sz="2000" dirty="0">
                  <a:solidFill>
                    <a:srgbClr val="2C2A29"/>
                  </a:solidFill>
                  <a:latin typeface="Akrobat" panose="00000600000000000000" pitchFamily="2" charset="-52"/>
                </a:rPr>
              </a:br>
              <a:r>
                <a:rPr lang="ru-RU" altLang="ru-RU" sz="2000" dirty="0">
                  <a:solidFill>
                    <a:srgbClr val="2C2A29"/>
                  </a:solidFill>
                  <a:latin typeface="Akrobat" panose="00000600000000000000" pitchFamily="2" charset="-52"/>
                </a:rPr>
                <a:t>г. Пермь, ул. Ленина, 68</a:t>
              </a: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76CEA076-48F0-D678-BF03-74C9B2B82CF2}"/>
              </a:ext>
            </a:extLst>
          </p:cNvPr>
          <p:cNvGrpSpPr/>
          <p:nvPr/>
        </p:nvGrpSpPr>
        <p:grpSpPr>
          <a:xfrm>
            <a:off x="4290046" y="2525099"/>
            <a:ext cx="2675434" cy="480356"/>
            <a:chOff x="4290046" y="2525099"/>
            <a:chExt cx="2675434" cy="480356"/>
          </a:xfrm>
        </p:grpSpPr>
        <p:pic>
          <p:nvPicPr>
            <p:cNvPr id="74" name="Рисунок 73">
              <a:extLst>
                <a:ext uri="{FF2B5EF4-FFF2-40B4-BE49-F238E27FC236}">
                  <a16:creationId xmlns:a16="http://schemas.microsoft.com/office/drawing/2014/main" id="{34FAB6A7-69AC-4D7D-3BEC-9ADAC6EA2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0046" y="2525099"/>
              <a:ext cx="480356" cy="480356"/>
            </a:xfrm>
            <a:prstGeom prst="rect">
              <a:avLst/>
            </a:prstGeom>
          </p:spPr>
        </p:pic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3B57566E-8D12-8302-B3A3-D869F2C522BA}"/>
                </a:ext>
              </a:extLst>
            </p:cNvPr>
            <p:cNvSpPr txBox="1"/>
            <p:nvPr/>
          </p:nvSpPr>
          <p:spPr>
            <a:xfrm>
              <a:off x="4889107" y="2580611"/>
              <a:ext cx="2076373" cy="3769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90000"/>
                </a:lnSpc>
                <a:buClrTx/>
                <a:buFontTx/>
                <a:buNone/>
                <a:defRPr/>
              </a:pPr>
              <a:r>
                <a:rPr lang="en-US" altLang="ru-RU" sz="2000" dirty="0">
                  <a:solidFill>
                    <a:srgbClr val="2C2A29"/>
                  </a:solidFill>
                  <a:latin typeface="Akrobat" panose="00000600000000000000" pitchFamily="2" charset="-52"/>
                </a:rPr>
                <a:t>info@pgf-perm.ru</a:t>
              </a:r>
            </a:p>
          </p:txBody>
        </p:sp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0994CD84-DE05-667B-2749-4F6CD073CF1C}"/>
              </a:ext>
            </a:extLst>
          </p:cNvPr>
          <p:cNvGrpSpPr/>
          <p:nvPr/>
        </p:nvGrpSpPr>
        <p:grpSpPr>
          <a:xfrm>
            <a:off x="284859" y="3689276"/>
            <a:ext cx="2679005" cy="480356"/>
            <a:chOff x="414511" y="4167972"/>
            <a:chExt cx="2679005" cy="480356"/>
          </a:xfrm>
        </p:grpSpPr>
        <p:pic>
          <p:nvPicPr>
            <p:cNvPr id="77" name="Рисунок 76">
              <a:extLst>
                <a:ext uri="{FF2B5EF4-FFF2-40B4-BE49-F238E27FC236}">
                  <a16:creationId xmlns:a16="http://schemas.microsoft.com/office/drawing/2014/main" id="{83A23850-5CD9-F9C8-3BE2-229552EED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511" y="4167972"/>
              <a:ext cx="480356" cy="480356"/>
            </a:xfrm>
            <a:prstGeom prst="rect">
              <a:avLst/>
            </a:prstGeom>
          </p:spPr>
        </p:pic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5C1D08BE-C1B0-F74B-1565-4CFA22CE2D75}"/>
                </a:ext>
              </a:extLst>
            </p:cNvPr>
            <p:cNvSpPr txBox="1"/>
            <p:nvPr/>
          </p:nvSpPr>
          <p:spPr>
            <a:xfrm>
              <a:off x="945986" y="4237334"/>
              <a:ext cx="2147530" cy="3484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90000"/>
                </a:lnSpc>
                <a:buClrTx/>
                <a:buFontTx/>
                <a:buNone/>
                <a:defRPr/>
              </a:pPr>
              <a:r>
                <a:rPr lang="ru-RU" altLang="ru-RU" dirty="0">
                  <a:solidFill>
                    <a:srgbClr val="2C2A29"/>
                  </a:solidFill>
                  <a:latin typeface="Akrobat" panose="00000600000000000000" pitchFamily="2" charset="-52"/>
                </a:rPr>
                <a:t>+7</a:t>
              </a:r>
              <a:r>
                <a:rPr lang="en-US" altLang="ru-RU" dirty="0">
                  <a:solidFill>
                    <a:srgbClr val="2C2A29"/>
                  </a:solidFill>
                  <a:latin typeface="Akrobat" panose="00000600000000000000" pitchFamily="2" charset="-52"/>
                </a:rPr>
                <a:t> (342) 206-68-00</a:t>
              </a:r>
            </a:p>
          </p:txBody>
        </p:sp>
      </p:grpSp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26C239CC-3463-C822-3D6D-B4C0923E40B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046" y="3689276"/>
            <a:ext cx="480356" cy="480356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F950D061-D33D-4234-7554-EA82AAD0E0ED}"/>
              </a:ext>
            </a:extLst>
          </p:cNvPr>
          <p:cNvSpPr txBox="1"/>
          <p:nvPr/>
        </p:nvSpPr>
        <p:spPr>
          <a:xfrm>
            <a:off x="4886995" y="3768071"/>
            <a:ext cx="1932906" cy="348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ClrTx/>
              <a:buFontTx/>
              <a:buNone/>
              <a:defRPr/>
            </a:pPr>
            <a:r>
              <a:rPr lang="en-US" altLang="ru-RU" dirty="0">
                <a:solidFill>
                  <a:srgbClr val="2C2A29"/>
                </a:solidFill>
                <a:latin typeface="Akrobat" panose="00000600000000000000" pitchFamily="2" charset="-52"/>
              </a:rPr>
              <a:t>www.pgf-perm.ru</a:t>
            </a:r>
          </a:p>
        </p:txBody>
      </p:sp>
      <p:pic>
        <p:nvPicPr>
          <p:cNvPr id="82" name="object 21">
            <a:extLst>
              <a:ext uri="{FF2B5EF4-FFF2-40B4-BE49-F238E27FC236}">
                <a16:creationId xmlns:a16="http://schemas.microsoft.com/office/drawing/2014/main" id="{171BB6D1-B52F-38D0-0026-AC8545909CBE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777647" y="233547"/>
            <a:ext cx="1254014" cy="423363"/>
          </a:xfrm>
          <a:prstGeom prst="rect">
            <a:avLst/>
          </a:prstGeom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3BE30709-3D0B-F3C1-3AA7-EF0AB1EF0AF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960" y="1254324"/>
            <a:ext cx="3151307" cy="643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998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Другая 1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00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</TotalTime>
  <Words>677</Words>
  <Application>Microsoft Office PowerPoint</Application>
  <PresentationFormat>Широкоэкранный</PresentationFormat>
  <Paragraphs>130</Paragraphs>
  <Slides>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7" baseType="lpstr">
      <vt:lpstr>Akrobat ExtraBold</vt:lpstr>
      <vt:lpstr>Calibri</vt:lpstr>
      <vt:lpstr>Akrobat</vt:lpstr>
      <vt:lpstr>Ubuntu Condensed</vt:lpstr>
      <vt:lpstr>Akrobat SemiBold</vt:lpstr>
      <vt:lpstr>Arial</vt:lpstr>
      <vt:lpstr>Calibri Light</vt:lpstr>
      <vt:lpstr>Akrobat Light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236</dc:creator>
  <cp:lastModifiedBy>Лукина Мария Николаевна</cp:lastModifiedBy>
  <cp:revision>15</cp:revision>
  <dcterms:created xsi:type="dcterms:W3CDTF">2023-03-31T07:06:04Z</dcterms:created>
  <dcterms:modified xsi:type="dcterms:W3CDTF">2024-03-04T06:16:48Z</dcterms:modified>
</cp:coreProperties>
</file>