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6"/>
  </p:notesMasterIdLst>
  <p:sldIdLst>
    <p:sldId id="354" r:id="rId2"/>
    <p:sldId id="369" r:id="rId3"/>
    <p:sldId id="370" r:id="rId4"/>
    <p:sldId id="371" r:id="rId5"/>
    <p:sldId id="372" r:id="rId6"/>
    <p:sldId id="431" r:id="rId7"/>
    <p:sldId id="429" r:id="rId8"/>
    <p:sldId id="423" r:id="rId9"/>
    <p:sldId id="424" r:id="rId10"/>
    <p:sldId id="425" r:id="rId11"/>
    <p:sldId id="432" r:id="rId12"/>
    <p:sldId id="433" r:id="rId13"/>
    <p:sldId id="434" r:id="rId14"/>
    <p:sldId id="426" r:id="rId15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38" autoAdjust="0"/>
    <p:restoredTop sz="91655" autoAdjust="0"/>
  </p:normalViewPr>
  <p:slideViewPr>
    <p:cSldViewPr>
      <p:cViewPr>
        <p:scale>
          <a:sx n="93" d="100"/>
          <a:sy n="93" d="100"/>
        </p:scale>
        <p:origin x="-77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7254"/>
    </p:cViewPr>
  </p:outlineViewPr>
  <p:notesTextViewPr>
    <p:cViewPr>
      <p:scale>
        <a:sx n="1" d="1"/>
        <a:sy n="1" d="1"/>
      </p:scale>
      <p:origin x="0" y="144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6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A915A6-FEE9-473B-9B59-FBFD59489DD7}" type="datetimeFigureOut">
              <a:rPr lang="ru-RU" smtClean="0"/>
              <a:t>10.06.2016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430093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6" y="9430093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C11312-9F2F-42C9-94A0-CA340F7F55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788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11312-9F2F-42C9-94A0-CA340F7F550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35100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ts val="1200"/>
              </a:lnSpc>
            </a:pPr>
            <a:r>
              <a:rPr lang="ru-RU" sz="1100" dirty="0" smtClean="0"/>
              <a:t>     12. создание, устройство, восстановление, обустройство мест массового отдыха населения (парков, скверов и иных мест массового отдыха населения): ремонт и устройство дорожно-</a:t>
            </a:r>
            <a:r>
              <a:rPr lang="ru-RU" sz="1100" dirty="0" err="1" smtClean="0"/>
              <a:t>тропиночной</a:t>
            </a:r>
            <a:r>
              <a:rPr lang="ru-RU" sz="1100" dirty="0" smtClean="0"/>
              <a:t> сети (твердые виды покрытия дорожек и площадок, элементы сопряжения поверхностей), устройство и ремонт детских, спортивных площадок, декоративных фонарей, сцен, скамеек, ремонт и устройство осветительного оборудования, архитектурно-декоративного освещения, фонтанов;</a:t>
            </a:r>
          </a:p>
          <a:p>
            <a:pPr>
              <a:lnSpc>
                <a:spcPts val="1200"/>
              </a:lnSpc>
            </a:pPr>
            <a:r>
              <a:rPr lang="ru-RU" sz="1100" dirty="0" smtClean="0"/>
              <a:t>     13. восстановление, приобретение и установка детских, спортивных площадок, остановочных комплексов; </a:t>
            </a:r>
          </a:p>
          <a:p>
            <a:pPr>
              <a:lnSpc>
                <a:spcPts val="1200"/>
              </a:lnSpc>
            </a:pPr>
            <a:r>
              <a:rPr lang="ru-RU" sz="1100" dirty="0" smtClean="0"/>
              <a:t>     14. устройство площадок для установки мусоросборников (организация твердых видов покрытий, приобретение и установка контейнеров для сбора твердых бытовых отходов, осветительного оборудования);</a:t>
            </a:r>
          </a:p>
          <a:p>
            <a:pPr>
              <a:lnSpc>
                <a:spcPts val="1200"/>
              </a:lnSpc>
            </a:pPr>
            <a:r>
              <a:rPr lang="ru-RU" sz="1100" dirty="0" smtClean="0"/>
              <a:t>     15. ликвидация несанкционированных свалок;</a:t>
            </a:r>
          </a:p>
          <a:p>
            <a:pPr>
              <a:lnSpc>
                <a:spcPts val="1200"/>
              </a:lnSpc>
            </a:pPr>
            <a:r>
              <a:rPr lang="ru-RU" sz="1100" dirty="0" smtClean="0"/>
              <a:t>     16. устройство и ремонт колодцев, водозаборных колонок, насосных станций, водонапорных башен, скважин (ограждений скважин); </a:t>
            </a:r>
          </a:p>
          <a:p>
            <a:pPr>
              <a:lnSpc>
                <a:spcPts val="1200"/>
              </a:lnSpc>
            </a:pPr>
            <a:r>
              <a:rPr lang="ru-RU" sz="1100" dirty="0" smtClean="0"/>
              <a:t>     17. благоустройство мест природных выходов подземных вод (родники);</a:t>
            </a:r>
          </a:p>
          <a:p>
            <a:pPr>
              <a:lnSpc>
                <a:spcPts val="1200"/>
              </a:lnSpc>
            </a:pPr>
            <a:r>
              <a:rPr lang="ru-RU" sz="1100" dirty="0" smtClean="0"/>
              <a:t>     18. текущий ремонт пешеходных путепроводов и мостов, пешеходных надземных и подземных переходов, не входящих в состав автомобильных дорог общего пользования местного значения в границах населенного пункта;</a:t>
            </a:r>
          </a:p>
          <a:p>
            <a:pPr>
              <a:lnSpc>
                <a:spcPts val="1200"/>
              </a:lnSpc>
            </a:pPr>
            <a:r>
              <a:rPr lang="ru-RU" sz="1100" dirty="0" smtClean="0"/>
              <a:t>     19. создание, устройство, восстановление, обустройство набережных, пляжей;</a:t>
            </a:r>
          </a:p>
          <a:p>
            <a:pPr>
              <a:lnSpc>
                <a:spcPts val="1200"/>
              </a:lnSpc>
            </a:pPr>
            <a:r>
              <a:rPr lang="ru-RU" sz="1100" dirty="0" smtClean="0"/>
              <a:t>     20. очистка прибрежных зон, водоемов, рек;</a:t>
            </a:r>
          </a:p>
          <a:p>
            <a:pPr>
              <a:lnSpc>
                <a:spcPts val="1200"/>
              </a:lnSpc>
            </a:pPr>
            <a:r>
              <a:rPr lang="ru-RU" sz="1100" dirty="0" smtClean="0"/>
              <a:t>     21. ремонт и устройство ограждений парков, скверов, мест традиционного захоронения;</a:t>
            </a:r>
          </a:p>
          <a:p>
            <a:pPr>
              <a:lnSpc>
                <a:spcPts val="1200"/>
              </a:lnSpc>
            </a:pPr>
            <a:r>
              <a:rPr lang="ru-RU" sz="1100" dirty="0" smtClean="0"/>
              <a:t>     22. ремонт и прокладка дорожно-</a:t>
            </a:r>
            <a:r>
              <a:rPr lang="ru-RU" sz="1100" dirty="0" err="1" smtClean="0"/>
              <a:t>тропиночной</a:t>
            </a:r>
            <a:r>
              <a:rPr lang="ru-RU" sz="1100" dirty="0" smtClean="0"/>
              <a:t> сети.</a:t>
            </a:r>
          </a:p>
          <a:p>
            <a:pPr>
              <a:lnSpc>
                <a:spcPts val="1200"/>
              </a:lnSpc>
            </a:pPr>
            <a:endParaRPr lang="ru-RU" sz="1100" dirty="0" smtClean="0"/>
          </a:p>
          <a:p>
            <a:pPr>
              <a:lnSpc>
                <a:spcPts val="1200"/>
              </a:lnSpc>
            </a:pPr>
            <a:r>
              <a:rPr lang="ru-RU" sz="1100" dirty="0" smtClean="0"/>
              <a:t>     Прошу Вас очень внимательно отнестись к изменениям, вступившим в силу и принять к сведению при организации работы </a:t>
            </a:r>
            <a:r>
              <a:rPr lang="ru-RU" sz="1100" baseline="0" dirty="0" smtClean="0"/>
              <a:t>по назначению и проведению местного референдума по вопросу введения самообложения граждан.</a:t>
            </a:r>
            <a:endParaRPr lang="ru-RU" sz="1100" dirty="0" smtClean="0"/>
          </a:p>
          <a:p>
            <a:pPr>
              <a:lnSpc>
                <a:spcPts val="1200"/>
              </a:lnSpc>
            </a:pPr>
            <a:endParaRPr lang="ru-RU" sz="11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11312-9F2F-42C9-94A0-CA340F7F5505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14769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     В</a:t>
            </a:r>
            <a:r>
              <a:rPr lang="ru-RU" baseline="0" dirty="0" smtClean="0"/>
              <a:t> заключении хотелось бы проинформировать Вас о наличии финансирования мероприятия по предоставлению субсидий бюджетам муниципальных образований на решение вопросов местного значения с участием средств самообложения граждан на 2016 -2018 годы. В общей сложности эта сумма составляет 47 072 тыс. рублей, разбивка по годам представлена на слайде. </a:t>
            </a:r>
          </a:p>
          <a:p>
            <a:endParaRPr lang="ru-RU" baseline="0" dirty="0" smtClean="0"/>
          </a:p>
          <a:p>
            <a:r>
              <a:rPr lang="ru-RU" baseline="0" dirty="0" smtClean="0"/>
              <a:t>      По всем вопросам в части реализации направления по активизации института самообложения граждан на территории Пермского края вы можете обращаться к Гребневой Ольге </a:t>
            </a:r>
            <a:r>
              <a:rPr lang="ru-RU" baseline="0" dirty="0" err="1" smtClean="0"/>
              <a:t>Ринатовне</a:t>
            </a:r>
            <a:r>
              <a:rPr lang="ru-RU" baseline="0" dirty="0" smtClean="0"/>
              <a:t>, заместителю начальника отдела развития муниципальных кадров и общественного самоуправления Министерства территориального развития ПК. Ее контактные данные также указаны на слайде.</a:t>
            </a:r>
          </a:p>
          <a:p>
            <a:endParaRPr lang="ru-RU" baseline="0" dirty="0" smtClean="0"/>
          </a:p>
          <a:p>
            <a:r>
              <a:rPr lang="ru-RU" baseline="0" dirty="0" smtClean="0"/>
              <a:t>      В 2015 году Министерством территориального развития Пермского края подготовлена брошюра о результатах применения самообложения граждан на территории Пермского края в 2011-2014 годах (она находится у вас в раздаточном материале). </a:t>
            </a:r>
          </a:p>
          <a:p>
            <a:r>
              <a:rPr lang="ru-RU" baseline="0" dirty="0" smtClean="0"/>
              <a:t>      Надеемся, что наличие финансирования на последующие года и положительный опыт поселений, изложенный в брошюре, станет стимулом для применения самообложения на территории всё большего количества поселений.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11312-9F2F-42C9-94A0-CA340F7F5505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006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ru-RU" sz="1100" dirty="0" smtClean="0"/>
              <a:t>     Все</a:t>
            </a:r>
            <a:r>
              <a:rPr lang="ru-RU" sz="1100" baseline="0" dirty="0" smtClean="0"/>
              <a:t> мы знаем, что Правительством Пермского края начиная с 2011 года проводится работа по активизации института самообложения граждан на территории Пермского края. Сегодня хотелось бы рассказать немного о результатах применения самообложения на территории поселений края за 4,5 года, а также об изменениях, которые внесены в Порядок предоставления субсидий бюджетам муниципальных образований для решения вопросов местного значения с участием средств самообложения граждан.</a:t>
            </a:r>
          </a:p>
          <a:p>
            <a:pPr algn="just">
              <a:lnSpc>
                <a:spcPct val="100000"/>
              </a:lnSpc>
            </a:pPr>
            <a:r>
              <a:rPr lang="ru-RU" sz="1100" dirty="0" smtClean="0"/>
              <a:t>      Для начала коротко напомню </a:t>
            </a:r>
            <a:r>
              <a:rPr lang="ru-RU" sz="1100" baseline="0" dirty="0" smtClean="0"/>
              <a:t>о сути мероприятия.</a:t>
            </a:r>
          </a:p>
          <a:p>
            <a:pPr algn="just">
              <a:lnSpc>
                <a:spcPct val="100000"/>
              </a:lnSpc>
            </a:pPr>
            <a:r>
              <a:rPr lang="ru-RU" sz="1100" dirty="0" smtClean="0"/>
              <a:t>      Данное</a:t>
            </a:r>
            <a:r>
              <a:rPr lang="ru-RU" sz="1100" baseline="0" dirty="0" smtClean="0"/>
              <a:t> мероприятие основано на статье 56 Федерального закона № 131-ФЗ от 06.10.2003 г. «Об общих принципах организации местного самоуправления в Российской Федерации», согласно которой под самообложением граждан понимаются разовые платежи, осуществляемые для решения вопросов местного значения. Решение о введении разовых платежей принимается гражданами Пермского края на местном референдуме. </a:t>
            </a:r>
          </a:p>
          <a:p>
            <a:pPr algn="just">
              <a:lnSpc>
                <a:spcPct val="100000"/>
              </a:lnSpc>
            </a:pPr>
            <a:r>
              <a:rPr lang="ru-RU" sz="1100" baseline="0" dirty="0" smtClean="0"/>
              <a:t>     Целью является повышение гражданской активности населения, привлечение населения к участию в местном самоуправлении, привлечение в местные бюджеты дополнительных доходов, так необходимых для решения насущных проблем населенных пунктов.</a:t>
            </a:r>
          </a:p>
          <a:p>
            <a:pPr algn="just">
              <a:lnSpc>
                <a:spcPct val="100000"/>
              </a:lnSpc>
            </a:pPr>
            <a:r>
              <a:rPr lang="ru-RU" sz="1100" baseline="0" dirty="0" smtClean="0"/>
              <a:t>     Проект позволяет главам выявить наиболее активную часть граждан. Совместно с гражданами, при их реальном участии, определить и решить наиболее социально-значимые проблемы местного сообщества. Привлечь для этого краевые средства, объединив их с добровольно собранными средствами населения.</a:t>
            </a:r>
          </a:p>
          <a:p>
            <a:pPr algn="just">
              <a:lnSpc>
                <a:spcPct val="100000"/>
              </a:lnSpc>
            </a:pPr>
            <a:r>
              <a:rPr lang="ru-RU" sz="1100" baseline="0" dirty="0" smtClean="0"/>
              <a:t>      При введении самообложения граждан на территории муниципалитета из краевого бюджета предоставляется 5 рублей на каждый 1 рубль граждан, поступивший в бюджет муниципалитета.</a:t>
            </a:r>
          </a:p>
          <a:p>
            <a:pPr>
              <a:lnSpc>
                <a:spcPct val="100000"/>
              </a:lnSpc>
            </a:pPr>
            <a:endParaRPr lang="ru-RU" sz="11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11312-9F2F-42C9-94A0-CA340F7F550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62140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      Начиная с 2011 года, из 289 городских и сельских поселений Пермского края референдумы по вопросу введения самообложения граждан назначались в 217 поселениях, в 177 поселениях референдумы были проведены и в 139 поселениях референдумы состоялись и было принято решение о введении самообложения на территории поселений. </a:t>
            </a:r>
          </a:p>
          <a:p>
            <a:r>
              <a:rPr lang="ru-RU" dirty="0" smtClean="0"/>
              <a:t>       В 2015 году </a:t>
            </a:r>
            <a:r>
              <a:rPr lang="ru-RU" baseline="0" dirty="0" smtClean="0"/>
              <a:t>в 13 поселениях было введено самообложение граждан, хотелось бы обратить внимание, что в 12 поселениях самообложение было введено повторно. Не может не радовать тот момент, что медленно, но все же новые поселения начинают перенимать опыт соседних территорий и вводят самообложение граждан на своих территориях. В 2014 году было 3 поселения (</a:t>
            </a:r>
            <a:r>
              <a:rPr lang="ru-RU" baseline="0" dirty="0" err="1" smtClean="0"/>
              <a:t>Тулумбаихинское</a:t>
            </a:r>
            <a:r>
              <a:rPr lang="ru-RU" baseline="0" dirty="0" smtClean="0"/>
              <a:t> СП </a:t>
            </a:r>
            <a:r>
              <a:rPr lang="ru-RU" baseline="0" dirty="0" err="1" smtClean="0"/>
              <a:t>Оханского</a:t>
            </a:r>
            <a:r>
              <a:rPr lang="ru-RU" baseline="0" dirty="0" smtClean="0"/>
              <a:t> района, </a:t>
            </a:r>
            <a:r>
              <a:rPr lang="ru-RU" baseline="0" dirty="0" err="1" smtClean="0"/>
              <a:t>Верхнедавыдовское</a:t>
            </a:r>
            <a:r>
              <a:rPr lang="ru-RU" baseline="0" dirty="0" smtClean="0"/>
              <a:t> СП </a:t>
            </a:r>
            <a:r>
              <a:rPr lang="ru-RU" baseline="0" dirty="0" err="1" smtClean="0"/>
              <a:t>Осинского</a:t>
            </a:r>
            <a:r>
              <a:rPr lang="ru-RU" baseline="0" dirty="0" smtClean="0"/>
              <a:t> района, </a:t>
            </a:r>
            <a:r>
              <a:rPr lang="ru-RU" baseline="0" dirty="0" err="1" smtClean="0"/>
              <a:t>Платошинское</a:t>
            </a:r>
            <a:r>
              <a:rPr lang="ru-RU" baseline="0" dirty="0" smtClean="0"/>
              <a:t> СП Пермского района), в 2015 году присоединилось еще 1 поселение </a:t>
            </a:r>
            <a:r>
              <a:rPr lang="ru-RU" baseline="0" dirty="0" err="1" smtClean="0"/>
              <a:t>Орлинское</a:t>
            </a:r>
            <a:r>
              <a:rPr lang="ru-RU" baseline="0" dirty="0" smtClean="0"/>
              <a:t> СП </a:t>
            </a:r>
            <a:r>
              <a:rPr lang="ru-RU" baseline="0" dirty="0" err="1" smtClean="0"/>
              <a:t>Усольского</a:t>
            </a:r>
            <a:r>
              <a:rPr lang="ru-RU" baseline="0" dirty="0" smtClean="0"/>
              <a:t> района.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11312-9F2F-42C9-94A0-CA340F7F550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57164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      Перед Вами представлены общие итоги реализации проекта в денежном эквиваленте. </a:t>
            </a:r>
          </a:p>
          <a:p>
            <a:r>
              <a:rPr lang="ru-RU" dirty="0" smtClean="0"/>
              <a:t>       Общий объем средств самообложения граждан, включая добровольные пожертвования, поступивших в бюджеты муниципалитетов, за 4,5 года реализации проекта составил 25 244,4 тыс. рублей.</a:t>
            </a:r>
          </a:p>
          <a:p>
            <a:r>
              <a:rPr lang="ru-RU" dirty="0" smtClean="0"/>
              <a:t>       Общий объем средств, которые были предусмотрены в краевом бюджете на 5 лет для предоставления муниципальным образованиям на реализацию мероприятий, указанных в решении референдума, составил 121 673,2</a:t>
            </a:r>
            <a:r>
              <a:rPr lang="ru-RU" baseline="0" dirty="0" smtClean="0"/>
              <a:t> </a:t>
            </a:r>
            <a:r>
              <a:rPr lang="ru-RU" dirty="0" smtClean="0"/>
              <a:t>тыс. руб.</a:t>
            </a:r>
          </a:p>
          <a:p>
            <a:r>
              <a:rPr lang="ru-RU" dirty="0" smtClean="0"/>
              <a:t>        Из них за 4,5 года реализации проекта объем средств, уже предоставленных</a:t>
            </a:r>
            <a:r>
              <a:rPr lang="ru-RU" baseline="0" dirty="0" smtClean="0"/>
              <a:t> и </a:t>
            </a:r>
            <a:r>
              <a:rPr lang="ru-RU" dirty="0" smtClean="0"/>
              <a:t>предусмотренных постановлениями</a:t>
            </a:r>
            <a:r>
              <a:rPr lang="ru-RU" baseline="0" dirty="0" smtClean="0"/>
              <a:t> для предоставления</a:t>
            </a:r>
            <a:r>
              <a:rPr lang="ru-RU" dirty="0" smtClean="0"/>
              <a:t> в бюджеты муниципальных образований,  на 21 сентября 2015 года составил 89376,0 тыс. руб.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11312-9F2F-42C9-94A0-CA340F7F550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76410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      Выполненные в настоящее время мероприятия на средства самообложения граждан и средства, предоставленные из краевого бюджета, представлены перед Вами. </a:t>
            </a:r>
          </a:p>
          <a:p>
            <a:r>
              <a:rPr lang="ru-RU" dirty="0" smtClean="0"/>
              <a:t>       Основными мероприятиями, выполненными</a:t>
            </a:r>
            <a:r>
              <a:rPr lang="ru-RU" baseline="0" dirty="0" smtClean="0"/>
              <a:t> с участием средств самообложения граждан,</a:t>
            </a:r>
            <a:r>
              <a:rPr lang="ru-RU" dirty="0" smtClean="0"/>
              <a:t> как</a:t>
            </a:r>
            <a:r>
              <a:rPr lang="ru-RU" baseline="0" dirty="0" smtClean="0"/>
              <a:t> можно увидеть на представленном слайде, являются организация уличного освещения, ремонт дорог, водоснабжение населения, ликвидация свалок, обустройство мест для хранения ТОБО, сбор и вывоз ТБО, строительство и оборудование детских площадок, а также строительство и ремонт тротуаров.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11312-9F2F-42C9-94A0-CA340F7F5505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5257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ts val="1200"/>
              </a:lnSpc>
            </a:pPr>
            <a:r>
              <a:rPr lang="ru-RU" sz="1050" dirty="0" smtClean="0"/>
              <a:t>       Хотелось</a:t>
            </a:r>
            <a:r>
              <a:rPr lang="ru-RU" sz="1050" baseline="0" dirty="0" smtClean="0"/>
              <a:t> бы отметить самые активные поселения по активизации института самообложения граждан на своей территории.  </a:t>
            </a:r>
          </a:p>
          <a:p>
            <a:pPr algn="just">
              <a:lnSpc>
                <a:spcPts val="1200"/>
              </a:lnSpc>
            </a:pPr>
            <a:r>
              <a:rPr lang="ru-RU" sz="1050" baseline="0" dirty="0" smtClean="0"/>
              <a:t>       Это конечно же наш передовик </a:t>
            </a:r>
            <a:r>
              <a:rPr lang="ru-RU" sz="1050" b="1" baseline="0" dirty="0" err="1" smtClean="0"/>
              <a:t>Ошибское</a:t>
            </a:r>
            <a:r>
              <a:rPr lang="ru-RU" sz="1050" b="1" baseline="0" dirty="0" smtClean="0"/>
              <a:t> СП </a:t>
            </a:r>
            <a:r>
              <a:rPr lang="ru-RU" sz="1050" b="1" baseline="0" dirty="0" err="1" smtClean="0"/>
              <a:t>Кудымкарского</a:t>
            </a:r>
            <a:r>
              <a:rPr lang="ru-RU" sz="1050" b="1" baseline="0" dirty="0" smtClean="0"/>
              <a:t> района</a:t>
            </a:r>
            <a:r>
              <a:rPr lang="ru-RU" sz="1050" baseline="0" dirty="0" smtClean="0"/>
              <a:t>, на территории которого 13.09.2015 уже в 6 раз введено самообложение граждан. Поступления средств самообложения граждан в бюджет этого поселения всегда равен 100%. </a:t>
            </a:r>
          </a:p>
          <a:p>
            <a:pPr algn="just">
              <a:lnSpc>
                <a:spcPts val="1200"/>
              </a:lnSpc>
            </a:pPr>
            <a:r>
              <a:rPr lang="ru-RU" sz="1050" baseline="0" dirty="0" smtClean="0"/>
              <a:t>       На территории </a:t>
            </a:r>
            <a:r>
              <a:rPr lang="ru-RU" sz="1050" b="1" baseline="0" dirty="0" err="1" smtClean="0"/>
              <a:t>Егвинского</a:t>
            </a:r>
            <a:r>
              <a:rPr lang="ru-RU" sz="1050" b="1" baseline="0" dirty="0" smtClean="0"/>
              <a:t> СП </a:t>
            </a:r>
            <a:r>
              <a:rPr lang="ru-RU" sz="1050" b="1" baseline="0" dirty="0" err="1" smtClean="0"/>
              <a:t>Кудымкарского</a:t>
            </a:r>
            <a:r>
              <a:rPr lang="ru-RU" sz="1050" b="1" baseline="0" dirty="0" smtClean="0"/>
              <a:t> района </a:t>
            </a:r>
            <a:r>
              <a:rPr lang="ru-RU" sz="1050" baseline="0" dirty="0" smtClean="0"/>
              <a:t>самообложение граждан 13.09.2015 введено в 4 раз и поступления средств граждан в бюджет поселения также всегда равен 100%. </a:t>
            </a:r>
          </a:p>
          <a:p>
            <a:pPr algn="just">
              <a:lnSpc>
                <a:spcPts val="1200"/>
              </a:lnSpc>
            </a:pPr>
            <a:r>
              <a:rPr lang="ru-RU" sz="1050" b="1" baseline="0" dirty="0" smtClean="0"/>
              <a:t>        Андреевское СП </a:t>
            </a:r>
            <a:r>
              <a:rPr lang="ru-RU" sz="1050" b="1" baseline="0" dirty="0" err="1" smtClean="0"/>
              <a:t>Оханского</a:t>
            </a:r>
            <a:r>
              <a:rPr lang="ru-RU" sz="1050" b="1" baseline="0" dirty="0" smtClean="0"/>
              <a:t> района </a:t>
            </a:r>
            <a:r>
              <a:rPr lang="ru-RU" sz="1050" baseline="0" dirty="0" smtClean="0"/>
              <a:t>также проявляет активную позицию по активизации института самообложения граждан, на территории поселения самообложение в сентябре 2014 года было введено в 3 раз, средний % поступления средств самообложения граждан в бюджет поселения учитывая, что сбор средств еще не закончен, составляет 90,8%. </a:t>
            </a:r>
          </a:p>
          <a:p>
            <a:pPr algn="just">
              <a:lnSpc>
                <a:spcPts val="1200"/>
              </a:lnSpc>
            </a:pPr>
            <a:r>
              <a:rPr lang="ru-RU" sz="1050" baseline="0" dirty="0" smtClean="0"/>
              <a:t>       На территории </a:t>
            </a:r>
            <a:r>
              <a:rPr lang="ru-RU" sz="1050" b="1" baseline="0" dirty="0" err="1" smtClean="0"/>
              <a:t>Бардымского</a:t>
            </a:r>
            <a:r>
              <a:rPr lang="ru-RU" sz="1050" b="1" baseline="0" dirty="0" smtClean="0"/>
              <a:t> района </a:t>
            </a:r>
            <a:r>
              <a:rPr lang="ru-RU" sz="1050" baseline="0" dirty="0" smtClean="0"/>
              <a:t>сразу 4 активиста </a:t>
            </a:r>
            <a:r>
              <a:rPr lang="ru-RU" sz="1050" b="1" baseline="0" dirty="0" smtClean="0"/>
              <a:t>Красноярское, </a:t>
            </a:r>
            <a:r>
              <a:rPr lang="ru-RU" sz="1050" b="1" baseline="0" dirty="0" err="1" smtClean="0"/>
              <a:t>Новоашапское</a:t>
            </a:r>
            <a:r>
              <a:rPr lang="ru-RU" sz="1050" b="1" baseline="0" dirty="0" smtClean="0"/>
              <a:t> , </a:t>
            </a:r>
            <a:r>
              <a:rPr lang="ru-RU" sz="1050" b="1" baseline="0" dirty="0" err="1" smtClean="0"/>
              <a:t>Брюзлинское</a:t>
            </a:r>
            <a:r>
              <a:rPr lang="ru-RU" sz="1050" b="1" baseline="0" dirty="0" smtClean="0"/>
              <a:t> и </a:t>
            </a:r>
            <a:r>
              <a:rPr lang="ru-RU" sz="1050" b="1" baseline="0" dirty="0" err="1" smtClean="0"/>
              <a:t>Федорсковское</a:t>
            </a:r>
            <a:r>
              <a:rPr lang="ru-RU" sz="1050" b="1" baseline="0" dirty="0" smtClean="0"/>
              <a:t> сельские поселения</a:t>
            </a:r>
            <a:r>
              <a:rPr lang="ru-RU" sz="1050" baseline="0" dirty="0" smtClean="0"/>
              <a:t>. В этих поселениях 13.09.2015 года самообложение граждан было введено в 3 раз. Поступления средств самообложения граждан в бюджеты поселений в процентном соотношении тоже высокие, в Красноярском – 100%, в </a:t>
            </a:r>
            <a:r>
              <a:rPr lang="ru-RU" sz="1050" baseline="0" dirty="0" err="1" smtClean="0"/>
              <a:t>Новоашапском</a:t>
            </a:r>
            <a:r>
              <a:rPr lang="ru-RU" sz="1050" baseline="0" dirty="0" smtClean="0"/>
              <a:t> – 99%, а в </a:t>
            </a:r>
            <a:r>
              <a:rPr lang="ru-RU" sz="1050" baseline="0" dirty="0" err="1" smtClean="0"/>
              <a:t>Брюзлинском</a:t>
            </a:r>
            <a:r>
              <a:rPr lang="ru-RU" sz="1050" baseline="0" dirty="0" smtClean="0"/>
              <a:t> и </a:t>
            </a:r>
            <a:r>
              <a:rPr lang="ru-RU" sz="1050" baseline="0" dirty="0" err="1" smtClean="0"/>
              <a:t>Федорковском</a:t>
            </a:r>
            <a:r>
              <a:rPr lang="ru-RU" sz="1050" baseline="0" dirty="0" smtClean="0"/>
              <a:t> – 86 и 87%. </a:t>
            </a:r>
          </a:p>
          <a:p>
            <a:pPr algn="just">
              <a:lnSpc>
                <a:spcPts val="1200"/>
              </a:lnSpc>
            </a:pPr>
            <a:r>
              <a:rPr lang="ru-RU" sz="1050" baseline="0" dirty="0" smtClean="0"/>
              <a:t>       На территории </a:t>
            </a:r>
            <a:r>
              <a:rPr lang="ru-RU" sz="1050" b="1" baseline="0" dirty="0" err="1" smtClean="0"/>
              <a:t>Платошинского</a:t>
            </a:r>
            <a:r>
              <a:rPr lang="ru-RU" sz="1050" b="1" baseline="0" dirty="0" smtClean="0"/>
              <a:t> сельского поселения Пермского района </a:t>
            </a:r>
            <a:r>
              <a:rPr lang="ru-RU" sz="1050" baseline="0" dirty="0" smtClean="0"/>
              <a:t>самообложение граждан в первый раз было введено только в марте 2014 года, а в марте 2015 года ввели самообложение повторно, и положительные результаты его введения уже на лицо. Средний % сбора средств граждан составляет на настоящий момент 87% (сбор еще производится). Кстати, референдум в этом поселении оба раза проводили отдельно от выборов. </a:t>
            </a:r>
          </a:p>
          <a:p>
            <a:pPr algn="just">
              <a:lnSpc>
                <a:spcPts val="1200"/>
              </a:lnSpc>
            </a:pPr>
            <a:r>
              <a:rPr lang="ru-RU" sz="1050" baseline="0" dirty="0" smtClean="0"/>
              <a:t>       Вышеперечисленные поселения могут служить примером по активизации института самообложения граждан, а высокий процент поступления средств самообложения граждан в бюджет поселения говорит о сознательности жителей и их неравнодушии к судьбе поселения. </a:t>
            </a:r>
            <a:endParaRPr lang="ru-RU" sz="105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11312-9F2F-42C9-94A0-CA340F7F5505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5257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050" dirty="0" smtClean="0"/>
              <a:t>       Однако при реализации</a:t>
            </a:r>
            <a:r>
              <a:rPr lang="ru-RU" sz="1050" baseline="0" dirty="0" smtClean="0"/>
              <a:t> мероприятий по активизации института самообложения граждан на территории поселений возникают следующие проблемы: </a:t>
            </a:r>
            <a:r>
              <a:rPr lang="ru-RU" sz="1050" baseline="0" dirty="0" err="1" smtClean="0"/>
              <a:t>затратность</a:t>
            </a:r>
            <a:r>
              <a:rPr lang="ru-RU" sz="1050" baseline="0" dirty="0" smtClean="0"/>
              <a:t> проведения местного референдума при организации его без совмещения с выборами (совместно с выборами 44 тыс., без выборов 118 тыс.), отсутствие налаженной работы органов местного самоуправления с населением, а как следствие низкая явка граждан на местный референдум и низкое поступление средств самообложения граждан в бюджеты поселений после принятого решения о введении самообложения граждан.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050" baseline="0" dirty="0" smtClean="0"/>
              <a:t>        Решение данных проблем может быть достигнуто только диалогом между ОМСУ и населением, а также постоянной работой с гражданами: разъяснительной – проводимой главами поселений и депутатами, членами общественных Советов, просто активными гражданами и </a:t>
            </a:r>
            <a:r>
              <a:rPr lang="ru-RU" sz="1050" baseline="0" dirty="0" err="1" smtClean="0"/>
              <a:t>референтными</a:t>
            </a:r>
            <a:r>
              <a:rPr lang="ru-RU" sz="1050" baseline="0" dirty="0" smtClean="0"/>
              <a:t> лицами поселения. Необходимо информировать граждан о поступлении средств как от граждан, так и из краевого бюджета, о планах выполнения мероприятий, о выполненных мероприятиях, о положительном опыте соседних поселений: т.е. необходимо организовывать сходы граждан, осуществлять выходы в трудовые коллективы, </a:t>
            </a:r>
            <a:r>
              <a:rPr lang="ru-RU" sz="1050" baseline="0" dirty="0" err="1" smtClean="0"/>
              <a:t>подворой</a:t>
            </a:r>
            <a:r>
              <a:rPr lang="ru-RU" sz="1050" baseline="0" dirty="0" smtClean="0"/>
              <a:t> обход, размещать информация в СМИ и на информационных стендах, осуществлять отчеты перед населением, направлять жителям уведомления об уплате разовых платежей.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050" baseline="0" dirty="0" smtClean="0"/>
              <a:t>        Одной из проблем, выявленных при осуществлении проверок использования средств краевого бюджета и средств самообложения граждан, является отсутствие свидетельств о государственной регистрации объектов, отремонтированных за счет средств самообложения граждан и средств краевого бюджета.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050" baseline="0" dirty="0" smtClean="0"/>
              <a:t>        С такими проблемами специалисты Министерства столкнулись в </a:t>
            </a:r>
            <a:r>
              <a:rPr lang="ru-RU" sz="1050" baseline="0" dirty="0" err="1" smtClean="0"/>
              <a:t>Бардымском</a:t>
            </a:r>
            <a:r>
              <a:rPr lang="ru-RU" sz="1050" baseline="0" dirty="0" smtClean="0"/>
              <a:t> и </a:t>
            </a:r>
            <a:r>
              <a:rPr lang="ru-RU" sz="1050" baseline="0" dirty="0" err="1" smtClean="0"/>
              <a:t>Березниковском</a:t>
            </a:r>
            <a:r>
              <a:rPr lang="ru-RU" sz="1050" baseline="0" dirty="0" smtClean="0"/>
              <a:t> сельских поселениях </a:t>
            </a:r>
            <a:r>
              <a:rPr lang="ru-RU" sz="1050" baseline="0" dirty="0" err="1" smtClean="0"/>
              <a:t>Бардымского</a:t>
            </a:r>
            <a:r>
              <a:rPr lang="ru-RU" sz="1050" baseline="0" dirty="0" smtClean="0"/>
              <a:t> района, </a:t>
            </a:r>
            <a:r>
              <a:rPr lang="ru-RU" sz="1050" baseline="0" dirty="0" err="1" smtClean="0"/>
              <a:t>Комарихинском</a:t>
            </a:r>
            <a:r>
              <a:rPr lang="ru-RU" sz="1050" baseline="0" dirty="0" smtClean="0"/>
              <a:t> СП Чусовского района, </a:t>
            </a:r>
            <a:r>
              <a:rPr lang="ru-RU" sz="1050" baseline="0" dirty="0" err="1" smtClean="0"/>
              <a:t>Чайкинском</a:t>
            </a:r>
            <a:r>
              <a:rPr lang="ru-RU" sz="1050" baseline="0" dirty="0" smtClean="0"/>
              <a:t> СП </a:t>
            </a:r>
            <a:r>
              <a:rPr lang="ru-RU" sz="1050" baseline="0" dirty="0" err="1" smtClean="0"/>
              <a:t>Уинского</a:t>
            </a:r>
            <a:r>
              <a:rPr lang="ru-RU" sz="1050" baseline="0" dirty="0" smtClean="0"/>
              <a:t> района.  Эта проблема стала одной из тех, что указали на необходимость внесения изменений в Порядок предоставления субсидий бюджетам муниципальных образований.</a:t>
            </a:r>
            <a:endParaRPr lang="ru-RU" sz="105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11312-9F2F-42C9-94A0-CA340F7F5505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07161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    Итак,</a:t>
            </a:r>
            <a:r>
              <a:rPr lang="ru-RU" baseline="0" dirty="0" smtClean="0"/>
              <a:t> перейду к изменениям, которые были внесены в Порядок предоставления субсидий: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Субсидии теперь будут предоставляться только городским и сельским поселениям. В связи с </a:t>
            </a:r>
            <a:r>
              <a:rPr lang="ru-RU" baseline="0" dirty="0" err="1" smtClean="0"/>
              <a:t>невостребованностью</a:t>
            </a:r>
            <a:r>
              <a:rPr lang="ru-RU" baseline="0" dirty="0" smtClean="0"/>
              <a:t> городские округи исключены из Порядка.</a:t>
            </a:r>
          </a:p>
          <a:p>
            <a:pPr marL="228600" indent="-228600">
              <a:buAutoNum type="arabicPeriod"/>
            </a:pPr>
            <a:r>
              <a:rPr lang="ru-RU" dirty="0" smtClean="0"/>
              <a:t>конкретизированы мероприятия, на решение которых в результате введения самообложения граждан, предоставляются субсидии;</a:t>
            </a:r>
          </a:p>
          <a:p>
            <a:pPr marL="228600" indent="-228600">
              <a:buAutoNum type="arabicPeriod"/>
            </a:pPr>
            <a:r>
              <a:rPr lang="ru-RU" dirty="0" smtClean="0"/>
              <a:t>введено условие о соответствии мероприятий, обозначенных в решении местного референдума, мероприятиям, указанным в Порядке предоставления из бюджета Пермского края субсидий бюджетам муниципальных образований Пермского края на решение вопросов местного значения, осуществляемых с участием средств самообложения граждан, утвержденном Постановлением № 188-п;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а также </a:t>
            </a:r>
            <a:r>
              <a:rPr lang="ru-RU" dirty="0" smtClean="0"/>
              <a:t>введен пункт о том, что объекты, включенные в состав указанных мероприятий должны находиться в собственности поселений Пермского края.</a:t>
            </a:r>
          </a:p>
          <a:p>
            <a:pPr marL="0" indent="0">
              <a:buNone/>
            </a:pPr>
            <a:r>
              <a:rPr lang="ru-RU" dirty="0" smtClean="0"/>
              <a:t>     Еще раз скажу о том, что все обозначенные изменения являются результатом реализации проекта на территории Пермского края, а также проверок о целевом использовании</a:t>
            </a:r>
            <a:r>
              <a:rPr lang="ru-RU" baseline="0" dirty="0" smtClean="0"/>
              <a:t> средств как краевых так и средств граждан.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11312-9F2F-42C9-94A0-CA340F7F5505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55924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ts val="1200"/>
              </a:lnSpc>
            </a:pPr>
            <a:r>
              <a:rPr lang="ru-RU" sz="1000" dirty="0" smtClean="0"/>
              <a:t>      На следующих 2ух слайдах перечислены мероприятия, на решение которых при введении самообложения граждан начиная</a:t>
            </a:r>
            <a:r>
              <a:rPr lang="ru-RU" sz="1000" baseline="0" dirty="0" smtClean="0"/>
              <a:t> </a:t>
            </a:r>
            <a:r>
              <a:rPr lang="ru-RU" sz="1000" dirty="0" smtClean="0"/>
              <a:t>с 13.09.2015 предоставляются</a:t>
            </a:r>
            <a:r>
              <a:rPr lang="ru-RU" sz="1000" baseline="0" dirty="0" smtClean="0"/>
              <a:t> средства краевого бюджета. Порядком предусмотрено 22 мероприятия:</a:t>
            </a:r>
          </a:p>
          <a:p>
            <a:pPr>
              <a:lnSpc>
                <a:spcPts val="1200"/>
              </a:lnSpc>
            </a:pPr>
            <a:r>
              <a:rPr lang="ru-RU" sz="1000" baseline="0" dirty="0" smtClean="0"/>
              <a:t>      1. ремонт уличных сетей наружного освещения, трансформаторных и иных подстанций и площадок под них, распределительных пунктов и иного предназначенного для обеспечения электрических связей и осуществления передачи электрической энергии оборудования;</a:t>
            </a:r>
          </a:p>
          <a:p>
            <a:pPr>
              <a:lnSpc>
                <a:spcPts val="1200"/>
              </a:lnSpc>
            </a:pPr>
            <a:r>
              <a:rPr lang="ru-RU" sz="1000" baseline="0" dirty="0" smtClean="0"/>
              <a:t>      2. устройство уличного освещения (монтаж наружного освещения): установка опор для уличного освещения, установка фонарей и их подключение, прокладка проводов и монтаж арматуры, техническое присоединение </a:t>
            </a:r>
            <a:r>
              <a:rPr lang="ru-RU" sz="1000" baseline="0" dirty="0" err="1" smtClean="0"/>
              <a:t>энергопринимающих</a:t>
            </a:r>
            <a:r>
              <a:rPr lang="ru-RU" sz="1000" baseline="0" dirty="0" smtClean="0"/>
              <a:t> устройств, установка электроэнергетических устройств и оборудования; </a:t>
            </a:r>
          </a:p>
          <a:p>
            <a:pPr>
              <a:lnSpc>
                <a:spcPts val="1200"/>
              </a:lnSpc>
            </a:pPr>
            <a:r>
              <a:rPr lang="ru-RU" sz="1000" baseline="0" dirty="0" smtClean="0"/>
              <a:t>      3. ремонт водопроводных сетей, арматуры на водопроводных сетях, систем водоснабжения;</a:t>
            </a:r>
          </a:p>
          <a:p>
            <a:pPr>
              <a:lnSpc>
                <a:spcPts val="1200"/>
              </a:lnSpc>
            </a:pPr>
            <a:r>
              <a:rPr lang="ru-RU" sz="1000" baseline="0" dirty="0" smtClean="0"/>
              <a:t>      4. ремонт автомобильных дорог общего пользования местного значения и искусственных сооружений на них в границах населенных пунктов в соответствии с подпунктами 1-4 пункта 5 Классификации работ по капитальному ремонту, ремонту и содержанию автомобильных дорог, утвержденной приказом Министерства транспорта Российской Федерации от 16 ноября 2012 г. № 402;</a:t>
            </a:r>
          </a:p>
          <a:p>
            <a:pPr>
              <a:lnSpc>
                <a:spcPts val="1200"/>
              </a:lnSpc>
            </a:pPr>
            <a:r>
              <a:rPr lang="ru-RU" sz="1000" baseline="0" dirty="0" smtClean="0"/>
              <a:t>      5. ремонт и устройство тротуаров;</a:t>
            </a:r>
          </a:p>
          <a:p>
            <a:pPr>
              <a:lnSpc>
                <a:spcPts val="1200"/>
              </a:lnSpc>
            </a:pPr>
            <a:r>
              <a:rPr lang="ru-RU" sz="1000" baseline="0" dirty="0" smtClean="0"/>
              <a:t>      6. приобретение пожарной техники, пожарных машин;</a:t>
            </a:r>
          </a:p>
          <a:p>
            <a:pPr>
              <a:lnSpc>
                <a:spcPts val="1200"/>
              </a:lnSpc>
            </a:pPr>
            <a:r>
              <a:rPr lang="ru-RU" sz="1000" baseline="0" dirty="0" smtClean="0"/>
              <a:t>      7. приобретение пожарно-технического вооружения, боевой одежды;</a:t>
            </a:r>
          </a:p>
          <a:p>
            <a:pPr>
              <a:lnSpc>
                <a:spcPts val="1200"/>
              </a:lnSpc>
            </a:pPr>
            <a:r>
              <a:rPr lang="ru-RU" sz="1000" baseline="0" dirty="0" smtClean="0"/>
              <a:t>      8. переоборудование автотранспорта, предназначенного для тушения пожаров;</a:t>
            </a:r>
          </a:p>
          <a:p>
            <a:pPr>
              <a:lnSpc>
                <a:spcPts val="1200"/>
              </a:lnSpc>
            </a:pPr>
            <a:r>
              <a:rPr lang="ru-RU" sz="1000" baseline="0" dirty="0" smtClean="0"/>
              <a:t>      9. ремонт пожарных машин;</a:t>
            </a:r>
          </a:p>
          <a:p>
            <a:pPr>
              <a:lnSpc>
                <a:spcPts val="1200"/>
              </a:lnSpc>
            </a:pPr>
            <a:r>
              <a:rPr lang="ru-RU" sz="1000" baseline="0" dirty="0" smtClean="0"/>
              <a:t>     10. текущий ремонт противопожарных резервуаров (пожарных водоемов), пожарных пирсов, расположенных в сельских населенных пунктах; </a:t>
            </a:r>
          </a:p>
          <a:p>
            <a:pPr>
              <a:lnSpc>
                <a:spcPts val="1200"/>
              </a:lnSpc>
            </a:pPr>
            <a:r>
              <a:rPr lang="ru-RU" sz="1000" baseline="0" dirty="0" smtClean="0"/>
              <a:t>     11. проведение работ по сохранению объектов культурного наследия (памятников истории и культуры) народов Российской Федерации, находящихся в собственности поселений, их воссозданию;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11312-9F2F-42C9-94A0-CA340F7F5505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9576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21B38CB-9C15-4D71-8D49-32949C6CDE79}" type="datetime1">
              <a:rPr lang="ru-RU" smtClean="0"/>
              <a:t>10.06.2016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BFFB5DC-8A4A-4DE6-B344-9BBCBAA0218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D0864-6079-49E8-B233-AEBC77685C57}" type="datetime1">
              <a:rPr lang="ru-RU" smtClean="0"/>
              <a:t>10.06.2016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B5DC-8A4A-4DE6-B344-9BBCBAA021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CFB24-9317-4612-BA3E-D9B4CCF3C68B}" type="datetime1">
              <a:rPr lang="ru-RU" smtClean="0"/>
              <a:t>10.06.2016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B5DC-8A4A-4DE6-B344-9BBCBAA021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FBC211C-C7F9-4595-9BA2-0F4CC069C83B}" type="datetime1">
              <a:rPr lang="ru-RU" smtClean="0"/>
              <a:t>10.06.2016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BFFB5DC-8A4A-4DE6-B344-9BBCBAA0218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B17C08E-B166-45CE-900E-C1B69F78E8CF}" type="datetime1">
              <a:rPr lang="ru-RU" smtClean="0"/>
              <a:t>10.06.2016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BFFB5DC-8A4A-4DE6-B344-9BBCBAA0218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0D01A-0B33-4832-B218-4F87C940C40E}" type="datetime1">
              <a:rPr lang="ru-RU" smtClean="0"/>
              <a:t>10.06.2016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B5DC-8A4A-4DE6-B344-9BBCBAA0218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92AB5-3F47-47B2-940C-BA62D482FDBC}" type="datetime1">
              <a:rPr lang="ru-RU" smtClean="0"/>
              <a:t>10.06.2016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B5DC-8A4A-4DE6-B344-9BBCBAA0218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F14C797-7869-4F21-9D47-20EF77D886A7}" type="datetime1">
              <a:rPr lang="ru-RU" smtClean="0"/>
              <a:t>10.06.2016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BFFB5DC-8A4A-4DE6-B344-9BBCBAA0218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AC4A4-E05D-4F31-A757-E1568653891A}" type="datetime1">
              <a:rPr lang="ru-RU" smtClean="0"/>
              <a:t>10.06.2016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B5DC-8A4A-4DE6-B344-9BBCBAA021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B713348-511C-4E31-B8E8-7FF582216E1C}" type="datetime1">
              <a:rPr lang="ru-RU" smtClean="0"/>
              <a:t>10.06.2016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BFFB5DC-8A4A-4DE6-B344-9BBCBAA02186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337E248-4368-4F4B-8C96-3FB72F5E86C1}" type="datetime1">
              <a:rPr lang="ru-RU" smtClean="0"/>
              <a:t>10.06.2016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BFFB5DC-8A4A-4DE6-B344-9BBCBAA02186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7AF8402-9AA8-4AA3-BD49-09E3D93F5EB6}" type="datetime1">
              <a:rPr lang="ru-RU" smtClean="0"/>
              <a:t>10.06.2016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BFFB5DC-8A4A-4DE6-B344-9BBCBAA0218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664" y="1556792"/>
            <a:ext cx="7416824" cy="2952328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О </a:t>
            </a:r>
            <a:r>
              <a:rPr lang="ru-RU" sz="2400" dirty="0" smtClean="0">
                <a:solidFill>
                  <a:schemeClr val="tx1"/>
                </a:solidFill>
              </a:rPr>
              <a:t>результатах </a:t>
            </a:r>
            <a:r>
              <a:rPr lang="ru-RU" sz="2400" dirty="0">
                <a:solidFill>
                  <a:schemeClr val="tx1"/>
                </a:solidFill>
              </a:rPr>
              <a:t>применения самообложения граждан в поселениях Пермского края, </a:t>
            </a:r>
            <a:r>
              <a:rPr lang="ru-RU" sz="2400" dirty="0" smtClean="0">
                <a:solidFill>
                  <a:schemeClr val="tx1"/>
                </a:solidFill>
              </a:rPr>
              <a:t>а </a:t>
            </a:r>
            <a:r>
              <a:rPr lang="ru-RU" sz="2400" dirty="0">
                <a:solidFill>
                  <a:schemeClr val="tx1"/>
                </a:solidFill>
              </a:rPr>
              <a:t>также </a:t>
            </a: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изменениях </a:t>
            </a:r>
            <a:r>
              <a:rPr lang="ru-RU" sz="2400" dirty="0">
                <a:solidFill>
                  <a:schemeClr val="tx1"/>
                </a:solidFill>
              </a:rPr>
              <a:t>в Порядке предоставления субсидий бюджетам муниципальных образований на решение вопросов местного значения, осуществляемых с участием средств самообложения граждан</a:t>
            </a:r>
          </a:p>
        </p:txBody>
      </p:sp>
      <p:pic>
        <p:nvPicPr>
          <p:cNvPr id="3" name="Рисунок 7" descr="герб Перми и Пермского края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833303" cy="1336976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048697" y="5003889"/>
            <a:ext cx="68407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Докладчик</a:t>
            </a:r>
            <a:r>
              <a:rPr lang="en-US" dirty="0" smtClean="0"/>
              <a:t>: </a:t>
            </a:r>
            <a:r>
              <a:rPr lang="ru-RU" dirty="0" smtClean="0"/>
              <a:t>первый заместитель министра, начальник управления </a:t>
            </a:r>
            <a:r>
              <a:rPr lang="ru-RU" dirty="0"/>
              <a:t>развития и поддержки местного </a:t>
            </a:r>
            <a:r>
              <a:rPr lang="ru-RU" dirty="0" smtClean="0"/>
              <a:t>самоуправления Министерства территориального развития Пермского края </a:t>
            </a:r>
          </a:p>
          <a:p>
            <a:r>
              <a:rPr lang="ru-RU" b="1" dirty="0" smtClean="0"/>
              <a:t>Усачева Светлана Викторовна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72783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>
          <a:xfrm>
            <a:off x="8138864" y="6463254"/>
            <a:ext cx="609600" cy="521208"/>
          </a:xfrm>
        </p:spPr>
        <p:txBody>
          <a:bodyPr/>
          <a:lstStyle/>
          <a:p>
            <a:pPr algn="r"/>
            <a:fld id="{7BFFB5DC-8A4A-4DE6-B344-9BBCBAA02186}" type="slidenum">
              <a:rPr lang="ru-RU" smtClean="0">
                <a:solidFill>
                  <a:prstClr val="black"/>
                </a:solidFill>
              </a:rPr>
              <a:pPr algn="r"/>
              <a:t>10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56376" y="5661248"/>
            <a:ext cx="79208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 smtClean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pic>
        <p:nvPicPr>
          <p:cNvPr id="9" name="Рисунок 7" descr="герб Перми и Пермского края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97" y="33871"/>
            <a:ext cx="545271" cy="874849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255272"/>
            <a:ext cx="7848600" cy="6534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Мероприятия, </a:t>
            </a:r>
            <a:br>
              <a:rPr lang="ru-RU" sz="2400" b="1" dirty="0">
                <a:solidFill>
                  <a:schemeClr val="tx1"/>
                </a:solidFill>
              </a:rPr>
            </a:br>
            <a:r>
              <a:rPr lang="ru-RU" sz="2400" b="1" dirty="0">
                <a:solidFill>
                  <a:schemeClr val="tx1"/>
                </a:solidFill>
              </a:rPr>
              <a:t>на решение которых предоставляются субсидии</a:t>
            </a:r>
            <a:endParaRPr lang="ru-RU" altLang="ru-RU" sz="2400" b="1" dirty="0">
              <a:solidFill>
                <a:schemeClr val="tx1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>
          <a:xfrm>
            <a:off x="467544" y="1052736"/>
            <a:ext cx="7992888" cy="5544616"/>
          </a:xfrm>
        </p:spPr>
        <p:txBody>
          <a:bodyPr>
            <a:normAutofit fontScale="55000" lnSpcReduction="20000"/>
          </a:bodyPr>
          <a:lstStyle/>
          <a:p>
            <a:pPr marL="0" indent="360363">
              <a:spcBef>
                <a:spcPts val="800"/>
              </a:spcBef>
              <a:buNone/>
            </a:pPr>
            <a:r>
              <a:rPr lang="ru-RU" sz="2700" dirty="0" smtClean="0"/>
              <a:t>12</a:t>
            </a:r>
            <a:r>
              <a:rPr lang="ru-RU" sz="2700" dirty="0"/>
              <a:t>. создание, устройство, восстановление, обустройство мест массового отдыха населения (парков, скверов и иных мест массового отдыха населения): ремонт и устройство дорожно-</a:t>
            </a:r>
            <a:r>
              <a:rPr lang="ru-RU" sz="2700" dirty="0" err="1"/>
              <a:t>тропиночной</a:t>
            </a:r>
            <a:r>
              <a:rPr lang="ru-RU" sz="2700" dirty="0"/>
              <a:t> сети (твердые виды покрытия дорожек и площадок, элементы сопряжения поверхностей), устройство и ремонт детских, спортивных площадок, декоративных фонарей, сцен, скамеек, ремонт и устройство осветительного оборудования, архитектурно-декоративного освещения, фонтанов;</a:t>
            </a:r>
          </a:p>
          <a:p>
            <a:pPr marL="0" indent="360363">
              <a:spcBef>
                <a:spcPts val="800"/>
              </a:spcBef>
              <a:buNone/>
            </a:pPr>
            <a:r>
              <a:rPr lang="ru-RU" sz="2700" dirty="0" smtClean="0"/>
              <a:t>13</a:t>
            </a:r>
            <a:r>
              <a:rPr lang="ru-RU" sz="2700" dirty="0"/>
              <a:t>. восстановление, приобретение и установка детских, спортивных площадок, остановочных комплексов; </a:t>
            </a:r>
          </a:p>
          <a:p>
            <a:pPr marL="0" indent="360363">
              <a:spcBef>
                <a:spcPts val="800"/>
              </a:spcBef>
              <a:buNone/>
            </a:pPr>
            <a:r>
              <a:rPr lang="ru-RU" sz="2700" dirty="0" smtClean="0"/>
              <a:t>14</a:t>
            </a:r>
            <a:r>
              <a:rPr lang="ru-RU" sz="2700" dirty="0"/>
              <a:t>. устройство площадок для установки мусоросборников (организация твердых видов покрытий, приобретение и установка контейнеров для сбора твердых бытовых отходов, осветительного оборудования);</a:t>
            </a:r>
          </a:p>
          <a:p>
            <a:pPr marL="0" indent="360363">
              <a:spcBef>
                <a:spcPts val="800"/>
              </a:spcBef>
              <a:buNone/>
            </a:pPr>
            <a:r>
              <a:rPr lang="ru-RU" sz="2700" dirty="0" smtClean="0"/>
              <a:t>15</a:t>
            </a:r>
            <a:r>
              <a:rPr lang="ru-RU" sz="2700" dirty="0"/>
              <a:t>. ликвидация несанкционированных свалок;</a:t>
            </a:r>
          </a:p>
          <a:p>
            <a:pPr marL="0" indent="360363">
              <a:spcBef>
                <a:spcPts val="800"/>
              </a:spcBef>
              <a:buNone/>
            </a:pPr>
            <a:r>
              <a:rPr lang="ru-RU" sz="2700" dirty="0" smtClean="0"/>
              <a:t>16</a:t>
            </a:r>
            <a:r>
              <a:rPr lang="ru-RU" sz="2700" dirty="0"/>
              <a:t>. устройство и ремонт колодцев, водозаборных колонок, насосных станций, водонапорных башен, скважин (ограждений скважин); </a:t>
            </a:r>
          </a:p>
          <a:p>
            <a:pPr marL="0" indent="360363">
              <a:spcBef>
                <a:spcPts val="800"/>
              </a:spcBef>
              <a:buNone/>
            </a:pPr>
            <a:r>
              <a:rPr lang="ru-RU" sz="2700" dirty="0" smtClean="0"/>
              <a:t>17</a:t>
            </a:r>
            <a:r>
              <a:rPr lang="ru-RU" sz="2700" dirty="0"/>
              <a:t>. благоустройство мест природных выходов подземных вод (родники);</a:t>
            </a:r>
          </a:p>
          <a:p>
            <a:pPr marL="0" indent="360363">
              <a:spcBef>
                <a:spcPts val="800"/>
              </a:spcBef>
              <a:buNone/>
            </a:pPr>
            <a:r>
              <a:rPr lang="ru-RU" sz="2700" dirty="0" smtClean="0"/>
              <a:t>18</a:t>
            </a:r>
            <a:r>
              <a:rPr lang="ru-RU" sz="2700" dirty="0"/>
              <a:t>. текущий ремонт пешеходных путепроводов и мостов, пешеходных надземных и подземных переходов, не входящих в состав автомобильных дорог общего пользования местного значения в границах населенного пункта;</a:t>
            </a:r>
          </a:p>
          <a:p>
            <a:pPr marL="0" indent="360363">
              <a:spcBef>
                <a:spcPts val="800"/>
              </a:spcBef>
              <a:buNone/>
            </a:pPr>
            <a:r>
              <a:rPr lang="ru-RU" sz="2700" dirty="0" smtClean="0"/>
              <a:t>19</a:t>
            </a:r>
            <a:r>
              <a:rPr lang="ru-RU" sz="2700" dirty="0"/>
              <a:t>. создание, устройство, восстановление, обустройство набережных, пляжей;</a:t>
            </a:r>
          </a:p>
          <a:p>
            <a:pPr marL="0" indent="360363">
              <a:spcBef>
                <a:spcPts val="800"/>
              </a:spcBef>
              <a:buNone/>
            </a:pPr>
            <a:r>
              <a:rPr lang="ru-RU" sz="2700" dirty="0" smtClean="0"/>
              <a:t>20</a:t>
            </a:r>
            <a:r>
              <a:rPr lang="ru-RU" sz="2700" dirty="0"/>
              <a:t>. очистка прибрежных зон, водоемов, рек;</a:t>
            </a:r>
          </a:p>
          <a:p>
            <a:pPr marL="0" indent="360363">
              <a:spcBef>
                <a:spcPts val="800"/>
              </a:spcBef>
              <a:buNone/>
            </a:pPr>
            <a:r>
              <a:rPr lang="ru-RU" sz="2700" dirty="0" smtClean="0"/>
              <a:t>21</a:t>
            </a:r>
            <a:r>
              <a:rPr lang="ru-RU" sz="2700" dirty="0"/>
              <a:t>. ремонт и устройство ограждений парков, скверов, мест традиционного захоронения;</a:t>
            </a:r>
          </a:p>
          <a:p>
            <a:pPr marL="0" indent="360363">
              <a:spcBef>
                <a:spcPts val="800"/>
              </a:spcBef>
              <a:buNone/>
            </a:pPr>
            <a:r>
              <a:rPr lang="ru-RU" sz="2700" dirty="0" smtClean="0"/>
              <a:t>22</a:t>
            </a:r>
            <a:r>
              <a:rPr lang="ru-RU" sz="2700" dirty="0"/>
              <a:t>. ремонт и прокладка дорожно-</a:t>
            </a:r>
            <a:r>
              <a:rPr lang="ru-RU" sz="2700" dirty="0" err="1"/>
              <a:t>тропиночной</a:t>
            </a:r>
            <a:r>
              <a:rPr lang="ru-RU" sz="2700" dirty="0"/>
              <a:t> сети</a:t>
            </a:r>
            <a:r>
              <a:rPr lang="ru-RU" sz="2700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499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24643"/>
            <a:ext cx="7848872" cy="540061"/>
          </a:xfrm>
        </p:spPr>
        <p:txBody>
          <a:bodyPr>
            <a:noAutofit/>
          </a:bodyPr>
          <a:lstStyle/>
          <a:p>
            <a:pPr algn="ctr">
              <a:lnSpc>
                <a:spcPts val="2100"/>
              </a:lnSpc>
            </a:pPr>
            <a:r>
              <a:rPr lang="ru-RU" sz="2600" b="1" dirty="0" smtClean="0">
                <a:solidFill>
                  <a:schemeClr val="tx1"/>
                </a:solidFill>
              </a:rPr>
              <a:t>Семь шагов по самообложению граждан</a:t>
            </a:r>
            <a:endParaRPr lang="ru-RU" sz="26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>
          <a:xfrm>
            <a:off x="8155632" y="6337068"/>
            <a:ext cx="609600" cy="521208"/>
          </a:xfrm>
        </p:spPr>
        <p:txBody>
          <a:bodyPr/>
          <a:lstStyle/>
          <a:p>
            <a:pPr algn="r"/>
            <a:fld id="{7BFFB5DC-8A4A-4DE6-B344-9BBCBAA02186}" type="slidenum">
              <a:rPr lang="ru-RU" smtClean="0">
                <a:solidFill>
                  <a:schemeClr val="tx1"/>
                </a:solidFill>
              </a:rPr>
              <a:pPr algn="r"/>
              <a:t>11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56376" y="5661248"/>
            <a:ext cx="79208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9" name="Рисунок 7" descr="герб Перми и Пермского края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97" y="33871"/>
            <a:ext cx="545271" cy="874849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755650" y="908050"/>
            <a:ext cx="7777163" cy="400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000" b="1" dirty="0">
                <a:latin typeface="Albertus Extra Bold" pitchFamily="34" charset="0"/>
              </a:rPr>
              <a:t>1.</a:t>
            </a:r>
            <a:r>
              <a:rPr lang="ru-RU" altLang="ru-RU" sz="2000" b="1" dirty="0">
                <a:solidFill>
                  <a:srgbClr val="FF3300"/>
                </a:solidFill>
                <a:latin typeface="Albertus Extra Bold" pitchFamily="34" charset="0"/>
              </a:rPr>
              <a:t> </a:t>
            </a:r>
            <a:r>
              <a:rPr lang="ru-RU" altLang="ru-RU" sz="1600" dirty="0"/>
              <a:t>Определение </a:t>
            </a:r>
            <a:r>
              <a:rPr lang="ru-RU" altLang="ru-RU" sz="1600" dirty="0" smtClean="0"/>
              <a:t>мероприятий, </a:t>
            </a:r>
            <a:r>
              <a:rPr lang="ru-RU" altLang="ru-RU" sz="1600" dirty="0"/>
              <a:t>определение размера разового платежа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755650" y="1748341"/>
            <a:ext cx="7777163" cy="6508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000" b="1" dirty="0">
                <a:latin typeface="Albertus Extra Bold" pitchFamily="34" charset="0"/>
              </a:rPr>
              <a:t>2.  </a:t>
            </a:r>
            <a:r>
              <a:rPr lang="ru-RU" altLang="ru-RU" sz="1600" dirty="0"/>
              <a:t>Выдвижение инициативы о проведении референдума</a:t>
            </a:r>
            <a:br>
              <a:rPr lang="ru-RU" altLang="ru-RU" sz="1600" dirty="0"/>
            </a:br>
            <a:r>
              <a:rPr lang="ru-RU" altLang="ru-RU" sz="1600" dirty="0"/>
              <a:t>по вопросу введения самообложения граждан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755650" y="2565400"/>
            <a:ext cx="7777163" cy="89255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000" b="1" dirty="0">
                <a:latin typeface="Albertus Extra Bold" pitchFamily="34" charset="0"/>
              </a:rPr>
              <a:t>3.  </a:t>
            </a:r>
            <a:r>
              <a:rPr lang="ru-RU" altLang="ru-RU" sz="1600" dirty="0"/>
              <a:t>Принятие решения представительным органом МСУ МО</a:t>
            </a:r>
            <a:br>
              <a:rPr lang="ru-RU" altLang="ru-RU" sz="1600" dirty="0"/>
            </a:br>
            <a:r>
              <a:rPr lang="ru-RU" altLang="ru-RU" sz="1600" dirty="0"/>
              <a:t>о назначении референдума по вопросу введения самообложения </a:t>
            </a:r>
            <a:r>
              <a:rPr lang="ru-RU" altLang="ru-RU" sz="1600" dirty="0" smtClean="0"/>
              <a:t>граждан, опубликование данного решения</a:t>
            </a:r>
            <a:endParaRPr lang="ru-RU" altLang="ru-RU" sz="1600" dirty="0"/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755650" y="3645024"/>
            <a:ext cx="7777163" cy="6508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000" b="1" dirty="0">
                <a:latin typeface="Albertus Extra Bold" pitchFamily="34" charset="0"/>
              </a:rPr>
              <a:t>4. </a:t>
            </a:r>
            <a:r>
              <a:rPr lang="ru-RU" altLang="ru-RU" sz="1600" dirty="0">
                <a:latin typeface="Albertus Extra Bold" pitchFamily="34" charset="0"/>
              </a:rPr>
              <a:t>Подготовка и проведение референдума.</a:t>
            </a:r>
            <a:br>
              <a:rPr lang="ru-RU" altLang="ru-RU" sz="1600" dirty="0">
                <a:latin typeface="Albertus Extra Bold" pitchFamily="34" charset="0"/>
              </a:rPr>
            </a:br>
            <a:r>
              <a:rPr lang="ru-RU" altLang="ru-RU" sz="1600" dirty="0">
                <a:latin typeface="Albertus Extra Bold" pitchFamily="34" charset="0"/>
              </a:rPr>
              <a:t>Информирование </a:t>
            </a:r>
            <a:r>
              <a:rPr lang="ru-RU" altLang="ru-RU" sz="1600" dirty="0" smtClean="0">
                <a:latin typeface="Albertus Extra Bold" pitchFamily="34" charset="0"/>
              </a:rPr>
              <a:t>по </a:t>
            </a:r>
            <a:r>
              <a:rPr lang="ru-RU" altLang="ru-RU" sz="1600" dirty="0">
                <a:latin typeface="Albertus Extra Bold" pitchFamily="34" charset="0"/>
              </a:rPr>
              <a:t>вопросам референдума</a:t>
            </a:r>
            <a:endParaRPr lang="ru-RU" altLang="ru-RU" sz="1200" dirty="0"/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772287" y="4509120"/>
            <a:ext cx="7777163" cy="6508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000" b="1" dirty="0">
                <a:latin typeface="Albertus Extra Bold" pitchFamily="34" charset="0"/>
              </a:rPr>
              <a:t>5. </a:t>
            </a:r>
            <a:r>
              <a:rPr lang="ru-RU" altLang="ru-RU" sz="1600" dirty="0"/>
              <a:t>Сбор средств самообложения граждан.</a:t>
            </a:r>
          </a:p>
          <a:p>
            <a:pPr algn="ctr" eaLnBrk="1" hangingPunct="1"/>
            <a:r>
              <a:rPr lang="ru-RU" altLang="ru-RU" sz="1600" dirty="0"/>
              <a:t>Получение средств из бюджета Пермского края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755650" y="5309002"/>
            <a:ext cx="7777163" cy="406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000" b="1" dirty="0">
                <a:latin typeface="Albertus Extra Bold" pitchFamily="34" charset="0"/>
              </a:rPr>
              <a:t>6. </a:t>
            </a:r>
            <a:r>
              <a:rPr lang="ru-RU" altLang="ru-RU" dirty="0">
                <a:latin typeface="Albertus Extra Bold" pitchFamily="34" charset="0"/>
              </a:rPr>
              <a:t>Р</a:t>
            </a:r>
            <a:r>
              <a:rPr lang="ru-RU" altLang="ru-RU" sz="1600" dirty="0"/>
              <a:t>еализация мероприятий в соответствии с решением референдума</a:t>
            </a: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755650" y="5892434"/>
            <a:ext cx="7777163" cy="406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000" b="1" dirty="0">
                <a:latin typeface="Albertus Extra Bold" pitchFamily="34" charset="0"/>
              </a:rPr>
              <a:t>7. </a:t>
            </a:r>
            <a:r>
              <a:rPr lang="ru-RU" altLang="ru-RU" sz="1600" dirty="0">
                <a:latin typeface="Albertus Extra Bold" pitchFamily="34" charset="0"/>
              </a:rPr>
              <a:t>Отчет перед населением о выполнении</a:t>
            </a:r>
            <a:r>
              <a:rPr lang="ru-RU" altLang="ru-RU" sz="1600" dirty="0"/>
              <a:t> решения референдума</a:t>
            </a:r>
          </a:p>
        </p:txBody>
      </p:sp>
    </p:spTree>
    <p:extLst>
      <p:ext uri="{BB962C8B-B14F-4D97-AF65-F5344CB8AC3E}">
        <p14:creationId xmlns:p14="http://schemas.microsoft.com/office/powerpoint/2010/main" val="124397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>
          <a:xfrm>
            <a:off x="8155632" y="6337068"/>
            <a:ext cx="609600" cy="521208"/>
          </a:xfrm>
        </p:spPr>
        <p:txBody>
          <a:bodyPr/>
          <a:lstStyle/>
          <a:p>
            <a:pPr algn="r"/>
            <a:fld id="{7BFFB5DC-8A4A-4DE6-B344-9BBCBAA02186}" type="slidenum">
              <a:rPr lang="ru-RU" smtClean="0">
                <a:solidFill>
                  <a:schemeClr val="tx1"/>
                </a:solidFill>
              </a:rPr>
              <a:pPr algn="r"/>
              <a:t>12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56376" y="5661248"/>
            <a:ext cx="79208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9" name="Рисунок 7" descr="герб Перми и Пермского края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97" y="33871"/>
            <a:ext cx="545271" cy="874849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007097" y="1124744"/>
            <a:ext cx="8136903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altLang="ru-RU" sz="2800" b="1" dirty="0" smtClean="0">
              <a:solidFill>
                <a:srgbClr val="FF0000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27584" y="274638"/>
            <a:ext cx="7704856" cy="1138138"/>
          </a:xfrm>
        </p:spPr>
        <p:txBody>
          <a:bodyPr>
            <a:normAutofit fontScale="90000"/>
          </a:bodyPr>
          <a:lstStyle/>
          <a:p>
            <a:r>
              <a:rPr lang="ru-RU" altLang="ru-RU" sz="2800" b="1" dirty="0">
                <a:solidFill>
                  <a:schemeClr val="tx1"/>
                </a:solidFill>
              </a:rPr>
              <a:t>Выдвижение инициативы о проведении местного референдума</a:t>
            </a:r>
            <a:r>
              <a:rPr lang="ru-RU" altLang="ru-RU" sz="2800" b="1" dirty="0">
                <a:solidFill>
                  <a:srgbClr val="FF0000"/>
                </a:solidFill>
              </a:rPr>
              <a:t/>
            </a:r>
            <a:br>
              <a:rPr lang="ru-RU" altLang="ru-RU" sz="2800" b="1" dirty="0">
                <a:solidFill>
                  <a:srgbClr val="FF0000"/>
                </a:solidFill>
              </a:rPr>
            </a:br>
            <a:endParaRPr lang="ru-RU" sz="2800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23528" y="1124744"/>
            <a:ext cx="8363272" cy="3600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 algn="ctr">
              <a:lnSpc>
                <a:spcPct val="90000"/>
              </a:lnSpc>
              <a:buFontTx/>
              <a:buNone/>
            </a:pPr>
            <a:r>
              <a:rPr lang="ru-RU" altLang="ru-RU" sz="2000" b="1" u="sng" dirty="0" smtClean="0"/>
              <a:t>Референдум назначается:</a:t>
            </a:r>
          </a:p>
          <a:p>
            <a:pPr marL="609600" indent="-609600" algn="ctr">
              <a:lnSpc>
                <a:spcPct val="90000"/>
              </a:lnSpc>
              <a:buFontTx/>
              <a:buNone/>
            </a:pPr>
            <a:endParaRPr lang="ru-RU" altLang="ru-RU" sz="1200" b="1" u="sng" dirty="0" smtClean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altLang="ru-RU" sz="1800" dirty="0" smtClean="0"/>
              <a:t>По инициативе, выдвинутой гражданами Российской Федерации, зарегистрированными на территории муниципального образования и имеющими право на участие в местном референдуме </a:t>
            </a:r>
            <a:br>
              <a:rPr lang="ru-RU" altLang="ru-RU" sz="1800" dirty="0" smtClean="0"/>
            </a:br>
            <a:r>
              <a:rPr lang="ru-RU" altLang="ru-RU" sz="1800" dirty="0" smtClean="0"/>
              <a:t>(инициативная группа);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altLang="ru-RU" sz="1800" dirty="0" smtClean="0"/>
              <a:t>По инициативе, выдвинутой избирательными объединениями, иными общественными объединениями, уставы которых предусматривают участие в местном референдуме на территории муниципального образования;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altLang="ru-RU" sz="1800" u="sng" dirty="0" smtClean="0"/>
              <a:t>По инициативе представительного органа местного самоуправления муниципального образования и главы администрации муниципального образования, выдвинутой ими совместно</a:t>
            </a:r>
            <a:r>
              <a:rPr lang="ru-RU" altLang="ru-RU" sz="1800" dirty="0" smtClean="0"/>
              <a:t>.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395288" y="4868863"/>
            <a:ext cx="4032250" cy="14351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400" b="1" dirty="0">
                <a:solidFill>
                  <a:srgbClr val="FF0000"/>
                </a:solidFill>
              </a:rPr>
              <a:t>МПА</a:t>
            </a:r>
            <a:r>
              <a:rPr lang="ru-RU" altLang="ru-RU" dirty="0"/>
              <a:t>  </a:t>
            </a:r>
            <a:r>
              <a:rPr lang="ru-RU" altLang="ru-RU" sz="1600" dirty="0"/>
              <a:t>Главы администрации муниципального образования об инициативе проведения местного референдума в муниципальном образовании 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4675543" y="4868863"/>
            <a:ext cx="4032250" cy="14351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400" b="1" dirty="0">
                <a:solidFill>
                  <a:srgbClr val="FF0000"/>
                </a:solidFill>
              </a:rPr>
              <a:t>МПА</a:t>
            </a:r>
            <a:r>
              <a:rPr lang="ru-RU" altLang="ru-RU" dirty="0"/>
              <a:t>  </a:t>
            </a:r>
            <a:r>
              <a:rPr lang="ru-RU" altLang="ru-RU" sz="1600" dirty="0"/>
              <a:t>Представительного органа МСУ муниципального образования об инициативе проведения местного референдума в муниципальном образовании </a:t>
            </a:r>
          </a:p>
        </p:txBody>
      </p:sp>
    </p:spTree>
    <p:extLst>
      <p:ext uri="{BB962C8B-B14F-4D97-AF65-F5344CB8AC3E}">
        <p14:creationId xmlns:p14="http://schemas.microsoft.com/office/powerpoint/2010/main" val="274516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73260"/>
            <a:ext cx="7848872" cy="635460"/>
          </a:xfrm>
        </p:spPr>
        <p:txBody>
          <a:bodyPr>
            <a:noAutofit/>
          </a:bodyPr>
          <a:lstStyle/>
          <a:p>
            <a:pPr algn="ctr">
              <a:lnSpc>
                <a:spcPts val="2100"/>
              </a:lnSpc>
            </a:pPr>
            <a:r>
              <a:rPr lang="ru-RU" altLang="ru-RU" sz="2800" b="1" dirty="0">
                <a:solidFill>
                  <a:schemeClr val="tx1"/>
                </a:solidFill>
              </a:rPr>
              <a:t>Результаты референдума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83568" y="1412776"/>
            <a:ext cx="7668852" cy="5184576"/>
          </a:xfrm>
        </p:spPr>
        <p:txBody>
          <a:bodyPr>
            <a:noAutofit/>
          </a:bodyPr>
          <a:lstStyle/>
          <a:p>
            <a:pPr marL="609600" lvl="0" indent="-609600">
              <a:spcBef>
                <a:spcPct val="20000"/>
              </a:spcBef>
              <a:buClrTx/>
              <a:buSzTx/>
              <a:buFontTx/>
              <a:buAutoNum type="arabicPeriod"/>
            </a:pPr>
            <a:r>
              <a:rPr lang="ru-RU" altLang="ru-RU" sz="3600" dirty="0">
                <a:solidFill>
                  <a:prstClr val="black"/>
                </a:solidFill>
                <a:latin typeface="Calibri"/>
              </a:rPr>
              <a:t>50% +1 чел., внесенных в списки участников референдума – </a:t>
            </a:r>
            <a:r>
              <a:rPr lang="ru-RU" altLang="ru-RU" sz="3600" b="1" dirty="0">
                <a:solidFill>
                  <a:srgbClr val="FF0000"/>
                </a:solidFill>
                <a:latin typeface="Calibri"/>
              </a:rPr>
              <a:t>референдум состоялся</a:t>
            </a:r>
            <a:r>
              <a:rPr lang="ru-RU" altLang="ru-RU" sz="3600" dirty="0">
                <a:solidFill>
                  <a:prstClr val="black"/>
                </a:solidFill>
                <a:latin typeface="Calibri"/>
              </a:rPr>
              <a:t>.</a:t>
            </a:r>
          </a:p>
          <a:p>
            <a:pPr marL="609600" lvl="0" indent="-609600">
              <a:spcBef>
                <a:spcPct val="20000"/>
              </a:spcBef>
              <a:buClrTx/>
              <a:buSzTx/>
              <a:buFontTx/>
              <a:buAutoNum type="arabicPeriod"/>
            </a:pPr>
            <a:r>
              <a:rPr lang="ru-RU" altLang="ru-RU" sz="3600" dirty="0">
                <a:solidFill>
                  <a:prstClr val="black"/>
                </a:solidFill>
                <a:latin typeface="Calibri"/>
              </a:rPr>
              <a:t>50% +1 чел., принявших участие в референдуме, проголосовали «ЗА» - </a:t>
            </a:r>
            <a:r>
              <a:rPr lang="ru-RU" altLang="ru-RU" sz="3600" b="1" dirty="0">
                <a:solidFill>
                  <a:srgbClr val="FF0000"/>
                </a:solidFill>
                <a:latin typeface="Calibri"/>
              </a:rPr>
              <a:t>решение принято</a:t>
            </a:r>
            <a:r>
              <a:rPr lang="ru-RU" altLang="ru-RU" sz="3600" dirty="0">
                <a:solidFill>
                  <a:prstClr val="black"/>
                </a:solidFill>
                <a:latin typeface="Calibri"/>
              </a:rPr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>
          <a:xfrm>
            <a:off x="8155632" y="6337068"/>
            <a:ext cx="609600" cy="521208"/>
          </a:xfrm>
        </p:spPr>
        <p:txBody>
          <a:bodyPr/>
          <a:lstStyle/>
          <a:p>
            <a:pPr algn="r"/>
            <a:fld id="{7BFFB5DC-8A4A-4DE6-B344-9BBCBAA02186}" type="slidenum">
              <a:rPr lang="ru-RU" smtClean="0">
                <a:solidFill>
                  <a:schemeClr val="tx1"/>
                </a:solidFill>
              </a:rPr>
              <a:pPr algn="r"/>
              <a:t>13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56376" y="5661248"/>
            <a:ext cx="79208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9" name="Рисунок 7" descr="герб Перми и Пермского края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97" y="33871"/>
            <a:ext cx="545271" cy="874849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882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>
          <a:xfrm>
            <a:off x="8138864" y="6463254"/>
            <a:ext cx="609600" cy="521208"/>
          </a:xfrm>
        </p:spPr>
        <p:txBody>
          <a:bodyPr/>
          <a:lstStyle/>
          <a:p>
            <a:pPr algn="r"/>
            <a:fld id="{7BFFB5DC-8A4A-4DE6-B344-9BBCBAA02186}" type="slidenum">
              <a:rPr lang="ru-RU" smtClean="0">
                <a:solidFill>
                  <a:prstClr val="black"/>
                </a:solidFill>
              </a:rPr>
              <a:pPr algn="r"/>
              <a:t>14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56376" y="5661248"/>
            <a:ext cx="79208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 smtClean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pic>
        <p:nvPicPr>
          <p:cNvPr id="9" name="Рисунок 7" descr="герб Перми и Пермского края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97" y="33871"/>
            <a:ext cx="545271" cy="874849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255272"/>
            <a:ext cx="7848600" cy="6534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Финансирование мероприятия на 2016-2018 годы </a:t>
            </a:r>
            <a:endParaRPr lang="ru-RU" altLang="ru-RU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23628355"/>
              </p:ext>
            </p:extLst>
          </p:nvPr>
        </p:nvGraphicFramePr>
        <p:xfrm>
          <a:off x="468313" y="1628800"/>
          <a:ext cx="8136135" cy="9144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712045"/>
                <a:gridCol w="2712045"/>
                <a:gridCol w="271204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2016 год</a:t>
                      </a:r>
                      <a:endParaRPr lang="ru-RU" sz="2400" dirty="0"/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2017 год</a:t>
                      </a:r>
                      <a:endParaRPr lang="ru-RU" sz="2400" dirty="0"/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2018 год</a:t>
                      </a:r>
                      <a:endParaRPr lang="ru-RU" sz="2400" dirty="0"/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14 886,0</a:t>
                      </a:r>
                      <a:endParaRPr lang="ru-RU" sz="24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16 093,0</a:t>
                      </a:r>
                      <a:endParaRPr lang="ru-RU" sz="24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16 093,0</a:t>
                      </a:r>
                      <a:endParaRPr lang="ru-RU" sz="24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14025" y="3068960"/>
            <a:ext cx="8090423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КОНТАКТЫ</a:t>
            </a:r>
          </a:p>
          <a:p>
            <a:pPr algn="ctr"/>
            <a:endParaRPr lang="ru-RU" dirty="0" smtClean="0"/>
          </a:p>
          <a:p>
            <a:r>
              <a:rPr lang="ru-RU" dirty="0" smtClean="0"/>
              <a:t>Гребнева Ольга </a:t>
            </a:r>
            <a:r>
              <a:rPr lang="ru-RU" dirty="0" err="1" smtClean="0"/>
              <a:t>Ринатовна</a:t>
            </a:r>
            <a:r>
              <a:rPr lang="ru-RU" dirty="0" smtClean="0"/>
              <a:t> – </a:t>
            </a:r>
            <a:r>
              <a:rPr lang="ru-RU" smtClean="0"/>
              <a:t>заместитель начальника отдела </a:t>
            </a:r>
            <a:r>
              <a:rPr lang="ru-RU" dirty="0"/>
              <a:t>развития </a:t>
            </a:r>
            <a:r>
              <a:rPr lang="ru-RU" dirty="0" smtClean="0"/>
              <a:t>муниципальных кадров и общественного самоуправления</a:t>
            </a:r>
            <a:br>
              <a:rPr lang="ru-RU" dirty="0" smtClean="0"/>
            </a:br>
            <a:r>
              <a:rPr lang="ru-RU" dirty="0" smtClean="0"/>
              <a:t>управления </a:t>
            </a:r>
            <a:r>
              <a:rPr lang="ru-RU" dirty="0"/>
              <a:t>развития и поддержки местного самоуправления </a:t>
            </a:r>
            <a:br>
              <a:rPr lang="ru-RU" dirty="0"/>
            </a:br>
            <a:r>
              <a:rPr lang="ru-RU" dirty="0"/>
              <a:t>Министерства территориального развития </a:t>
            </a:r>
            <a:br>
              <a:rPr lang="ru-RU" dirty="0"/>
            </a:br>
            <a:r>
              <a:rPr lang="ru-RU" dirty="0"/>
              <a:t>Пермского края</a:t>
            </a:r>
          </a:p>
          <a:p>
            <a:endParaRPr lang="ru-RU" dirty="0"/>
          </a:p>
          <a:p>
            <a:r>
              <a:rPr lang="ru-RU" dirty="0"/>
              <a:t>ТЕЛЕФОН / ФАКС       8 (342) </a:t>
            </a:r>
            <a:r>
              <a:rPr lang="ru-RU" dirty="0" smtClean="0"/>
              <a:t>235-11-54</a:t>
            </a:r>
            <a:endParaRPr lang="ru-RU" dirty="0"/>
          </a:p>
          <a:p>
            <a:r>
              <a:rPr lang="ru-RU" dirty="0" smtClean="0"/>
              <a:t>АДРЕС             </a:t>
            </a:r>
            <a:r>
              <a:rPr lang="ru-RU" dirty="0"/>
              <a:t>Пермь, улица Ленина, 51, 5 этаж, </a:t>
            </a:r>
            <a:r>
              <a:rPr lang="ru-RU" dirty="0" err="1"/>
              <a:t>каб</a:t>
            </a:r>
            <a:r>
              <a:rPr lang="ru-RU" dirty="0"/>
              <a:t>. </a:t>
            </a:r>
            <a:r>
              <a:rPr lang="ru-RU" dirty="0" smtClean="0"/>
              <a:t>512</a:t>
            </a:r>
            <a:endParaRPr lang="ru-RU" dirty="0"/>
          </a:p>
          <a:p>
            <a:r>
              <a:rPr lang="ru-RU" dirty="0" smtClean="0"/>
              <a:t>ЭЛЕКТРОННАЯ </a:t>
            </a:r>
            <a:r>
              <a:rPr lang="ru-RU" dirty="0"/>
              <a:t>ПОЧТА   </a:t>
            </a:r>
            <a:r>
              <a:rPr lang="en-US" dirty="0" err="1" smtClean="0"/>
              <a:t>orgrebneva</a:t>
            </a:r>
            <a:r>
              <a:rPr lang="ru-RU" dirty="0" smtClean="0"/>
              <a:t>@minter.permkrai.ru</a:t>
            </a:r>
            <a:endParaRPr lang="ru-RU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7668344" y="1132164"/>
            <a:ext cx="1080120" cy="432048"/>
          </a:xfrm>
          <a:prstGeom prst="rect">
            <a:avLst/>
          </a:prstGeom>
        </p:spPr>
        <p:txBody>
          <a:bodyPr vert="horz" anchor="b">
            <a:normAutofit fontScale="6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 err="1" smtClean="0">
                <a:solidFill>
                  <a:schemeClr val="tx1"/>
                </a:solidFill>
              </a:rPr>
              <a:t>тыс.руб</a:t>
            </a:r>
            <a:r>
              <a:rPr lang="ru-RU" sz="2400" b="1" dirty="0" smtClean="0">
                <a:solidFill>
                  <a:schemeClr val="tx1"/>
                </a:solidFill>
              </a:rPr>
              <a:t>.</a:t>
            </a:r>
            <a:endParaRPr lang="ru-RU" alt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7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88639"/>
            <a:ext cx="7992888" cy="1656185"/>
          </a:xfrm>
        </p:spPr>
        <p:txBody>
          <a:bodyPr>
            <a:noAutofit/>
          </a:bodyPr>
          <a:lstStyle/>
          <a:p>
            <a:pPr algn="ctr"/>
            <a:r>
              <a:rPr lang="ru-RU" altLang="ru-RU" sz="2700" b="1" dirty="0" smtClean="0">
                <a:solidFill>
                  <a:schemeClr val="tx1"/>
                </a:solidFill>
              </a:rPr>
              <a:t>Активизация института самообложения граждан</a:t>
            </a:r>
            <a:br>
              <a:rPr lang="ru-RU" altLang="ru-RU" sz="2700" b="1" dirty="0" smtClean="0">
                <a:solidFill>
                  <a:schemeClr val="tx1"/>
                </a:solidFill>
              </a:rPr>
            </a:br>
            <a:r>
              <a:rPr lang="ru-RU" altLang="ru-RU" sz="2700" b="1" dirty="0" smtClean="0">
                <a:solidFill>
                  <a:schemeClr val="tx1"/>
                </a:solidFill>
              </a:rPr>
              <a:t/>
            </a:r>
            <a:br>
              <a:rPr lang="ru-RU" altLang="ru-RU" sz="2700" b="1" dirty="0" smtClean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052736"/>
            <a:ext cx="8440332" cy="5688632"/>
          </a:xfrm>
        </p:spPr>
        <p:txBody>
          <a:bodyPr>
            <a:normAutofit fontScale="92500" lnSpcReduction="10000"/>
          </a:bodyPr>
          <a:lstStyle/>
          <a:p>
            <a:pPr marL="0" indent="360363">
              <a:spcBef>
                <a:spcPts val="0"/>
              </a:spcBef>
              <a:buNone/>
            </a:pPr>
            <a:r>
              <a:rPr lang="ru-RU" altLang="ru-RU" sz="2000" b="1" dirty="0" smtClean="0"/>
              <a:t>Основание: </a:t>
            </a:r>
            <a:r>
              <a:rPr lang="ru-RU" altLang="ru-RU" sz="2000" dirty="0" smtClean="0"/>
              <a:t>статья 56 Федерального закона № 131-ФЗ от 06.10.2003 </a:t>
            </a:r>
            <a:r>
              <a:rPr lang="ru-RU" altLang="ru-RU" sz="2000" dirty="0"/>
              <a:t>г. «Об общих принципах организации местного самоуправления в Российской Федерации»</a:t>
            </a:r>
            <a:endParaRPr lang="ru-RU" altLang="ru-RU" sz="2000" dirty="0" smtClean="0"/>
          </a:p>
          <a:p>
            <a:pPr marL="0" indent="360363">
              <a:buNone/>
            </a:pPr>
            <a:r>
              <a:rPr lang="ru-RU" altLang="ru-RU" sz="2000" b="1" dirty="0" smtClean="0"/>
              <a:t>Цель: </a:t>
            </a:r>
            <a:r>
              <a:rPr lang="ru-RU" altLang="ru-RU" sz="2000" dirty="0" smtClean="0"/>
              <a:t>Повышение </a:t>
            </a:r>
            <a:r>
              <a:rPr lang="ru-RU" altLang="ru-RU" sz="2000" dirty="0"/>
              <a:t>гражданской активности населения,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altLang="ru-RU" sz="2000" dirty="0"/>
              <a:t>вовлечение населения в непосредственное участие</a:t>
            </a:r>
            <a:br>
              <a:rPr lang="ru-RU" altLang="ru-RU" sz="2000" dirty="0"/>
            </a:br>
            <a:r>
              <a:rPr lang="ru-RU" altLang="ru-RU" sz="2000" dirty="0"/>
              <a:t>в местном самоуправлении, привлечение в местные бюджеты дополнительных доходов</a:t>
            </a:r>
          </a:p>
          <a:p>
            <a:pPr marL="0" indent="0">
              <a:spcBef>
                <a:spcPts val="0"/>
              </a:spcBef>
              <a:buNone/>
            </a:pPr>
            <a:endParaRPr lang="ru-RU" sz="2000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b="1" i="1" dirty="0" smtClean="0"/>
              <a:t>Краевая финансовая поддержка:</a:t>
            </a:r>
          </a:p>
          <a:p>
            <a:pPr marL="0" indent="0" algn="ctr">
              <a:buNone/>
            </a:pPr>
            <a:r>
              <a:rPr lang="ru-RU" dirty="0"/>
              <a:t>н</a:t>
            </a:r>
            <a:r>
              <a:rPr lang="ru-RU" dirty="0" smtClean="0"/>
              <a:t>а каждый </a:t>
            </a:r>
            <a:r>
              <a:rPr lang="ru-RU" dirty="0" smtClean="0">
                <a:solidFill>
                  <a:srgbClr val="FF0000"/>
                </a:solidFill>
              </a:rPr>
              <a:t>1 рубль граждан</a:t>
            </a:r>
            <a:r>
              <a:rPr lang="ru-RU" dirty="0" smtClean="0"/>
              <a:t>, поступивший в бюджет муниципального образования, предоставляется </a:t>
            </a:r>
            <a:r>
              <a:rPr lang="ru-RU" dirty="0" smtClean="0">
                <a:solidFill>
                  <a:srgbClr val="FF0000"/>
                </a:solidFill>
              </a:rPr>
              <a:t>5 рублей из краевого бюджета</a:t>
            </a:r>
          </a:p>
          <a:p>
            <a:pPr marL="0" indent="0">
              <a:buNone/>
            </a:pPr>
            <a:endParaRPr lang="en-US" b="1" u="sng" dirty="0" smtClean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>
          <a:xfrm>
            <a:off x="8155632" y="6337068"/>
            <a:ext cx="609600" cy="521208"/>
          </a:xfrm>
        </p:spPr>
        <p:txBody>
          <a:bodyPr/>
          <a:lstStyle/>
          <a:p>
            <a:pPr algn="r"/>
            <a:fld id="{7BFFB5DC-8A4A-4DE6-B344-9BBCBAA02186}" type="slidenum">
              <a:rPr lang="ru-RU" smtClean="0">
                <a:solidFill>
                  <a:schemeClr val="tx1"/>
                </a:solidFill>
              </a:rPr>
              <a:pPr algn="r"/>
              <a:t>2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172400" y="5661248"/>
            <a:ext cx="57606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9" name="Рисунок 7" descr="герб Перми и Пермского края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97" y="33871"/>
            <a:ext cx="545271" cy="874849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10932" y="3140968"/>
            <a:ext cx="8280920" cy="1785104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ts val="2200"/>
              </a:lnSpc>
              <a:spcBef>
                <a:spcPct val="50000"/>
              </a:spcBef>
            </a:pPr>
            <a:r>
              <a:rPr lang="ru-RU" sz="2000" dirty="0" smtClean="0">
                <a:solidFill>
                  <a:srgbClr val="FF3300"/>
                </a:solidFill>
              </a:rPr>
              <a:t>Данный проект позволяет главам выявить наиболее активную часть граждан. Совместно с гражданами, при их реальном участии, определить и решить наиболее социально-значимые проблемы местного сообщества. Привлечь для этого краевые средства, объединив их с добровольно собранными средствами населения </a:t>
            </a:r>
            <a:endParaRPr lang="ru-RU" sz="20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26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8552" y="188639"/>
            <a:ext cx="7467600" cy="1368153"/>
          </a:xfrm>
        </p:spPr>
        <p:txBody>
          <a:bodyPr>
            <a:noAutofit/>
          </a:bodyPr>
          <a:lstStyle/>
          <a:p>
            <a:pPr algn="ctr"/>
            <a:r>
              <a:rPr lang="ru-RU" altLang="ru-RU" sz="2800" b="1" dirty="0" smtClean="0">
                <a:solidFill>
                  <a:schemeClr val="tx1"/>
                </a:solidFill>
              </a:rPr>
              <a:t>Количество поселений, принявших участие :</a:t>
            </a:r>
            <a:r>
              <a:rPr lang="ru-RU" altLang="ru-RU" sz="2800" b="1" dirty="0"/>
              <a:t/>
            </a:r>
            <a:br>
              <a:rPr lang="ru-RU" altLang="ru-RU" sz="2800" b="1" dirty="0"/>
            </a:b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>
          <a:xfrm>
            <a:off x="8155632" y="6337068"/>
            <a:ext cx="609600" cy="521208"/>
          </a:xfrm>
        </p:spPr>
        <p:txBody>
          <a:bodyPr/>
          <a:lstStyle/>
          <a:p>
            <a:pPr algn="r"/>
            <a:fld id="{7BFFB5DC-8A4A-4DE6-B344-9BBCBAA02186}" type="slidenum">
              <a:rPr lang="ru-RU" smtClean="0">
                <a:solidFill>
                  <a:schemeClr val="tx1"/>
                </a:solidFill>
              </a:rPr>
              <a:pPr algn="r"/>
              <a:t>3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56376" y="5661248"/>
            <a:ext cx="79208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9" name="Рисунок 7" descr="герб Перми и Пермского края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97" y="33871"/>
            <a:ext cx="545271" cy="874849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88083" y="5373989"/>
            <a:ext cx="8278599" cy="1220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200"/>
              </a:lnSpc>
            </a:pPr>
            <a:r>
              <a:rPr lang="ru-RU" sz="2000" b="1" dirty="0"/>
              <a:t>С 2011 года участие в проекте «Активизация института самообложения граждан в муниципальных образованиях Пермского края» приняли </a:t>
            </a:r>
            <a:br>
              <a:rPr lang="ru-RU" sz="2000" b="1" dirty="0"/>
            </a:br>
            <a:r>
              <a:rPr lang="ru-RU" sz="2000" b="1" dirty="0" smtClean="0"/>
              <a:t>139 </a:t>
            </a:r>
            <a:r>
              <a:rPr lang="ru-RU" sz="2000" b="1" dirty="0"/>
              <a:t>муниципальных </a:t>
            </a:r>
            <a:r>
              <a:rPr lang="ru-RU" sz="2000" b="1" dirty="0" smtClean="0"/>
              <a:t>образований</a:t>
            </a:r>
            <a:endParaRPr lang="ru-RU" sz="2000" dirty="0"/>
          </a:p>
        </p:txBody>
      </p:sp>
      <p:sp>
        <p:nvSpPr>
          <p:cNvPr id="23" name="Стрелка вниз 22"/>
          <p:cNvSpPr/>
          <p:nvPr/>
        </p:nvSpPr>
        <p:spPr>
          <a:xfrm>
            <a:off x="776182" y="3483986"/>
            <a:ext cx="288033" cy="1825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Стрелка вниз 23"/>
          <p:cNvSpPr/>
          <p:nvPr/>
        </p:nvSpPr>
        <p:spPr>
          <a:xfrm>
            <a:off x="4383365" y="3496200"/>
            <a:ext cx="288033" cy="1825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Стрелка вниз 24"/>
          <p:cNvSpPr/>
          <p:nvPr/>
        </p:nvSpPr>
        <p:spPr>
          <a:xfrm>
            <a:off x="7812359" y="3483986"/>
            <a:ext cx="288033" cy="1825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5457545" y="3722371"/>
            <a:ext cx="1651863" cy="170816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ru-RU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29</a:t>
            </a:r>
            <a:r>
              <a:rPr lang="ru-RU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600" b="1" dirty="0"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ru-RU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поселений, </a:t>
            </a:r>
            <a:r>
              <a:rPr lang="ru-RU" sz="1600" b="1" dirty="0">
                <a:latin typeface="Calibri" panose="020F0502020204030204" pitchFamily="34" charset="0"/>
                <a:cs typeface="Calibri" panose="020F0502020204030204" pitchFamily="34" charset="0"/>
              </a:rPr>
              <a:t>в которых самообложение введено в </a:t>
            </a:r>
            <a:r>
              <a:rPr lang="ru-RU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2014 году (повторно в 27-и)</a:t>
            </a:r>
            <a:endParaRPr lang="ru-RU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251520" y="3710062"/>
            <a:ext cx="1625391" cy="1477328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ru-RU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17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600" b="1" dirty="0"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ru-RU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поселений, в которых самообложение введено в 2011 году</a:t>
            </a:r>
            <a:endParaRPr lang="ru-RU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3737828" y="3722371"/>
            <a:ext cx="1635171" cy="1477328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ru-RU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10 </a:t>
            </a:r>
            <a:r>
              <a:rPr lang="ru-RU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– поселений, </a:t>
            </a:r>
            <a:r>
              <a:rPr lang="ru-RU" sz="1600" b="1" dirty="0">
                <a:latin typeface="Calibri" panose="020F0502020204030204" pitchFamily="34" charset="0"/>
                <a:cs typeface="Calibri" panose="020F0502020204030204" pitchFamily="34" charset="0"/>
              </a:rPr>
              <a:t>в которых самообложение введено в </a:t>
            </a:r>
            <a:r>
              <a:rPr lang="ru-RU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2013 году (повторно)</a:t>
            </a:r>
            <a:endParaRPr lang="ru-RU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1960223" y="3710062"/>
            <a:ext cx="1650548" cy="1477328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ru-RU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118 </a:t>
            </a:r>
            <a:r>
              <a:rPr lang="ru-RU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– поселений, </a:t>
            </a:r>
            <a:r>
              <a:rPr lang="ru-RU" sz="1600" b="1" dirty="0">
                <a:latin typeface="Calibri" panose="020F0502020204030204" pitchFamily="34" charset="0"/>
                <a:cs typeface="Calibri" panose="020F0502020204030204" pitchFamily="34" charset="0"/>
              </a:rPr>
              <a:t>в которых самообложение введено в </a:t>
            </a:r>
            <a:r>
              <a:rPr lang="ru-RU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2012 году</a:t>
            </a:r>
            <a:endParaRPr lang="ru-RU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Стрелка вниз 26"/>
          <p:cNvSpPr/>
          <p:nvPr/>
        </p:nvSpPr>
        <p:spPr>
          <a:xfrm>
            <a:off x="6176246" y="3483843"/>
            <a:ext cx="288033" cy="1825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435975" y="2924944"/>
            <a:ext cx="8479420" cy="461665"/>
          </a:xfrm>
          <a:prstGeom prst="rect">
            <a:avLst/>
          </a:prstGeom>
          <a:solidFill>
            <a:srgbClr val="CCFFCC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139</a:t>
            </a: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– поселений ввели самообложение (48%)</a:t>
            </a:r>
            <a:endParaRPr kumimoji="0" lang="ru-RU" sz="8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7236296" y="3722371"/>
            <a:ext cx="1679099" cy="170816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ru-RU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13</a:t>
            </a:r>
            <a:r>
              <a:rPr lang="ru-RU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600" b="1" dirty="0"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ru-RU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поселений, </a:t>
            </a:r>
            <a:r>
              <a:rPr lang="ru-RU" sz="1600" b="1" dirty="0">
                <a:latin typeface="Calibri" panose="020F0502020204030204" pitchFamily="34" charset="0"/>
                <a:cs typeface="Calibri" panose="020F0502020204030204" pitchFamily="34" charset="0"/>
              </a:rPr>
              <a:t>в которых самообложение введено в </a:t>
            </a:r>
            <a:r>
              <a:rPr lang="ru-RU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2015 году (повторно в 12-и)</a:t>
            </a:r>
            <a:endParaRPr lang="ru-RU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Rectangle 10"/>
          <p:cNvSpPr>
            <a:spLocks noChangeArrowheads="1"/>
          </p:cNvSpPr>
          <p:nvPr/>
        </p:nvSpPr>
        <p:spPr bwMode="auto">
          <a:xfrm>
            <a:off x="461908" y="1772816"/>
            <a:ext cx="6192688" cy="461665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smtClean="0">
                <a:latin typeface="Calibri" panose="020F0502020204030204" pitchFamily="34" charset="0"/>
              </a:rPr>
              <a:t>217</a:t>
            </a:r>
            <a:r>
              <a:rPr lang="ru-RU" b="1" dirty="0" smtClean="0">
                <a:latin typeface="Calibri" panose="020F0502020204030204" pitchFamily="34" charset="0"/>
              </a:rPr>
              <a:t> </a:t>
            </a:r>
            <a:r>
              <a:rPr lang="ru-RU" b="1" dirty="0">
                <a:latin typeface="Calibri" panose="020F0502020204030204" pitchFamily="34" charset="0"/>
              </a:rPr>
              <a:t>-  поселений назначали референдумы (</a:t>
            </a:r>
            <a:r>
              <a:rPr lang="ru-RU" b="1" dirty="0" smtClean="0">
                <a:latin typeface="Calibri" panose="020F0502020204030204" pitchFamily="34" charset="0"/>
              </a:rPr>
              <a:t>75%)</a:t>
            </a:r>
            <a:endParaRPr lang="ru-RU" sz="800" b="1" dirty="0">
              <a:latin typeface="Calibri" panose="020F0502020204030204" pitchFamily="34" charset="0"/>
            </a:endParaRPr>
          </a:p>
        </p:txBody>
      </p:sp>
      <p:sp>
        <p:nvSpPr>
          <p:cNvPr id="28" name="Rectangle 6"/>
          <p:cNvSpPr>
            <a:spLocks noChangeArrowheads="1"/>
          </p:cNvSpPr>
          <p:nvPr/>
        </p:nvSpPr>
        <p:spPr bwMode="auto">
          <a:xfrm>
            <a:off x="461908" y="2337897"/>
            <a:ext cx="6192688" cy="46166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smtClean="0">
                <a:latin typeface="Calibri" panose="020F0502020204030204" pitchFamily="34" charset="0"/>
              </a:rPr>
              <a:t>177</a:t>
            </a:r>
            <a:r>
              <a:rPr lang="ru-RU" b="1" dirty="0" smtClean="0">
                <a:latin typeface="Calibri" panose="020F0502020204030204" pitchFamily="34" charset="0"/>
              </a:rPr>
              <a:t> </a:t>
            </a:r>
            <a:r>
              <a:rPr lang="ru-RU" b="1" dirty="0">
                <a:latin typeface="Calibri" panose="020F0502020204030204" pitchFamily="34" charset="0"/>
              </a:rPr>
              <a:t>– </a:t>
            </a:r>
            <a:r>
              <a:rPr lang="ru-RU" b="1" dirty="0" smtClean="0">
                <a:latin typeface="Calibri" panose="020F0502020204030204" pitchFamily="34" charset="0"/>
              </a:rPr>
              <a:t>поселения проводили </a:t>
            </a:r>
            <a:r>
              <a:rPr lang="ru-RU" b="1" dirty="0">
                <a:latin typeface="Calibri" panose="020F0502020204030204" pitchFamily="34" charset="0"/>
              </a:rPr>
              <a:t>референдумы </a:t>
            </a:r>
            <a:r>
              <a:rPr lang="ru-RU" b="1" dirty="0" smtClean="0">
                <a:latin typeface="Calibri" panose="020F0502020204030204" pitchFamily="34" charset="0"/>
              </a:rPr>
              <a:t>(61%)</a:t>
            </a:r>
            <a:endParaRPr lang="ru-RU" sz="500" b="1" dirty="0">
              <a:latin typeface="Calibri" panose="020F0502020204030204" pitchFamily="34" charset="0"/>
            </a:endParaRPr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461907" y="1191739"/>
            <a:ext cx="8453487" cy="46166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smtClean="0">
                <a:latin typeface="Calibri" panose="020F0502020204030204" pitchFamily="34" charset="0"/>
              </a:rPr>
              <a:t>289</a:t>
            </a:r>
            <a:r>
              <a:rPr lang="ru-RU" b="1" dirty="0" smtClean="0">
                <a:latin typeface="Calibri" panose="020F0502020204030204" pitchFamily="34" charset="0"/>
              </a:rPr>
              <a:t> </a:t>
            </a:r>
            <a:r>
              <a:rPr lang="ru-RU" b="1" dirty="0">
                <a:latin typeface="Calibri" panose="020F0502020204030204" pitchFamily="34" charset="0"/>
              </a:rPr>
              <a:t>– всего городских и сельских поселений в Пермском крае (100</a:t>
            </a:r>
            <a:r>
              <a:rPr lang="ru-RU" b="1" dirty="0" smtClean="0">
                <a:latin typeface="Calibri" panose="020F0502020204030204" pitchFamily="34" charset="0"/>
              </a:rPr>
              <a:t>%)</a:t>
            </a:r>
            <a:endParaRPr lang="ru-RU" sz="900" b="1" dirty="0">
              <a:latin typeface="Calibri" panose="020F0502020204030204" pitchFamily="34" charset="0"/>
            </a:endParaRPr>
          </a:p>
        </p:txBody>
      </p:sp>
      <p:sp>
        <p:nvSpPr>
          <p:cNvPr id="30" name="Стрелка вниз 29"/>
          <p:cNvSpPr/>
          <p:nvPr/>
        </p:nvSpPr>
        <p:spPr>
          <a:xfrm>
            <a:off x="2601405" y="3483843"/>
            <a:ext cx="288033" cy="1825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541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8552" y="188639"/>
            <a:ext cx="7467600" cy="1224137"/>
          </a:xfrm>
        </p:spPr>
        <p:txBody>
          <a:bodyPr>
            <a:noAutofit/>
          </a:bodyPr>
          <a:lstStyle/>
          <a:p>
            <a:pPr lvl="0" algn="ctr">
              <a:lnSpc>
                <a:spcPts val="2400"/>
              </a:lnSpc>
            </a:pPr>
            <a:r>
              <a:rPr lang="ru-RU" sz="2200" b="1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Общий объем сбора средств самообложения граждан, и средств, перечисленных из краевого бюджета в муниципальные </a:t>
            </a:r>
            <a:r>
              <a:rPr lang="ru-RU" sz="2200" b="1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образования</a:t>
            </a:r>
            <a:endParaRPr lang="ru-RU" sz="22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>
          <a:xfrm>
            <a:off x="8155632" y="6337068"/>
            <a:ext cx="609600" cy="521208"/>
          </a:xfrm>
        </p:spPr>
        <p:txBody>
          <a:bodyPr/>
          <a:lstStyle/>
          <a:p>
            <a:pPr algn="r"/>
            <a:fld id="{7BFFB5DC-8A4A-4DE6-B344-9BBCBAA02186}" type="slidenum">
              <a:rPr lang="ru-RU" smtClean="0">
                <a:solidFill>
                  <a:schemeClr val="tx1"/>
                </a:solidFill>
              </a:rPr>
              <a:pPr algn="r"/>
              <a:t>4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56376" y="5661248"/>
            <a:ext cx="79208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9" name="Рисунок 7" descr="герб Перми и Пермского края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97" y="33871"/>
            <a:ext cx="545271" cy="874849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88207311"/>
              </p:ext>
            </p:extLst>
          </p:nvPr>
        </p:nvGraphicFramePr>
        <p:xfrm>
          <a:off x="251520" y="1412776"/>
          <a:ext cx="8352928" cy="48671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84176"/>
                <a:gridCol w="2592288"/>
                <a:gridCol w="2088232"/>
                <a:gridCol w="2088232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900" dirty="0">
                          <a:effectLst/>
                        </a:rPr>
                        <a:t>Год</a:t>
                      </a:r>
                      <a:endParaRPr lang="ru-RU" sz="1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900" dirty="0" smtClean="0">
                          <a:effectLst/>
                        </a:rPr>
                        <a:t>Суммы </a:t>
                      </a:r>
                      <a:r>
                        <a:rPr lang="ru-RU" sz="1900" dirty="0">
                          <a:effectLst/>
                        </a:rPr>
                        <a:t>средств самообложения граждан, </a:t>
                      </a:r>
                      <a:r>
                        <a:rPr lang="ru-RU" sz="1900" dirty="0" smtClean="0">
                          <a:effectLst/>
                        </a:rPr>
                        <a:t>поступившие в бюджеты муниципалитетов </a:t>
                      </a:r>
                      <a:br>
                        <a:rPr lang="ru-RU" sz="1900" dirty="0" smtClean="0">
                          <a:effectLst/>
                        </a:rPr>
                      </a:br>
                      <a:r>
                        <a:rPr lang="ru-RU" sz="1900" dirty="0" smtClean="0">
                          <a:effectLst/>
                        </a:rPr>
                        <a:t>(в </a:t>
                      </a:r>
                      <a:r>
                        <a:rPr lang="ru-RU" sz="1900" dirty="0">
                          <a:effectLst/>
                        </a:rPr>
                        <a:t>том числе добровольные пожертвования)</a:t>
                      </a:r>
                      <a:endParaRPr lang="ru-RU" sz="1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900" dirty="0">
                          <a:effectLst/>
                        </a:rPr>
                        <a:t>Плановые суммы </a:t>
                      </a:r>
                      <a:r>
                        <a:rPr lang="ru-RU" sz="1900" dirty="0" smtClean="0">
                          <a:effectLst/>
                        </a:rPr>
                        <a:t>средств краевого бюджета</a:t>
                      </a:r>
                      <a:r>
                        <a:rPr lang="ru-RU" sz="1900" baseline="0" dirty="0" smtClean="0">
                          <a:effectLst/>
                        </a:rPr>
                        <a:t> для </a:t>
                      </a:r>
                      <a:r>
                        <a:rPr lang="ru-RU" sz="1900" dirty="0" smtClean="0">
                          <a:effectLst/>
                        </a:rPr>
                        <a:t>предоставления в бюджеты муниципалитетов</a:t>
                      </a:r>
                      <a:endParaRPr lang="ru-RU" sz="1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900" dirty="0" smtClean="0">
                          <a:effectLst/>
                        </a:rPr>
                        <a:t>Суммы средств краевого бюджета, предоставленные в бюджеты муниципалитетов</a:t>
                      </a:r>
                      <a:endParaRPr lang="ru-RU" sz="1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400" b="1" dirty="0" smtClean="0">
                          <a:effectLst/>
                        </a:rPr>
                        <a:t>2011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309,8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400" dirty="0">
                          <a:effectLst/>
                        </a:rPr>
                        <a:t>5 000,0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789,5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400" b="1" dirty="0">
                          <a:effectLst/>
                        </a:rPr>
                        <a:t>2012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400" dirty="0">
                          <a:effectLst/>
                        </a:rPr>
                        <a:t>16 </a:t>
                      </a:r>
                      <a:r>
                        <a:rPr lang="ru-RU" sz="2400" dirty="0" smtClean="0">
                          <a:effectLst/>
                        </a:rPr>
                        <a:t>732,2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400" dirty="0">
                          <a:effectLst/>
                        </a:rPr>
                        <a:t>53 200,0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400" dirty="0">
                          <a:effectLst/>
                        </a:rPr>
                        <a:t>47 </a:t>
                      </a:r>
                      <a:r>
                        <a:rPr lang="ru-RU" sz="2400" dirty="0" smtClean="0">
                          <a:effectLst/>
                        </a:rPr>
                        <a:t>774,5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400" b="1" dirty="0">
                          <a:effectLst/>
                        </a:rPr>
                        <a:t>2013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144000" marB="108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1 232,8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144000" marB="108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400" dirty="0">
                          <a:effectLst/>
                        </a:rPr>
                        <a:t>21 593,0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144000" marB="108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5 278,3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144000" marB="10800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2014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4 927,9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25 787,2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22 919,0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2015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2 837,9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16 093,0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15 847,9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292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24643"/>
            <a:ext cx="7848872" cy="900101"/>
          </a:xfrm>
        </p:spPr>
        <p:txBody>
          <a:bodyPr>
            <a:noAutofit/>
          </a:bodyPr>
          <a:lstStyle/>
          <a:p>
            <a:pPr algn="ctr">
              <a:lnSpc>
                <a:spcPts val="2100"/>
              </a:lnSpc>
            </a:pPr>
            <a:r>
              <a:rPr lang="ru-RU" altLang="ru-RU" sz="2000" b="1" dirty="0">
                <a:solidFill>
                  <a:schemeClr val="tx1"/>
                </a:solidFill>
              </a:rPr>
              <a:t>Мероприятия, выполненные органами местного самоуправления с участием средств самообложения граждан и краевых средств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196752"/>
            <a:ext cx="8440332" cy="5472608"/>
          </a:xfrm>
        </p:spPr>
        <p:txBody>
          <a:bodyPr>
            <a:normAutofit lnSpcReduction="10000"/>
          </a:bodyPr>
          <a:lstStyle/>
          <a:p>
            <a:pPr marL="342900" lvl="0" indent="-342900">
              <a:buClrTx/>
              <a:buSzTx/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prstClr val="black"/>
                </a:solidFill>
                <a:latin typeface="Calibri"/>
              </a:rPr>
              <a:t>Уличное освещение (ремонт, закупка и установка светильников) – </a:t>
            </a:r>
            <a:r>
              <a:rPr lang="ru-RU" sz="1500" dirty="0" smtClean="0">
                <a:solidFill>
                  <a:prstClr val="black"/>
                </a:solidFill>
                <a:latin typeface="Calibri"/>
              </a:rPr>
              <a:t>243 </a:t>
            </a:r>
            <a:r>
              <a:rPr lang="ru-RU" sz="1500" dirty="0">
                <a:solidFill>
                  <a:prstClr val="black"/>
                </a:solidFill>
                <a:latin typeface="Calibri"/>
              </a:rPr>
              <a:t>населенных пунктов</a:t>
            </a:r>
          </a:p>
          <a:p>
            <a:pPr marL="342900" lvl="0" indent="-342900">
              <a:buClrTx/>
              <a:buSzTx/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prstClr val="black"/>
                </a:solidFill>
                <a:latin typeface="Calibri"/>
              </a:rPr>
              <a:t>Ремонт дорог – </a:t>
            </a:r>
            <a:r>
              <a:rPr lang="ru-RU" sz="1500" dirty="0" smtClean="0">
                <a:solidFill>
                  <a:prstClr val="black"/>
                </a:solidFill>
                <a:latin typeface="Calibri"/>
              </a:rPr>
              <a:t>176 </a:t>
            </a:r>
            <a:r>
              <a:rPr lang="ru-RU" sz="1500" dirty="0">
                <a:solidFill>
                  <a:prstClr val="black"/>
                </a:solidFill>
                <a:latin typeface="Calibri"/>
              </a:rPr>
              <a:t>населенных </a:t>
            </a:r>
            <a:r>
              <a:rPr lang="ru-RU" sz="1500" dirty="0" smtClean="0">
                <a:solidFill>
                  <a:prstClr val="black"/>
                </a:solidFill>
                <a:latin typeface="Calibri"/>
              </a:rPr>
              <a:t>пунктов </a:t>
            </a:r>
            <a:endParaRPr lang="ru-RU" sz="1500" dirty="0">
              <a:solidFill>
                <a:prstClr val="black"/>
              </a:solidFill>
              <a:latin typeface="Calibri"/>
            </a:endParaRPr>
          </a:p>
          <a:p>
            <a:pPr marL="342900" lvl="0" indent="-342900">
              <a:buClrTx/>
              <a:buSzTx/>
              <a:buFont typeface="Arial" panose="020B0604020202020204" pitchFamily="34" charset="0"/>
              <a:buChar char="•"/>
            </a:pPr>
            <a:r>
              <a:rPr lang="ru-RU" sz="1500" dirty="0" smtClean="0">
                <a:solidFill>
                  <a:prstClr val="black"/>
                </a:solidFill>
                <a:latin typeface="Calibri"/>
              </a:rPr>
              <a:t>Водоснабжение </a:t>
            </a:r>
            <a:r>
              <a:rPr lang="ru-RU" sz="1500" dirty="0">
                <a:solidFill>
                  <a:prstClr val="black"/>
                </a:solidFill>
                <a:latin typeface="Calibri"/>
              </a:rPr>
              <a:t>(замена водонапорных труб, ремонт водонапорной башни, бурение </a:t>
            </a:r>
            <a:r>
              <a:rPr lang="ru-RU" sz="1500" dirty="0" smtClean="0">
                <a:solidFill>
                  <a:prstClr val="black"/>
                </a:solidFill>
                <a:latin typeface="Calibri"/>
              </a:rPr>
              <a:t>скважин, ремонт скважин, колонок, колодцев) </a:t>
            </a:r>
            <a:r>
              <a:rPr lang="ru-RU" sz="1500" dirty="0">
                <a:solidFill>
                  <a:prstClr val="black"/>
                </a:solidFill>
                <a:latin typeface="Calibri"/>
              </a:rPr>
              <a:t>-  </a:t>
            </a:r>
            <a:r>
              <a:rPr lang="ru-RU" sz="1500" dirty="0" smtClean="0">
                <a:solidFill>
                  <a:prstClr val="black"/>
                </a:solidFill>
                <a:latin typeface="Calibri"/>
              </a:rPr>
              <a:t>84 населенный пункт</a:t>
            </a:r>
            <a:endParaRPr lang="ru-RU" sz="1500" dirty="0">
              <a:solidFill>
                <a:prstClr val="black"/>
              </a:solidFill>
              <a:latin typeface="Calibri"/>
            </a:endParaRPr>
          </a:p>
          <a:p>
            <a:pPr marL="342900" lvl="0" indent="-342900">
              <a:buClrTx/>
              <a:buSzTx/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prstClr val="black"/>
                </a:solidFill>
                <a:latin typeface="Calibri"/>
              </a:rPr>
              <a:t>Ликвидация свалок, обустройство мест для хранения ТБО, закупка и установка контейнеров, сбор и вывоз ТБО – 50 населенных пунктов</a:t>
            </a:r>
          </a:p>
          <a:p>
            <a:pPr marL="342900" indent="-342900">
              <a:buClrTx/>
              <a:buSzTx/>
              <a:buFont typeface="Arial" panose="020B0604020202020204" pitchFamily="34" charset="0"/>
              <a:buChar char="•"/>
            </a:pPr>
            <a:r>
              <a:rPr lang="ru-RU" sz="1500" dirty="0" smtClean="0">
                <a:solidFill>
                  <a:prstClr val="black"/>
                </a:solidFill>
                <a:latin typeface="Calibri"/>
              </a:rPr>
              <a:t>Строительство </a:t>
            </a:r>
            <a:r>
              <a:rPr lang="ru-RU" sz="1500" dirty="0">
                <a:solidFill>
                  <a:prstClr val="black"/>
                </a:solidFill>
                <a:latin typeface="Calibri"/>
              </a:rPr>
              <a:t>и оборудование детских площадок (спортивного, игрового оборудования) – 48 населенных пунктов</a:t>
            </a:r>
          </a:p>
          <a:p>
            <a:pPr marL="342900" indent="-342900">
              <a:buClrTx/>
              <a:buSzTx/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prstClr val="black"/>
                </a:solidFill>
                <a:latin typeface="Calibri"/>
              </a:rPr>
              <a:t>Ремонт и строительство тротуаров – 42 населенных </a:t>
            </a:r>
            <a:r>
              <a:rPr lang="ru-RU" sz="1500" dirty="0" smtClean="0">
                <a:solidFill>
                  <a:prstClr val="black"/>
                </a:solidFill>
                <a:latin typeface="Calibri"/>
              </a:rPr>
              <a:t>пункта</a:t>
            </a:r>
            <a:endParaRPr lang="ru-RU" sz="1500" dirty="0">
              <a:solidFill>
                <a:prstClr val="black"/>
              </a:solidFill>
              <a:latin typeface="Calibri"/>
            </a:endParaRPr>
          </a:p>
          <a:p>
            <a:pPr marL="342900" indent="-342900">
              <a:buClrTx/>
              <a:buSzTx/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prstClr val="black"/>
                </a:solidFill>
                <a:latin typeface="Calibri"/>
              </a:rPr>
              <a:t>Приведение в нормативное состояние мест захоронения – </a:t>
            </a:r>
            <a:r>
              <a:rPr lang="ru-RU" sz="1500" dirty="0" smtClean="0">
                <a:solidFill>
                  <a:prstClr val="black"/>
                </a:solidFill>
                <a:latin typeface="Calibri"/>
              </a:rPr>
              <a:t>40 </a:t>
            </a:r>
            <a:r>
              <a:rPr lang="ru-RU" sz="1500" dirty="0">
                <a:solidFill>
                  <a:prstClr val="black"/>
                </a:solidFill>
                <a:latin typeface="Calibri"/>
              </a:rPr>
              <a:t>населенных </a:t>
            </a:r>
            <a:r>
              <a:rPr lang="ru-RU" sz="1500" dirty="0" smtClean="0">
                <a:solidFill>
                  <a:prstClr val="black"/>
                </a:solidFill>
                <a:latin typeface="Calibri"/>
              </a:rPr>
              <a:t>пунктов</a:t>
            </a:r>
            <a:endParaRPr lang="ru-RU" sz="1500" dirty="0">
              <a:solidFill>
                <a:prstClr val="black"/>
              </a:solidFill>
              <a:latin typeface="Calibri"/>
            </a:endParaRPr>
          </a:p>
          <a:p>
            <a:pPr marL="342900" indent="-342900">
              <a:buClrTx/>
              <a:buSzTx/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prstClr val="black"/>
                </a:solidFill>
                <a:latin typeface="Calibri"/>
              </a:rPr>
              <a:t>Ремонт мостов – 27 населенных </a:t>
            </a:r>
            <a:r>
              <a:rPr lang="ru-RU" sz="1500" dirty="0" smtClean="0">
                <a:solidFill>
                  <a:prstClr val="black"/>
                </a:solidFill>
                <a:latin typeface="Calibri"/>
              </a:rPr>
              <a:t>пунктов</a:t>
            </a:r>
            <a:endParaRPr lang="ru-RU" sz="1500" dirty="0">
              <a:solidFill>
                <a:prstClr val="black"/>
              </a:solidFill>
              <a:latin typeface="Calibri"/>
            </a:endParaRPr>
          </a:p>
          <a:p>
            <a:pPr marL="342900" lvl="0" indent="-342900">
              <a:buClrTx/>
              <a:buSzTx/>
              <a:buFont typeface="Arial" panose="020B0604020202020204" pitchFamily="34" charset="0"/>
              <a:buChar char="•"/>
            </a:pPr>
            <a:r>
              <a:rPr lang="ru-RU" sz="1500" dirty="0" smtClean="0">
                <a:solidFill>
                  <a:prstClr val="black"/>
                </a:solidFill>
                <a:latin typeface="Calibri"/>
              </a:rPr>
              <a:t>Реконструкция </a:t>
            </a:r>
            <a:r>
              <a:rPr lang="ru-RU" sz="1500" dirty="0">
                <a:solidFill>
                  <a:prstClr val="black"/>
                </a:solidFill>
                <a:latin typeface="Calibri"/>
              </a:rPr>
              <a:t>мемориального комплекса, посвященного Победе в ВОВ, </a:t>
            </a:r>
            <a:r>
              <a:rPr lang="ru-RU" sz="1500" dirty="0" smtClean="0">
                <a:solidFill>
                  <a:prstClr val="black"/>
                </a:solidFill>
                <a:latin typeface="Calibri"/>
              </a:rPr>
              <a:t>изготовление, ремонт </a:t>
            </a:r>
            <a:r>
              <a:rPr lang="ru-RU" sz="1500" dirty="0">
                <a:solidFill>
                  <a:prstClr val="black"/>
                </a:solidFill>
                <a:latin typeface="Calibri"/>
              </a:rPr>
              <a:t>памятника Победе в ВОВ - </a:t>
            </a:r>
            <a:r>
              <a:rPr lang="ru-RU" sz="1500" dirty="0" smtClean="0">
                <a:solidFill>
                  <a:prstClr val="black"/>
                </a:solidFill>
                <a:latin typeface="Calibri"/>
              </a:rPr>
              <a:t>7 </a:t>
            </a:r>
            <a:r>
              <a:rPr lang="ru-RU" sz="1500" dirty="0">
                <a:solidFill>
                  <a:prstClr val="black"/>
                </a:solidFill>
                <a:latin typeface="Calibri"/>
              </a:rPr>
              <a:t>населенных </a:t>
            </a:r>
            <a:r>
              <a:rPr lang="ru-RU" sz="1500" dirty="0" smtClean="0">
                <a:solidFill>
                  <a:prstClr val="black"/>
                </a:solidFill>
                <a:latin typeface="Calibri"/>
              </a:rPr>
              <a:t>пунктов</a:t>
            </a:r>
            <a:endParaRPr lang="ru-RU" sz="1500" dirty="0">
              <a:solidFill>
                <a:prstClr val="black"/>
              </a:solidFill>
              <a:latin typeface="Calibri"/>
            </a:endParaRPr>
          </a:p>
          <a:p>
            <a:pPr marL="342900" lvl="0" indent="-342900">
              <a:buClrTx/>
              <a:buSzTx/>
              <a:buFont typeface="Arial" panose="020B0604020202020204" pitchFamily="34" charset="0"/>
              <a:buChar char="•"/>
            </a:pPr>
            <a:r>
              <a:rPr lang="ru-RU" sz="1500" dirty="0" smtClean="0">
                <a:solidFill>
                  <a:prstClr val="black"/>
                </a:solidFill>
                <a:latin typeface="Calibri"/>
              </a:rPr>
              <a:t>Обеспечение </a:t>
            </a:r>
            <a:r>
              <a:rPr lang="ru-RU" sz="1500" dirty="0">
                <a:solidFill>
                  <a:prstClr val="black"/>
                </a:solidFill>
                <a:latin typeface="Calibri"/>
              </a:rPr>
              <a:t>пожарной безопасности (</a:t>
            </a:r>
            <a:r>
              <a:rPr lang="ru-RU" sz="1500" dirty="0" err="1">
                <a:solidFill>
                  <a:prstClr val="black"/>
                </a:solidFill>
                <a:latin typeface="Calibri"/>
              </a:rPr>
              <a:t>кап.ремонт</a:t>
            </a:r>
            <a:r>
              <a:rPr lang="ru-RU" sz="1500" dirty="0">
                <a:solidFill>
                  <a:prstClr val="black"/>
                </a:solidFill>
                <a:latin typeface="Calibri"/>
              </a:rPr>
              <a:t> здания для размещения пожарной техники, переоборудование автотранспорта, приобретение пожарно-</a:t>
            </a:r>
            <a:r>
              <a:rPr lang="ru-RU" sz="1500" dirty="0" err="1">
                <a:solidFill>
                  <a:prstClr val="black"/>
                </a:solidFill>
                <a:latin typeface="Calibri"/>
              </a:rPr>
              <a:t>технич.вооружения</a:t>
            </a:r>
            <a:r>
              <a:rPr lang="ru-RU" sz="1500" dirty="0">
                <a:solidFill>
                  <a:prstClr val="black"/>
                </a:solidFill>
                <a:latin typeface="Calibri"/>
              </a:rPr>
              <a:t>) – 2 населенных пункта</a:t>
            </a:r>
          </a:p>
          <a:p>
            <a:pPr marL="342900" lvl="0" indent="-342900">
              <a:buClrTx/>
              <a:buSzTx/>
              <a:buFont typeface="Arial" panose="020B0604020202020204" pitchFamily="34" charset="0"/>
              <a:buChar char="•"/>
            </a:pPr>
            <a:r>
              <a:rPr lang="ru-RU" sz="1500" dirty="0" smtClean="0">
                <a:solidFill>
                  <a:prstClr val="black"/>
                </a:solidFill>
                <a:latin typeface="Calibri"/>
              </a:rPr>
              <a:t>Озеленение </a:t>
            </a:r>
            <a:r>
              <a:rPr lang="ru-RU" sz="1500" dirty="0">
                <a:solidFill>
                  <a:prstClr val="black"/>
                </a:solidFill>
                <a:latin typeface="Calibri"/>
              </a:rPr>
              <a:t>территории, очистка от старых деревьев и кустарников, заложение сквера – </a:t>
            </a:r>
            <a:br>
              <a:rPr lang="ru-RU" sz="1500" dirty="0">
                <a:solidFill>
                  <a:prstClr val="black"/>
                </a:solidFill>
                <a:latin typeface="Calibri"/>
              </a:rPr>
            </a:br>
            <a:r>
              <a:rPr lang="ru-RU" sz="1500" dirty="0" smtClean="0">
                <a:solidFill>
                  <a:prstClr val="black"/>
                </a:solidFill>
                <a:latin typeface="Calibri"/>
              </a:rPr>
              <a:t>26 </a:t>
            </a:r>
            <a:r>
              <a:rPr lang="ru-RU" sz="1500" dirty="0">
                <a:solidFill>
                  <a:prstClr val="black"/>
                </a:solidFill>
                <a:latin typeface="Calibri"/>
              </a:rPr>
              <a:t>населенных пунктов</a:t>
            </a:r>
          </a:p>
          <a:p>
            <a:pPr marL="342900" lvl="0" indent="-342900">
              <a:buClrTx/>
              <a:buSzTx/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prstClr val="black"/>
                </a:solidFill>
                <a:latin typeface="Calibri"/>
              </a:rPr>
              <a:t>Строительство и ремонт остановочных комплексов – </a:t>
            </a:r>
            <a:r>
              <a:rPr lang="ru-RU" sz="1500" dirty="0" smtClean="0">
                <a:solidFill>
                  <a:prstClr val="black"/>
                </a:solidFill>
                <a:latin typeface="Calibri"/>
              </a:rPr>
              <a:t>4 </a:t>
            </a:r>
            <a:r>
              <a:rPr lang="ru-RU" sz="1500" dirty="0">
                <a:solidFill>
                  <a:prstClr val="black"/>
                </a:solidFill>
                <a:latin typeface="Calibri"/>
              </a:rPr>
              <a:t>населенных пункта</a:t>
            </a:r>
          </a:p>
          <a:p>
            <a:pPr marL="342900" lvl="0" indent="-342900">
              <a:buClrTx/>
              <a:buSzTx/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prstClr val="black"/>
                </a:solidFill>
                <a:latin typeface="Calibri"/>
              </a:rPr>
              <a:t>Иные мероприятия (установка уличных указателей, берегоукрепительные работы, </a:t>
            </a:r>
            <a:r>
              <a:rPr lang="ru-RU" sz="1500" dirty="0" smtClean="0">
                <a:solidFill>
                  <a:prstClr val="black"/>
                </a:solidFill>
                <a:latin typeface="Calibri"/>
              </a:rPr>
              <a:t/>
            </a:r>
            <a:br>
              <a:rPr lang="ru-RU" sz="1500" dirty="0" smtClean="0">
                <a:solidFill>
                  <a:prstClr val="black"/>
                </a:solidFill>
                <a:latin typeface="Calibri"/>
              </a:rPr>
            </a:br>
            <a:r>
              <a:rPr lang="ru-RU" sz="1500" dirty="0" smtClean="0">
                <a:solidFill>
                  <a:prstClr val="black"/>
                </a:solidFill>
                <a:latin typeface="Calibri"/>
              </a:rPr>
              <a:t>очистка </a:t>
            </a:r>
            <a:r>
              <a:rPr lang="ru-RU" sz="1500" dirty="0">
                <a:solidFill>
                  <a:prstClr val="black"/>
                </a:solidFill>
                <a:latin typeface="Calibri"/>
              </a:rPr>
              <a:t>русла </a:t>
            </a:r>
            <a:r>
              <a:rPr lang="ru-RU" sz="1500" dirty="0" smtClean="0">
                <a:solidFill>
                  <a:prstClr val="black"/>
                </a:solidFill>
                <a:latin typeface="Calibri"/>
              </a:rPr>
              <a:t>реки, содержание дорог и т.п.) </a:t>
            </a:r>
            <a:r>
              <a:rPr lang="ru-RU" sz="1500" dirty="0">
                <a:solidFill>
                  <a:prstClr val="black"/>
                </a:solidFill>
                <a:latin typeface="Calibri"/>
              </a:rPr>
              <a:t>– </a:t>
            </a:r>
            <a:r>
              <a:rPr lang="ru-RU" sz="1500" dirty="0" smtClean="0">
                <a:solidFill>
                  <a:prstClr val="black"/>
                </a:solidFill>
                <a:latin typeface="Calibri"/>
              </a:rPr>
              <a:t>43 </a:t>
            </a:r>
            <a:r>
              <a:rPr lang="ru-RU" sz="1500" dirty="0">
                <a:solidFill>
                  <a:prstClr val="black"/>
                </a:solidFill>
                <a:latin typeface="Calibri"/>
              </a:rPr>
              <a:t>населенных пунктов  </a:t>
            </a:r>
            <a:r>
              <a:rPr lang="ru-RU" sz="1500" dirty="0" smtClean="0">
                <a:solidFill>
                  <a:prstClr val="black"/>
                </a:solidFill>
                <a:latin typeface="Calibri"/>
              </a:rPr>
              <a:t>         </a:t>
            </a:r>
            <a:endParaRPr lang="ru-RU" sz="1500" dirty="0">
              <a:solidFill>
                <a:prstClr val="black"/>
              </a:solidFill>
              <a:latin typeface="Calibri"/>
            </a:endParaRPr>
          </a:p>
          <a:p>
            <a:pPr marL="0" indent="0">
              <a:buNone/>
            </a:pPr>
            <a:endParaRPr lang="en-US" b="1" u="sng" dirty="0" smtClean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>
          <a:xfrm>
            <a:off x="8155632" y="6337068"/>
            <a:ext cx="609600" cy="521208"/>
          </a:xfrm>
        </p:spPr>
        <p:txBody>
          <a:bodyPr/>
          <a:lstStyle/>
          <a:p>
            <a:pPr algn="r"/>
            <a:fld id="{7BFFB5DC-8A4A-4DE6-B344-9BBCBAA02186}" type="slidenum">
              <a:rPr lang="ru-RU" smtClean="0">
                <a:solidFill>
                  <a:schemeClr val="tx1"/>
                </a:solidFill>
              </a:rPr>
              <a:pPr algn="r"/>
              <a:t>5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56376" y="5661248"/>
            <a:ext cx="79208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9" name="Рисунок 7" descr="герб Перми и Пермского края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97" y="33871"/>
            <a:ext cx="545271" cy="874849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49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24643"/>
            <a:ext cx="7848872" cy="540061"/>
          </a:xfrm>
        </p:spPr>
        <p:txBody>
          <a:bodyPr>
            <a:noAutofit/>
          </a:bodyPr>
          <a:lstStyle/>
          <a:p>
            <a:pPr algn="ctr">
              <a:lnSpc>
                <a:spcPts val="2100"/>
              </a:lnSpc>
            </a:pPr>
            <a:r>
              <a:rPr lang="ru-RU" sz="2400" b="1" dirty="0" smtClean="0">
                <a:solidFill>
                  <a:schemeClr val="tx1"/>
                </a:solidFill>
              </a:rPr>
              <a:t>Активные участники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71600" y="1052736"/>
            <a:ext cx="7720252" cy="561662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err="1" smtClean="0"/>
              <a:t>Ошибское</a:t>
            </a:r>
            <a:r>
              <a:rPr lang="ru-RU" sz="2000" b="1" dirty="0" smtClean="0"/>
              <a:t> сельское поселение </a:t>
            </a:r>
            <a:r>
              <a:rPr lang="ru-RU" sz="2000" dirty="0" err="1" smtClean="0"/>
              <a:t>Кудымкарский</a:t>
            </a:r>
            <a:r>
              <a:rPr lang="ru-RU" sz="2000" dirty="0" smtClean="0"/>
              <a:t> район</a:t>
            </a:r>
          </a:p>
          <a:p>
            <a:pPr>
              <a:lnSpc>
                <a:spcPct val="150000"/>
              </a:lnSpc>
            </a:pPr>
            <a:r>
              <a:rPr lang="ru-RU" sz="2000" b="1" dirty="0" err="1" smtClean="0"/>
              <a:t>Егвинское</a:t>
            </a:r>
            <a:r>
              <a:rPr lang="ru-RU" sz="2000" b="1" dirty="0" smtClean="0"/>
              <a:t> сельское поселение </a:t>
            </a:r>
            <a:r>
              <a:rPr lang="ru-RU" sz="2000" dirty="0" err="1" smtClean="0"/>
              <a:t>Кудымкарский</a:t>
            </a:r>
            <a:r>
              <a:rPr lang="ru-RU" sz="2000" dirty="0" smtClean="0"/>
              <a:t> район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/>
              <a:t>Андреевское сельское поселение </a:t>
            </a:r>
            <a:r>
              <a:rPr lang="ru-RU" sz="2000" dirty="0" err="1" smtClean="0"/>
              <a:t>Оханский</a:t>
            </a:r>
            <a:r>
              <a:rPr lang="ru-RU" sz="2000" dirty="0" smtClean="0"/>
              <a:t> район</a:t>
            </a:r>
          </a:p>
          <a:p>
            <a:pPr>
              <a:lnSpc>
                <a:spcPct val="150000"/>
              </a:lnSpc>
            </a:pPr>
            <a:r>
              <a:rPr lang="ru-RU" sz="2000" b="1" dirty="0"/>
              <a:t>Красноярское сельское поселение </a:t>
            </a:r>
            <a:r>
              <a:rPr lang="ru-RU" sz="2000" dirty="0" err="1"/>
              <a:t>Бардымский</a:t>
            </a:r>
            <a:r>
              <a:rPr lang="ru-RU" sz="2000" dirty="0"/>
              <a:t> район</a:t>
            </a:r>
          </a:p>
          <a:p>
            <a:pPr>
              <a:lnSpc>
                <a:spcPct val="150000"/>
              </a:lnSpc>
            </a:pPr>
            <a:r>
              <a:rPr lang="ru-RU" sz="2000" b="1" dirty="0" err="1"/>
              <a:t>Новоашапское</a:t>
            </a:r>
            <a:r>
              <a:rPr lang="ru-RU" sz="2000" b="1" dirty="0"/>
              <a:t> сельское поселение </a:t>
            </a:r>
            <a:r>
              <a:rPr lang="ru-RU" sz="2000" dirty="0" err="1"/>
              <a:t>Бардымский</a:t>
            </a:r>
            <a:r>
              <a:rPr lang="ru-RU" sz="2000" dirty="0"/>
              <a:t> район</a:t>
            </a:r>
          </a:p>
          <a:p>
            <a:pPr>
              <a:lnSpc>
                <a:spcPct val="150000"/>
              </a:lnSpc>
            </a:pPr>
            <a:r>
              <a:rPr lang="ru-RU" sz="2000" b="1" dirty="0" err="1" smtClean="0"/>
              <a:t>Брюзлинское</a:t>
            </a:r>
            <a:r>
              <a:rPr lang="ru-RU" sz="2000" b="1" dirty="0" smtClean="0"/>
              <a:t> сельское поселение </a:t>
            </a:r>
            <a:r>
              <a:rPr lang="ru-RU" sz="2000" dirty="0" err="1" smtClean="0"/>
              <a:t>Бардымский</a:t>
            </a:r>
            <a:r>
              <a:rPr lang="ru-RU" sz="2000" dirty="0" smtClean="0"/>
              <a:t> район</a:t>
            </a:r>
          </a:p>
          <a:p>
            <a:pPr>
              <a:lnSpc>
                <a:spcPct val="150000"/>
              </a:lnSpc>
            </a:pPr>
            <a:r>
              <a:rPr lang="ru-RU" sz="2000" b="1" dirty="0" err="1" smtClean="0"/>
              <a:t>Федорковское</a:t>
            </a:r>
            <a:r>
              <a:rPr lang="ru-RU" sz="2000" b="1" dirty="0" smtClean="0"/>
              <a:t> сельское поселение </a:t>
            </a:r>
            <a:r>
              <a:rPr lang="ru-RU" sz="2000" dirty="0" err="1" smtClean="0"/>
              <a:t>Бардымский</a:t>
            </a:r>
            <a:r>
              <a:rPr lang="ru-RU" sz="2000" dirty="0" smtClean="0"/>
              <a:t> район</a:t>
            </a:r>
          </a:p>
          <a:p>
            <a:pPr>
              <a:lnSpc>
                <a:spcPct val="150000"/>
              </a:lnSpc>
            </a:pPr>
            <a:r>
              <a:rPr lang="ru-RU" sz="2000" b="1" dirty="0" err="1" smtClean="0"/>
              <a:t>Платошинское</a:t>
            </a:r>
            <a:r>
              <a:rPr lang="ru-RU" sz="2000" b="1" dirty="0" smtClean="0"/>
              <a:t> сельское поселение </a:t>
            </a:r>
            <a:r>
              <a:rPr lang="ru-RU" sz="2000" dirty="0" smtClean="0"/>
              <a:t>Пермский район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en-US" sz="20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>
          <a:xfrm>
            <a:off x="8155632" y="6337068"/>
            <a:ext cx="609600" cy="521208"/>
          </a:xfrm>
        </p:spPr>
        <p:txBody>
          <a:bodyPr/>
          <a:lstStyle/>
          <a:p>
            <a:pPr algn="r"/>
            <a:fld id="{7BFFB5DC-8A4A-4DE6-B344-9BBCBAA02186}" type="slidenum">
              <a:rPr lang="ru-RU" smtClean="0">
                <a:solidFill>
                  <a:schemeClr val="tx1"/>
                </a:solidFill>
              </a:rPr>
              <a:pPr algn="r"/>
              <a:t>6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56376" y="5661248"/>
            <a:ext cx="79208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9" name="Рисунок 7" descr="герб Перми и Пермского края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97" y="33871"/>
            <a:ext cx="545271" cy="874849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691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>
          <a:xfrm>
            <a:off x="8138864" y="6463254"/>
            <a:ext cx="609600" cy="521208"/>
          </a:xfrm>
        </p:spPr>
        <p:txBody>
          <a:bodyPr/>
          <a:lstStyle/>
          <a:p>
            <a:pPr algn="r"/>
            <a:fld id="{7BFFB5DC-8A4A-4DE6-B344-9BBCBAA02186}" type="slidenum">
              <a:rPr lang="ru-RU" smtClean="0">
                <a:solidFill>
                  <a:prstClr val="black"/>
                </a:solidFill>
              </a:rPr>
              <a:pPr algn="r"/>
              <a:t>7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56376" y="5661248"/>
            <a:ext cx="79208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 smtClean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pic>
        <p:nvPicPr>
          <p:cNvPr id="9" name="Рисунок 7" descr="герб Перми и Пермского края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97" y="33871"/>
            <a:ext cx="545271" cy="874849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255272"/>
            <a:ext cx="8208912" cy="432046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</a:rPr>
              <a:t>Проблемы. Пути решения.</a:t>
            </a:r>
            <a:endParaRPr lang="ru-RU" altLang="ru-RU" sz="2200" b="1" dirty="0">
              <a:solidFill>
                <a:schemeClr val="tx1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>
          <a:xfrm>
            <a:off x="467544" y="836712"/>
            <a:ext cx="3816424" cy="5637240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FE8637"/>
              </a:buClr>
            </a:pPr>
            <a:r>
              <a:rPr lang="ru-RU" sz="2000" dirty="0" err="1">
                <a:solidFill>
                  <a:prstClr val="black"/>
                </a:solidFill>
              </a:rPr>
              <a:t>Затратность</a:t>
            </a:r>
            <a:r>
              <a:rPr lang="ru-RU" sz="2000" dirty="0">
                <a:solidFill>
                  <a:prstClr val="black"/>
                </a:solidFill>
              </a:rPr>
              <a:t> проведения местного референдума при организации его без совмещения с выборами</a:t>
            </a:r>
          </a:p>
          <a:p>
            <a:pPr>
              <a:buClr>
                <a:srgbClr val="FE8637"/>
              </a:buClr>
            </a:pPr>
            <a:r>
              <a:rPr lang="ru-RU" sz="2000" dirty="0">
                <a:solidFill>
                  <a:prstClr val="black"/>
                </a:solidFill>
              </a:rPr>
              <a:t>Отсутствие налаженной работы органов местного самоуправления с </a:t>
            </a:r>
            <a:r>
              <a:rPr lang="ru-RU" sz="2000" dirty="0" smtClean="0">
                <a:solidFill>
                  <a:prstClr val="black"/>
                </a:solidFill>
              </a:rPr>
              <a:t>населением:</a:t>
            </a:r>
            <a:endParaRPr lang="ru-RU" sz="2000" dirty="0">
              <a:solidFill>
                <a:prstClr val="black"/>
              </a:solidFill>
            </a:endParaRPr>
          </a:p>
          <a:p>
            <a:pPr lvl="0">
              <a:buClr>
                <a:srgbClr val="FE8637"/>
              </a:buClr>
            </a:pPr>
            <a:r>
              <a:rPr lang="ru-RU" sz="2000" dirty="0" smtClean="0">
                <a:solidFill>
                  <a:prstClr val="black"/>
                </a:solidFill>
              </a:rPr>
              <a:t>Сложность </a:t>
            </a:r>
            <a:r>
              <a:rPr lang="ru-RU" sz="2000" dirty="0">
                <a:solidFill>
                  <a:prstClr val="black"/>
                </a:solidFill>
              </a:rPr>
              <a:t>проведения референдума (низкая явка)</a:t>
            </a:r>
          </a:p>
          <a:p>
            <a:pPr lvl="0">
              <a:buClr>
                <a:srgbClr val="FE8637"/>
              </a:buClr>
            </a:pPr>
            <a:r>
              <a:rPr lang="ru-RU" sz="2000" dirty="0" smtClean="0">
                <a:solidFill>
                  <a:prstClr val="black"/>
                </a:solidFill>
              </a:rPr>
              <a:t>Низкое </a:t>
            </a:r>
            <a:r>
              <a:rPr lang="ru-RU" sz="2000" dirty="0">
                <a:solidFill>
                  <a:prstClr val="black"/>
                </a:solidFill>
              </a:rPr>
              <a:t>поступление средств самообложения граждан в бюджеты некоторых муниципальных образований</a:t>
            </a:r>
          </a:p>
          <a:p>
            <a:pPr lvl="0">
              <a:buClr>
                <a:srgbClr val="FE8637"/>
              </a:buClr>
            </a:pPr>
            <a:r>
              <a:rPr lang="ru-RU" sz="2000" dirty="0" smtClean="0">
                <a:solidFill>
                  <a:prstClr val="black"/>
                </a:solidFill>
              </a:rPr>
              <a:t>Отсутствие свидетельств о государственной регистрации объектов, отремонтированных за </a:t>
            </a:r>
            <a:r>
              <a:rPr lang="ru-RU" sz="2000" dirty="0">
                <a:solidFill>
                  <a:prstClr val="black"/>
                </a:solidFill>
              </a:rPr>
              <a:t>счет средств </a:t>
            </a:r>
            <a:r>
              <a:rPr lang="ru-RU" sz="2000" dirty="0" smtClean="0">
                <a:solidFill>
                  <a:prstClr val="black"/>
                </a:solidFill>
              </a:rPr>
              <a:t>самообложения граждан и средств краевого бюджета </a:t>
            </a:r>
            <a:endParaRPr lang="ru-RU" sz="2000" dirty="0">
              <a:solidFill>
                <a:prstClr val="black"/>
              </a:solidFill>
            </a:endParaRPr>
          </a:p>
          <a:p>
            <a:endParaRPr lang="ru-RU" dirty="0"/>
          </a:p>
        </p:txBody>
      </p:sp>
      <p:sp>
        <p:nvSpPr>
          <p:cNvPr id="10" name="Объект 1"/>
          <p:cNvSpPr txBox="1">
            <a:spLocks/>
          </p:cNvSpPr>
          <p:nvPr/>
        </p:nvSpPr>
        <p:spPr>
          <a:xfrm>
            <a:off x="4427984" y="830943"/>
            <a:ext cx="4464496" cy="5835597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500"/>
              </a:lnSpc>
              <a:buNone/>
            </a:pPr>
            <a:r>
              <a:rPr lang="ru-RU" sz="2000" b="1" dirty="0"/>
              <a:t>Разъяснительная </a:t>
            </a:r>
            <a:r>
              <a:rPr lang="ru-RU" sz="2000" b="1" dirty="0" smtClean="0"/>
              <a:t>и информационная </a:t>
            </a:r>
            <a:r>
              <a:rPr lang="ru-RU" sz="2000" b="1" dirty="0"/>
              <a:t>работа с населением, проводимая:</a:t>
            </a:r>
          </a:p>
          <a:p>
            <a:pPr marL="6350" indent="260350">
              <a:lnSpc>
                <a:spcPts val="1600"/>
              </a:lnSpc>
              <a:buFont typeface="Wingdings" panose="05000000000000000000" pitchFamily="2" charset="2"/>
              <a:buChar char="Ø"/>
            </a:pPr>
            <a:r>
              <a:rPr lang="ru-RU" sz="2000" dirty="0" smtClean="0"/>
              <a:t>Органами </a:t>
            </a:r>
            <a:r>
              <a:rPr lang="ru-RU" sz="2000" dirty="0"/>
              <a:t>местного самоуправления (глава поселения, Совет депутатов)</a:t>
            </a:r>
          </a:p>
          <a:p>
            <a:pPr marL="6350" indent="260350">
              <a:lnSpc>
                <a:spcPts val="1600"/>
              </a:lnSpc>
              <a:buFont typeface="Wingdings" panose="05000000000000000000" pitchFamily="2" charset="2"/>
              <a:buChar char="Ø"/>
            </a:pPr>
            <a:r>
              <a:rPr lang="ru-RU" sz="2000" dirty="0"/>
              <a:t>Общественными Советами (Совет Ветеранов, Жен Совет и т.п.)</a:t>
            </a:r>
          </a:p>
          <a:p>
            <a:pPr marL="6350" indent="260350">
              <a:lnSpc>
                <a:spcPts val="1600"/>
              </a:lnSpc>
              <a:buFont typeface="Wingdings" panose="05000000000000000000" pitchFamily="2" charset="2"/>
              <a:buChar char="Ø"/>
            </a:pPr>
            <a:r>
              <a:rPr lang="ru-RU" sz="2000" dirty="0"/>
              <a:t>Активными гражданами</a:t>
            </a:r>
          </a:p>
          <a:p>
            <a:pPr marL="6350" indent="260350">
              <a:lnSpc>
                <a:spcPts val="1600"/>
              </a:lnSpc>
              <a:buFont typeface="Wingdings" panose="05000000000000000000" pitchFamily="2" charset="2"/>
              <a:buChar char="Ø"/>
            </a:pPr>
            <a:r>
              <a:rPr lang="ru-RU" sz="2000" dirty="0" err="1"/>
              <a:t>Референтными</a:t>
            </a:r>
            <a:r>
              <a:rPr lang="ru-RU" sz="2000" dirty="0"/>
              <a:t> лицами поселения (врачи, учителя и т.п.)           </a:t>
            </a:r>
          </a:p>
          <a:p>
            <a:pPr marL="0" indent="0">
              <a:buNone/>
            </a:pPr>
            <a:r>
              <a:rPr lang="ru-RU" sz="2000" b="1" dirty="0"/>
              <a:t>Организационные мероприятия:</a:t>
            </a:r>
          </a:p>
          <a:p>
            <a:pPr marL="0" indent="0">
              <a:spcBef>
                <a:spcPts val="0"/>
              </a:spcBef>
              <a:buNone/>
            </a:pPr>
            <a:endParaRPr lang="ru-RU" sz="700" b="1" dirty="0"/>
          </a:p>
          <a:p>
            <a:pPr>
              <a:lnSpc>
                <a:spcPts val="1500"/>
              </a:lnSpc>
            </a:pPr>
            <a:r>
              <a:rPr lang="ru-RU" sz="2000" dirty="0"/>
              <a:t>Проведение сходов граждан;</a:t>
            </a:r>
          </a:p>
          <a:p>
            <a:pPr>
              <a:lnSpc>
                <a:spcPts val="1500"/>
              </a:lnSpc>
            </a:pPr>
            <a:r>
              <a:rPr lang="ru-RU" sz="2000" dirty="0"/>
              <a:t>Осуществление выходов ОМСУ в трудовые коллективы;</a:t>
            </a:r>
          </a:p>
          <a:p>
            <a:pPr>
              <a:lnSpc>
                <a:spcPts val="1500"/>
              </a:lnSpc>
            </a:pPr>
            <a:r>
              <a:rPr lang="ru-RU" sz="2000" dirty="0"/>
              <a:t>Осуществление главами поселений отчета перед населением;</a:t>
            </a:r>
          </a:p>
          <a:p>
            <a:pPr>
              <a:lnSpc>
                <a:spcPts val="1500"/>
              </a:lnSpc>
            </a:pPr>
            <a:r>
              <a:rPr lang="ru-RU" sz="2000" dirty="0"/>
              <a:t>Приведение в пример положительного опыта соседних поселений, в которых введено самообложение и выполнены запланированные мероприятия;</a:t>
            </a:r>
          </a:p>
          <a:p>
            <a:pPr>
              <a:lnSpc>
                <a:spcPts val="1500"/>
              </a:lnSpc>
            </a:pPr>
            <a:r>
              <a:rPr lang="ru-RU" sz="2000" dirty="0" err="1" smtClean="0"/>
              <a:t>Подворовой</a:t>
            </a:r>
            <a:r>
              <a:rPr lang="ru-RU" sz="2000" dirty="0" smtClean="0"/>
              <a:t> обход</a:t>
            </a:r>
            <a:r>
              <a:rPr lang="ru-RU" sz="2000" dirty="0"/>
              <a:t>;</a:t>
            </a:r>
          </a:p>
          <a:p>
            <a:pPr>
              <a:lnSpc>
                <a:spcPts val="1500"/>
              </a:lnSpc>
            </a:pPr>
            <a:r>
              <a:rPr lang="ru-RU" sz="2000" dirty="0"/>
              <a:t>Размещение </a:t>
            </a:r>
            <a:r>
              <a:rPr lang="ru-RU" sz="2000" dirty="0" smtClean="0"/>
              <a:t>информации в СМИ и на информационных стендах;</a:t>
            </a:r>
          </a:p>
          <a:p>
            <a:pPr>
              <a:lnSpc>
                <a:spcPts val="1500"/>
              </a:lnSpc>
            </a:pPr>
            <a:r>
              <a:rPr lang="ru-RU" sz="2000" dirty="0" smtClean="0"/>
              <a:t>Направление уведомлений об уплате платежей.</a:t>
            </a:r>
          </a:p>
          <a:p>
            <a:pPr>
              <a:lnSpc>
                <a:spcPts val="1500"/>
              </a:lnSpc>
            </a:pPr>
            <a:endParaRPr lang="ru-RU" sz="2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05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>
          <a:xfrm>
            <a:off x="8138864" y="6463254"/>
            <a:ext cx="609600" cy="521208"/>
          </a:xfrm>
        </p:spPr>
        <p:txBody>
          <a:bodyPr/>
          <a:lstStyle/>
          <a:p>
            <a:pPr algn="r"/>
            <a:fld id="{7BFFB5DC-8A4A-4DE6-B344-9BBCBAA02186}" type="slidenum">
              <a:rPr lang="ru-RU" smtClean="0">
                <a:solidFill>
                  <a:prstClr val="black"/>
                </a:solidFill>
              </a:rPr>
              <a:pPr algn="r"/>
              <a:t>8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56376" y="5661248"/>
            <a:ext cx="79208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 smtClean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pic>
        <p:nvPicPr>
          <p:cNvPr id="9" name="Рисунок 7" descr="герб Перми и Пермского края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97" y="33871"/>
            <a:ext cx="545271" cy="874849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255272"/>
            <a:ext cx="7848600" cy="6534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Основные изменения в порядке предоставлении субсидий </a:t>
            </a:r>
            <a:endParaRPr lang="ru-RU" altLang="ru-RU" sz="2400" b="1" dirty="0">
              <a:solidFill>
                <a:schemeClr val="tx1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>
          <a:xfrm>
            <a:off x="683568" y="1196752"/>
            <a:ext cx="8064896" cy="52772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ru-RU" sz="2000" dirty="0" smtClean="0"/>
              <a:t>субсидии предоставляются только </a:t>
            </a:r>
            <a:r>
              <a:rPr lang="ru-RU" sz="2000" dirty="0"/>
              <a:t>бюджетам сельских и городских </a:t>
            </a:r>
            <a:r>
              <a:rPr lang="ru-RU" sz="2000" dirty="0" smtClean="0"/>
              <a:t>поселений, исключена </a:t>
            </a:r>
            <a:r>
              <a:rPr lang="ru-RU" sz="2000" dirty="0"/>
              <a:t>возможность предоставления субсидий бюджетам городских округов;</a:t>
            </a:r>
          </a:p>
          <a:p>
            <a:pPr>
              <a:spcBef>
                <a:spcPts val="1200"/>
              </a:spcBef>
            </a:pPr>
            <a:r>
              <a:rPr lang="ru-RU" sz="2000" dirty="0" smtClean="0"/>
              <a:t>конкретизированы </a:t>
            </a:r>
            <a:r>
              <a:rPr lang="ru-RU" sz="2000" dirty="0"/>
              <a:t>мероприятия, на решение которых в результате введения самообложения </a:t>
            </a:r>
            <a:r>
              <a:rPr lang="ru-RU" sz="2000" dirty="0" smtClean="0"/>
              <a:t>граждан, </a:t>
            </a:r>
            <a:r>
              <a:rPr lang="ru-RU" sz="2000" dirty="0"/>
              <a:t>предоставляются субсидии;</a:t>
            </a:r>
          </a:p>
          <a:p>
            <a:pPr>
              <a:spcBef>
                <a:spcPts val="1200"/>
              </a:spcBef>
            </a:pPr>
            <a:r>
              <a:rPr lang="ru-RU" sz="2000" dirty="0" smtClean="0"/>
              <a:t>мероприятия, обозначенные </a:t>
            </a:r>
            <a:r>
              <a:rPr lang="ru-RU" sz="2000" dirty="0"/>
              <a:t>в решении местного референдума о введении разовых платежей в порядке самообложения граждан, </a:t>
            </a:r>
            <a:r>
              <a:rPr lang="ru-RU" sz="2000" dirty="0" smtClean="0"/>
              <a:t>должны соответствовать мероприятиям</a:t>
            </a:r>
            <a:r>
              <a:rPr lang="ru-RU" sz="2000" dirty="0"/>
              <a:t>, указанным в </a:t>
            </a:r>
            <a:r>
              <a:rPr lang="ru-RU" sz="2000" dirty="0" smtClean="0"/>
              <a:t>Постановлении </a:t>
            </a:r>
            <a:r>
              <a:rPr lang="ru-RU" sz="2000" dirty="0"/>
              <a:t>№ </a:t>
            </a:r>
            <a:r>
              <a:rPr lang="ru-RU" sz="2000" dirty="0" smtClean="0"/>
              <a:t>188-п от 13.04.2011 г.;</a:t>
            </a:r>
            <a:endParaRPr lang="ru-RU" sz="2000" dirty="0"/>
          </a:p>
          <a:p>
            <a:pPr>
              <a:spcBef>
                <a:spcPts val="1200"/>
              </a:spcBef>
            </a:pPr>
            <a:r>
              <a:rPr lang="ru-RU" sz="2000" dirty="0" smtClean="0"/>
              <a:t>объекты</a:t>
            </a:r>
            <a:r>
              <a:rPr lang="ru-RU" sz="2000" dirty="0"/>
              <a:t>, включенные в состав </a:t>
            </a:r>
            <a:r>
              <a:rPr lang="ru-RU" sz="2000" dirty="0" smtClean="0"/>
              <a:t>мероприятий </a:t>
            </a:r>
            <a:r>
              <a:rPr lang="ru-RU" sz="2000" dirty="0"/>
              <a:t>должны находиться в собственности </a:t>
            </a:r>
            <a:r>
              <a:rPr lang="ru-RU" sz="2000" dirty="0" smtClean="0"/>
              <a:t>поселений.</a:t>
            </a:r>
            <a:endParaRPr lang="ru-RU" sz="2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432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>
          <a:xfrm>
            <a:off x="8138864" y="6463254"/>
            <a:ext cx="609600" cy="521208"/>
          </a:xfrm>
        </p:spPr>
        <p:txBody>
          <a:bodyPr/>
          <a:lstStyle/>
          <a:p>
            <a:pPr algn="r"/>
            <a:fld id="{7BFFB5DC-8A4A-4DE6-B344-9BBCBAA02186}" type="slidenum">
              <a:rPr lang="ru-RU" smtClean="0">
                <a:solidFill>
                  <a:prstClr val="black"/>
                </a:solidFill>
              </a:rPr>
              <a:pPr algn="r"/>
              <a:t>9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56376" y="5661248"/>
            <a:ext cx="79208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 smtClean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pic>
        <p:nvPicPr>
          <p:cNvPr id="9" name="Рисунок 7" descr="герб Перми и Пермского края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97" y="33871"/>
            <a:ext cx="545271" cy="874849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255272"/>
            <a:ext cx="7848600" cy="58144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Мероприятия</a:t>
            </a:r>
            <a:r>
              <a:rPr lang="ru-RU" sz="2000" b="1" dirty="0">
                <a:solidFill>
                  <a:schemeClr val="tx1"/>
                </a:solidFill>
              </a:rPr>
              <a:t>, </a:t>
            </a:r>
            <a:r>
              <a:rPr lang="ru-RU" sz="2000" b="1" dirty="0" smtClean="0">
                <a:solidFill>
                  <a:schemeClr val="tx1"/>
                </a:solidFill>
              </a:rPr>
              <a:t/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>на </a:t>
            </a:r>
            <a:r>
              <a:rPr lang="ru-RU" sz="2000" b="1" dirty="0">
                <a:solidFill>
                  <a:schemeClr val="tx1"/>
                </a:solidFill>
              </a:rPr>
              <a:t>решение которых </a:t>
            </a:r>
            <a:r>
              <a:rPr lang="ru-RU" sz="2000" b="1" dirty="0" smtClean="0">
                <a:solidFill>
                  <a:schemeClr val="tx1"/>
                </a:solidFill>
              </a:rPr>
              <a:t>предоставляются </a:t>
            </a:r>
            <a:r>
              <a:rPr lang="ru-RU" sz="2000" b="1" dirty="0">
                <a:solidFill>
                  <a:schemeClr val="tx1"/>
                </a:solidFill>
              </a:rPr>
              <a:t>субсидии</a:t>
            </a:r>
            <a:endParaRPr lang="ru-RU" altLang="ru-RU" sz="2000" b="1" dirty="0">
              <a:solidFill>
                <a:schemeClr val="tx1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>
          <a:xfrm>
            <a:off x="467544" y="908720"/>
            <a:ext cx="8208912" cy="5760640"/>
          </a:xfrm>
        </p:spPr>
        <p:txBody>
          <a:bodyPr>
            <a:normAutofit fontScale="85000" lnSpcReduction="20000"/>
          </a:bodyPr>
          <a:lstStyle/>
          <a:p>
            <a:pPr marL="95250" lvl="2" indent="357188">
              <a:buNone/>
              <a:tabLst>
                <a:tab pos="92075" algn="l"/>
              </a:tabLst>
            </a:pPr>
            <a:r>
              <a:rPr lang="ru-RU" dirty="0" smtClean="0"/>
              <a:t>1. ремонт </a:t>
            </a:r>
            <a:r>
              <a:rPr lang="ru-RU" dirty="0"/>
              <a:t>уличных сетей наружного освещения, трансформаторных</a:t>
            </a:r>
            <a:br>
              <a:rPr lang="ru-RU" dirty="0"/>
            </a:br>
            <a:r>
              <a:rPr lang="ru-RU" dirty="0"/>
              <a:t>и иных подстанций и площадок под них, распределительных пунктов и иного предназначенного для обеспечения электрических связей и осуществления передачи электрической энергии оборудования;</a:t>
            </a:r>
          </a:p>
          <a:p>
            <a:pPr marL="95250" lvl="2" indent="357188">
              <a:buNone/>
              <a:tabLst>
                <a:tab pos="92075" algn="l"/>
              </a:tabLst>
            </a:pPr>
            <a:r>
              <a:rPr lang="ru-RU" dirty="0" smtClean="0"/>
              <a:t>2. устройство </a:t>
            </a:r>
            <a:r>
              <a:rPr lang="ru-RU" dirty="0"/>
              <a:t>уличного освещения (монтаж наружного освещения): установка опор для уличного освещения, установка фонарей и их подключение, прокладка проводов и монтаж арматуры, техническое присоединение </a:t>
            </a:r>
            <a:r>
              <a:rPr lang="ru-RU" dirty="0" err="1"/>
              <a:t>энергопринимающих</a:t>
            </a:r>
            <a:r>
              <a:rPr lang="ru-RU" dirty="0"/>
              <a:t> устройств, установка электроэнергетических устройств </a:t>
            </a:r>
            <a:br>
              <a:rPr lang="ru-RU" dirty="0"/>
            </a:br>
            <a:r>
              <a:rPr lang="ru-RU" dirty="0"/>
              <a:t>и оборудования; </a:t>
            </a:r>
          </a:p>
          <a:p>
            <a:pPr marL="95250" lvl="2" indent="357188">
              <a:buNone/>
              <a:tabLst>
                <a:tab pos="92075" algn="l"/>
              </a:tabLst>
            </a:pPr>
            <a:r>
              <a:rPr lang="ru-RU" dirty="0" smtClean="0"/>
              <a:t>3. ремонт </a:t>
            </a:r>
            <a:r>
              <a:rPr lang="ru-RU" dirty="0"/>
              <a:t>водопроводных сетей, арматуры на водопроводных сетях, систем водоснабжения;</a:t>
            </a:r>
          </a:p>
          <a:p>
            <a:pPr marL="95250" lvl="2" indent="357188">
              <a:buNone/>
              <a:tabLst>
                <a:tab pos="92075" algn="l"/>
              </a:tabLst>
            </a:pPr>
            <a:r>
              <a:rPr lang="ru-RU" dirty="0" smtClean="0"/>
              <a:t>4. ремонт </a:t>
            </a:r>
            <a:r>
              <a:rPr lang="ru-RU" dirty="0"/>
              <a:t>автомобильных дорог общего пользования местного значения и искусственных сооружений на них в границах населенных пунктов в соответствии с подпунктами 1-4 пункта 5 Классификации работ</a:t>
            </a:r>
            <a:br>
              <a:rPr lang="ru-RU" dirty="0"/>
            </a:br>
            <a:r>
              <a:rPr lang="ru-RU" dirty="0"/>
              <a:t>по капитальному ремонту, ремонту и содержанию автомобильных дорог, утвержденной приказом Министерства транспорта Российской Федерации</a:t>
            </a:r>
            <a:br>
              <a:rPr lang="ru-RU" dirty="0"/>
            </a:br>
            <a:r>
              <a:rPr lang="ru-RU" dirty="0"/>
              <a:t>от 16 ноября 2012 г. № 402;</a:t>
            </a:r>
          </a:p>
          <a:p>
            <a:pPr marL="95250" indent="357188">
              <a:buNone/>
              <a:tabLst>
                <a:tab pos="92075" algn="l"/>
              </a:tabLst>
            </a:pPr>
            <a:r>
              <a:rPr lang="ru-RU" sz="1800" dirty="0" smtClean="0"/>
              <a:t>5</a:t>
            </a:r>
            <a:r>
              <a:rPr lang="ru-RU" sz="1800" dirty="0"/>
              <a:t>. ремонт и устройство тротуаров;</a:t>
            </a:r>
          </a:p>
          <a:p>
            <a:pPr marL="95250" indent="357188">
              <a:buNone/>
              <a:tabLst>
                <a:tab pos="92075" algn="l"/>
              </a:tabLst>
            </a:pPr>
            <a:r>
              <a:rPr lang="ru-RU" sz="1800" dirty="0" smtClean="0"/>
              <a:t>6</a:t>
            </a:r>
            <a:r>
              <a:rPr lang="ru-RU" sz="1800" dirty="0"/>
              <a:t>. приобретение пожарной техники, пожарных машин;</a:t>
            </a:r>
          </a:p>
          <a:p>
            <a:pPr marL="95250" indent="357188">
              <a:buNone/>
              <a:tabLst>
                <a:tab pos="92075" algn="l"/>
              </a:tabLst>
            </a:pPr>
            <a:r>
              <a:rPr lang="ru-RU" sz="1800" dirty="0" smtClean="0"/>
              <a:t>7</a:t>
            </a:r>
            <a:r>
              <a:rPr lang="ru-RU" sz="1800" dirty="0"/>
              <a:t>. приобретение пожарно-технического вооружения, боевой одежды;</a:t>
            </a:r>
          </a:p>
          <a:p>
            <a:pPr marL="95250" indent="357188">
              <a:buNone/>
              <a:tabLst>
                <a:tab pos="92075" algn="l"/>
              </a:tabLst>
            </a:pPr>
            <a:r>
              <a:rPr lang="ru-RU" sz="1800" dirty="0" smtClean="0"/>
              <a:t>8</a:t>
            </a:r>
            <a:r>
              <a:rPr lang="ru-RU" sz="1800" dirty="0"/>
              <a:t>. переоборудование автотранспорта, предназначенного для тушения пожаров;</a:t>
            </a:r>
          </a:p>
          <a:p>
            <a:pPr marL="95250" indent="357188">
              <a:buNone/>
              <a:tabLst>
                <a:tab pos="92075" algn="l"/>
              </a:tabLst>
            </a:pPr>
            <a:r>
              <a:rPr lang="ru-RU" sz="1800" dirty="0" smtClean="0"/>
              <a:t>9</a:t>
            </a:r>
            <a:r>
              <a:rPr lang="ru-RU" sz="1800" dirty="0"/>
              <a:t>. ремонт пожарных машин</a:t>
            </a:r>
            <a:r>
              <a:rPr lang="ru-RU" sz="1800" dirty="0" smtClean="0"/>
              <a:t>;</a:t>
            </a:r>
          </a:p>
          <a:p>
            <a:pPr marL="95250" indent="357188">
              <a:buNone/>
              <a:tabLst>
                <a:tab pos="92075" algn="l"/>
              </a:tabLst>
            </a:pPr>
            <a:r>
              <a:rPr lang="ru-RU" sz="1800" dirty="0" smtClean="0"/>
              <a:t>10. </a:t>
            </a:r>
            <a:r>
              <a:rPr lang="ru-RU" sz="1800" dirty="0"/>
              <a:t>текущий ремонт противопожарных резервуаров (пожарных водоемов), пожарных пирсов, расположенных в сельских населенных пунктах; </a:t>
            </a:r>
            <a:endParaRPr lang="ru-RU" sz="1800" dirty="0" smtClean="0"/>
          </a:p>
          <a:p>
            <a:pPr marL="95250" indent="357188">
              <a:buNone/>
              <a:tabLst>
                <a:tab pos="92075" algn="l"/>
              </a:tabLst>
            </a:pPr>
            <a:r>
              <a:rPr lang="ru-RU" sz="1800" dirty="0" smtClean="0"/>
              <a:t>11</a:t>
            </a:r>
            <a:r>
              <a:rPr lang="ru-RU" sz="1800" dirty="0"/>
              <a:t>. проведение работ по сохранению объектов культурного наследия (памятников истории и культуры) народов Российской Федерации, находящихся в собственности поселений, их воссозданию;</a:t>
            </a:r>
          </a:p>
          <a:p>
            <a:pPr marL="95250" indent="357188">
              <a:tabLst>
                <a:tab pos="92075" algn="l"/>
              </a:tabLst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950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7024</TotalTime>
  <Words>3177</Words>
  <Application>Microsoft Office PowerPoint</Application>
  <PresentationFormat>Экран (4:3)</PresentationFormat>
  <Paragraphs>246</Paragraphs>
  <Slides>14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Эркер</vt:lpstr>
      <vt:lpstr>О результатах применения самообложения граждан в поселениях Пермского края, а также  изменениях в Порядке предоставления субсидий бюджетам муниципальных образований на решение вопросов местного значения, осуществляемых с участием средств самообложения граждан</vt:lpstr>
      <vt:lpstr>Активизация института самообложения граждан  </vt:lpstr>
      <vt:lpstr>Количество поселений, принявших участие : </vt:lpstr>
      <vt:lpstr>Общий объем сбора средств самообложения граждан, и средств, перечисленных из краевого бюджета в муниципальные образования</vt:lpstr>
      <vt:lpstr>Мероприятия, выполненные органами местного самоуправления с участием средств самообложения граждан и краевых средств</vt:lpstr>
      <vt:lpstr>Активные участники</vt:lpstr>
      <vt:lpstr>Проблемы. Пути решения.</vt:lpstr>
      <vt:lpstr>Основные изменения в порядке предоставлении субсидий </vt:lpstr>
      <vt:lpstr>Мероприятия,  на решение которых предоставляются субсидии</vt:lpstr>
      <vt:lpstr>Мероприятия,  на решение которых предоставляются субсидии</vt:lpstr>
      <vt:lpstr>Семь шагов по самообложению граждан</vt:lpstr>
      <vt:lpstr>Выдвижение инициативы о проведении местного референдума </vt:lpstr>
      <vt:lpstr>Результаты референдума</vt:lpstr>
      <vt:lpstr>Финансирование мероприятия на 2016-2018 годы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Государственная Программа Пермского края «Региональная политика и развитие территорий на 2013-2016 годы»</dc:title>
  <dc:creator>Губина Дарья Андреевна</dc:creator>
  <cp:lastModifiedBy>Фофанова Татьяна Николаевна</cp:lastModifiedBy>
  <cp:revision>509</cp:revision>
  <cp:lastPrinted>2015-09-23T12:20:52Z</cp:lastPrinted>
  <dcterms:created xsi:type="dcterms:W3CDTF">2013-07-29T05:22:42Z</dcterms:created>
  <dcterms:modified xsi:type="dcterms:W3CDTF">2016-06-10T08:09:37Z</dcterms:modified>
</cp:coreProperties>
</file>